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84"/>
  </p:notesMasterIdLst>
  <p:handoutMasterIdLst>
    <p:handoutMasterId r:id="rId85"/>
  </p:handoutMasterIdLst>
  <p:sldIdLst>
    <p:sldId id="318" r:id="rId3"/>
    <p:sldId id="329" r:id="rId4"/>
    <p:sldId id="489" r:id="rId5"/>
    <p:sldId id="517" r:id="rId6"/>
    <p:sldId id="405" r:id="rId7"/>
    <p:sldId id="407" r:id="rId8"/>
    <p:sldId id="408" r:id="rId9"/>
    <p:sldId id="406" r:id="rId10"/>
    <p:sldId id="409" r:id="rId11"/>
    <p:sldId id="538" r:id="rId12"/>
    <p:sldId id="412" r:id="rId13"/>
    <p:sldId id="490" r:id="rId14"/>
    <p:sldId id="379" r:id="rId15"/>
    <p:sldId id="513" r:id="rId16"/>
    <p:sldId id="530" r:id="rId17"/>
    <p:sldId id="531" r:id="rId18"/>
    <p:sldId id="532" r:id="rId19"/>
    <p:sldId id="533" r:id="rId20"/>
    <p:sldId id="534" r:id="rId21"/>
    <p:sldId id="521" r:id="rId22"/>
    <p:sldId id="539" r:id="rId23"/>
    <p:sldId id="540" r:id="rId24"/>
    <p:sldId id="455" r:id="rId25"/>
    <p:sldId id="535" r:id="rId26"/>
    <p:sldId id="536" r:id="rId27"/>
    <p:sldId id="542" r:id="rId28"/>
    <p:sldId id="543" r:id="rId29"/>
    <p:sldId id="456" r:id="rId30"/>
    <p:sldId id="491" r:id="rId31"/>
    <p:sldId id="537" r:id="rId32"/>
    <p:sldId id="382" r:id="rId33"/>
    <p:sldId id="541" r:id="rId34"/>
    <p:sldId id="526" r:id="rId35"/>
    <p:sldId id="527" r:id="rId36"/>
    <p:sldId id="416" r:id="rId37"/>
    <p:sldId id="518" r:id="rId38"/>
    <p:sldId id="392" r:id="rId39"/>
    <p:sldId id="441" r:id="rId40"/>
    <p:sldId id="467" r:id="rId41"/>
    <p:sldId id="420" r:id="rId42"/>
    <p:sldId id="419" r:id="rId43"/>
    <p:sldId id="463" r:id="rId44"/>
    <p:sldId id="464" r:id="rId45"/>
    <p:sldId id="421" r:id="rId46"/>
    <p:sldId id="431" r:id="rId47"/>
    <p:sldId id="443" r:id="rId48"/>
    <p:sldId id="502" r:id="rId49"/>
    <p:sldId id="423" r:id="rId50"/>
    <p:sldId id="457" r:id="rId51"/>
    <p:sldId id="510" r:id="rId52"/>
    <p:sldId id="387" r:id="rId53"/>
    <p:sldId id="511" r:id="rId54"/>
    <p:sldId id="444" r:id="rId55"/>
    <p:sldId id="446" r:id="rId56"/>
    <p:sldId id="447" r:id="rId57"/>
    <p:sldId id="448" r:id="rId58"/>
    <p:sldId id="451" r:id="rId59"/>
    <p:sldId id="450" r:id="rId60"/>
    <p:sldId id="459" r:id="rId61"/>
    <p:sldId id="498" r:id="rId62"/>
    <p:sldId id="585" r:id="rId63"/>
    <p:sldId id="499" r:id="rId64"/>
    <p:sldId id="427" r:id="rId65"/>
    <p:sldId id="428" r:id="rId66"/>
    <p:sldId id="528" r:id="rId67"/>
    <p:sldId id="506" r:id="rId68"/>
    <p:sldId id="507" r:id="rId69"/>
    <p:sldId id="505" r:id="rId70"/>
    <p:sldId id="586" r:id="rId71"/>
    <p:sldId id="508" r:id="rId72"/>
    <p:sldId id="442" r:id="rId73"/>
    <p:sldId id="529" r:id="rId74"/>
    <p:sldId id="503" r:id="rId75"/>
    <p:sldId id="504" r:id="rId76"/>
    <p:sldId id="458" r:id="rId77"/>
    <p:sldId id="460" r:id="rId78"/>
    <p:sldId id="515" r:id="rId79"/>
    <p:sldId id="525" r:id="rId80"/>
    <p:sldId id="462" r:id="rId81"/>
    <p:sldId id="487" r:id="rId82"/>
    <p:sldId id="524" r:id="rId83"/>
  </p:sldIdLst>
  <p:sldSz cx="12188825" cy="6858000"/>
  <p:notesSz cx="6858000" cy="9144000"/>
  <p:custDataLst>
    <p:tags r:id="rId8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30">
          <p15:clr>
            <a:srgbClr val="A4A3A4"/>
          </p15:clr>
        </p15:guide>
        <p15:guide id="3" orient="horz" pos="1152">
          <p15:clr>
            <a:srgbClr val="A4A3A4"/>
          </p15:clr>
        </p15:guide>
        <p15:guide id="4" orient="horz" pos="1018">
          <p15:clr>
            <a:srgbClr val="A4A3A4"/>
          </p15:clr>
        </p15:guide>
        <p15:guide id="5" orient="horz" pos="3886">
          <p15:clr>
            <a:srgbClr val="A4A3A4"/>
          </p15:clr>
        </p15:guide>
        <p15:guide id="6" orient="horz" pos="2928">
          <p15:clr>
            <a:srgbClr val="A4A3A4"/>
          </p15:clr>
        </p15:guide>
        <p15:guide id="7" orient="horz" pos="3072">
          <p15:clr>
            <a:srgbClr val="A4A3A4"/>
          </p15:clr>
        </p15:guide>
        <p15:guide id="8" orient="horz" pos="407">
          <p15:clr>
            <a:srgbClr val="A4A3A4"/>
          </p15:clr>
        </p15:guide>
        <p15:guide id="9" pos="3839">
          <p15:clr>
            <a:srgbClr val="A4A3A4"/>
          </p15:clr>
        </p15:guide>
        <p15:guide id="10" pos="959">
          <p15:clr>
            <a:srgbClr val="A4A3A4"/>
          </p15:clr>
        </p15:guide>
        <p15:guide id="11" pos="7151">
          <p15:clr>
            <a:srgbClr val="A4A3A4"/>
          </p15:clr>
        </p15:guide>
        <p15:guide id="12" pos="671">
          <p15:clr>
            <a:srgbClr val="A4A3A4"/>
          </p15:clr>
        </p15:guide>
        <p15:guide id="13" pos="4991">
          <p15:clr>
            <a:srgbClr val="A4A3A4"/>
          </p15:clr>
        </p15:guide>
        <p15:guide id="14" pos="7007">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6E90FE"/>
    <a:srgbClr val="92C610"/>
    <a:srgbClr val="9FD812"/>
    <a:srgbClr val="0066FF"/>
    <a:srgbClr val="828282"/>
    <a:srgbClr val="8086FC"/>
    <a:srgbClr val="6D6DFB"/>
    <a:srgbClr val="4E78F0"/>
    <a:srgbClr val="F093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028534-1192-4349-8542-669A1B78A78F}" v="19" dt="2020-01-27T22:05:28.1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33" autoAdjust="0"/>
    <p:restoredTop sz="93417" autoAdjust="0"/>
  </p:normalViewPr>
  <p:slideViewPr>
    <p:cSldViewPr showGuides="1">
      <p:cViewPr varScale="1">
        <p:scale>
          <a:sx n="77" d="100"/>
          <a:sy n="77" d="100"/>
        </p:scale>
        <p:origin x="1008" y="53"/>
      </p:cViewPr>
      <p:guideLst>
        <p:guide orient="horz" pos="2160"/>
        <p:guide orient="horz" pos="4030"/>
        <p:guide orient="horz" pos="1152"/>
        <p:guide orient="horz" pos="1018"/>
        <p:guide orient="horz" pos="3886"/>
        <p:guide orient="horz" pos="2928"/>
        <p:guide orient="horz" pos="3072"/>
        <p:guide orient="horz" pos="407"/>
        <p:guide pos="3839"/>
        <p:guide pos="959"/>
        <p:guide pos="7151"/>
        <p:guide pos="671"/>
        <p:guide pos="4991"/>
        <p:guide pos="7007"/>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22685"/>
    </p:cViewPr>
  </p:sorterViewPr>
  <p:notesViewPr>
    <p:cSldViewPr showGuides="1">
      <p:cViewPr varScale="1">
        <p:scale>
          <a:sx n="66" d="100"/>
          <a:sy n="66" d="100"/>
        </p:scale>
        <p:origin x="2850"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notesMaster" Target="notesMasters/notesMaster1.xml"/><Relationship Id="rId89" Type="http://schemas.openxmlformats.org/officeDocument/2006/relationships/theme" Target="theme/theme1.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tableStyles" Target="tableStyles.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viewProps" Target="viewProps.xml"/><Relationship Id="rId9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1.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4FFEE5-5FF3-4DA8-8692-A4BD84C522F6}" type="doc">
      <dgm:prSet loTypeId="urn:microsoft.com/office/officeart/2005/8/layout/balance1" loCatId="relationship" qsTypeId="urn:microsoft.com/office/officeart/2005/8/quickstyle/simple1" qsCatId="simple" csTypeId="urn:microsoft.com/office/officeart/2005/8/colors/accent3_2" csCatId="accent3" phldr="1"/>
      <dgm:spPr/>
      <dgm:t>
        <a:bodyPr/>
        <a:lstStyle/>
        <a:p>
          <a:endParaRPr lang="en-US"/>
        </a:p>
      </dgm:t>
    </dgm:pt>
    <dgm:pt modelId="{C62B70D1-82AF-4B10-9CB6-C7C6EC5226F5}">
      <dgm:prSet phldrT="[Text]"/>
      <dgm:spPr/>
      <dgm:t>
        <a:bodyPr/>
        <a:lstStyle/>
        <a:p>
          <a:r>
            <a:rPr lang="en-US" dirty="0"/>
            <a:t>Assets</a:t>
          </a:r>
        </a:p>
      </dgm:t>
    </dgm:pt>
    <dgm:pt modelId="{DAD18A1A-1772-4B9E-B12D-516482287152}" type="parTrans" cxnId="{350588C1-C126-4720-82EF-662CA860E4F9}">
      <dgm:prSet/>
      <dgm:spPr/>
      <dgm:t>
        <a:bodyPr/>
        <a:lstStyle/>
        <a:p>
          <a:endParaRPr lang="en-US"/>
        </a:p>
      </dgm:t>
    </dgm:pt>
    <dgm:pt modelId="{5B2A33AE-D9F6-4D7D-B7EB-2F4BFC69FB5F}" type="sibTrans" cxnId="{350588C1-C126-4720-82EF-662CA860E4F9}">
      <dgm:prSet/>
      <dgm:spPr/>
      <dgm:t>
        <a:bodyPr/>
        <a:lstStyle/>
        <a:p>
          <a:endParaRPr lang="en-US"/>
        </a:p>
      </dgm:t>
    </dgm:pt>
    <dgm:pt modelId="{5D809D2E-E683-4698-A18F-B345AA11A783}">
      <dgm:prSet phldrT="[Text]"/>
      <dgm:spPr>
        <a:solidFill>
          <a:srgbClr val="0070C0"/>
        </a:solidFill>
      </dgm:spPr>
      <dgm:t>
        <a:bodyPr/>
        <a:lstStyle/>
        <a:p>
          <a:r>
            <a:rPr lang="en-US" dirty="0"/>
            <a:t>Fixed</a:t>
          </a:r>
        </a:p>
      </dgm:t>
    </dgm:pt>
    <dgm:pt modelId="{D605AB1C-A0EF-48E7-86B4-335520A90344}" type="parTrans" cxnId="{5D9AD918-A834-46C0-9FBF-36C6083F9436}">
      <dgm:prSet/>
      <dgm:spPr/>
      <dgm:t>
        <a:bodyPr/>
        <a:lstStyle/>
        <a:p>
          <a:endParaRPr lang="en-US"/>
        </a:p>
      </dgm:t>
    </dgm:pt>
    <dgm:pt modelId="{FC4143A8-BF3A-4737-9407-A7C87CFF078B}" type="sibTrans" cxnId="{5D9AD918-A834-46C0-9FBF-36C6083F9436}">
      <dgm:prSet/>
      <dgm:spPr/>
      <dgm:t>
        <a:bodyPr/>
        <a:lstStyle/>
        <a:p>
          <a:endParaRPr lang="en-US"/>
        </a:p>
      </dgm:t>
    </dgm:pt>
    <dgm:pt modelId="{FD7998BB-C21A-47FE-84CF-2269C245F54C}">
      <dgm:prSet phldrT="[Text]"/>
      <dgm:spPr/>
      <dgm:t>
        <a:bodyPr/>
        <a:lstStyle/>
        <a:p>
          <a:r>
            <a:rPr lang="en-US" dirty="0"/>
            <a:t>Liabilities+ Equity</a:t>
          </a:r>
        </a:p>
      </dgm:t>
    </dgm:pt>
    <dgm:pt modelId="{56D1F539-1ED5-4E2B-9C23-832333529B49}" type="parTrans" cxnId="{C9C9DACA-5CA1-4F85-BF01-4CA7DEFEB731}">
      <dgm:prSet/>
      <dgm:spPr/>
      <dgm:t>
        <a:bodyPr/>
        <a:lstStyle/>
        <a:p>
          <a:endParaRPr lang="en-US"/>
        </a:p>
      </dgm:t>
    </dgm:pt>
    <dgm:pt modelId="{896C21AF-119F-4156-AA0E-2471D398DC97}" type="sibTrans" cxnId="{C9C9DACA-5CA1-4F85-BF01-4CA7DEFEB731}">
      <dgm:prSet/>
      <dgm:spPr/>
      <dgm:t>
        <a:bodyPr/>
        <a:lstStyle/>
        <a:p>
          <a:endParaRPr lang="en-US"/>
        </a:p>
      </dgm:t>
    </dgm:pt>
    <dgm:pt modelId="{16413364-43CE-4D7E-BC36-9781B9FD844D}">
      <dgm:prSet phldrT="[Text]"/>
      <dgm:spPr>
        <a:solidFill>
          <a:srgbClr val="0070C0"/>
        </a:solidFill>
      </dgm:spPr>
      <dgm:t>
        <a:bodyPr/>
        <a:lstStyle/>
        <a:p>
          <a:r>
            <a:rPr lang="en-US" dirty="0"/>
            <a:t>Equity</a:t>
          </a:r>
        </a:p>
      </dgm:t>
    </dgm:pt>
    <dgm:pt modelId="{44A8D6D2-D9AB-434A-9015-D1EF195BF63A}" type="parTrans" cxnId="{11E95676-6773-44F2-8D75-DBC63A94EE85}">
      <dgm:prSet/>
      <dgm:spPr/>
      <dgm:t>
        <a:bodyPr/>
        <a:lstStyle/>
        <a:p>
          <a:endParaRPr lang="en-US"/>
        </a:p>
      </dgm:t>
    </dgm:pt>
    <dgm:pt modelId="{3D7690E7-7BAD-49FD-913C-F09AAD1A0B1B}" type="sibTrans" cxnId="{11E95676-6773-44F2-8D75-DBC63A94EE85}">
      <dgm:prSet/>
      <dgm:spPr/>
      <dgm:t>
        <a:bodyPr/>
        <a:lstStyle/>
        <a:p>
          <a:endParaRPr lang="en-US"/>
        </a:p>
      </dgm:t>
    </dgm:pt>
    <dgm:pt modelId="{BE75D49F-3DC9-4D45-8A85-AAC4FF981E9D}">
      <dgm:prSet phldrT="[Text]"/>
      <dgm:spPr>
        <a:solidFill>
          <a:srgbClr val="0070C0"/>
        </a:solidFill>
      </dgm:spPr>
      <dgm:t>
        <a:bodyPr/>
        <a:lstStyle/>
        <a:p>
          <a:r>
            <a:rPr lang="en-US" dirty="0"/>
            <a:t>Current</a:t>
          </a:r>
        </a:p>
      </dgm:t>
    </dgm:pt>
    <dgm:pt modelId="{EBB57425-CE9C-4DFF-B151-6B6696BD5B55}" type="parTrans" cxnId="{9DBD8B4C-8606-45FF-9742-5084CF998E11}">
      <dgm:prSet/>
      <dgm:spPr/>
      <dgm:t>
        <a:bodyPr/>
        <a:lstStyle/>
        <a:p>
          <a:endParaRPr lang="en-US"/>
        </a:p>
      </dgm:t>
    </dgm:pt>
    <dgm:pt modelId="{F07BA4A9-AFC5-487F-90E6-0315151D0296}" type="sibTrans" cxnId="{9DBD8B4C-8606-45FF-9742-5084CF998E11}">
      <dgm:prSet/>
      <dgm:spPr/>
      <dgm:t>
        <a:bodyPr/>
        <a:lstStyle/>
        <a:p>
          <a:endParaRPr lang="en-US"/>
        </a:p>
      </dgm:t>
    </dgm:pt>
    <dgm:pt modelId="{522F78CA-72FF-45EB-AFF2-114186B99958}">
      <dgm:prSet phldrT="[Text]"/>
      <dgm:spPr>
        <a:solidFill>
          <a:srgbClr val="0070C0"/>
        </a:solidFill>
      </dgm:spPr>
      <dgm:t>
        <a:bodyPr/>
        <a:lstStyle/>
        <a:p>
          <a:r>
            <a:rPr lang="en-US" dirty="0"/>
            <a:t>Current</a:t>
          </a:r>
        </a:p>
      </dgm:t>
    </dgm:pt>
    <dgm:pt modelId="{A33F6C4B-7822-485F-B6AE-3A87FC5CBADE}" type="parTrans" cxnId="{614D1BC6-53C5-44A4-A484-2E7BFD65A0FC}">
      <dgm:prSet/>
      <dgm:spPr/>
      <dgm:t>
        <a:bodyPr/>
        <a:lstStyle/>
        <a:p>
          <a:endParaRPr lang="en-US"/>
        </a:p>
      </dgm:t>
    </dgm:pt>
    <dgm:pt modelId="{4B8C5274-BD7B-40A5-BE40-A1DC61B23BF4}" type="sibTrans" cxnId="{614D1BC6-53C5-44A4-A484-2E7BFD65A0FC}">
      <dgm:prSet/>
      <dgm:spPr/>
      <dgm:t>
        <a:bodyPr/>
        <a:lstStyle/>
        <a:p>
          <a:endParaRPr lang="en-US"/>
        </a:p>
      </dgm:t>
    </dgm:pt>
    <dgm:pt modelId="{75D2C3FF-8B3E-4BEB-82E6-791D09D8F3C2}">
      <dgm:prSet phldrT="[Text]"/>
      <dgm:spPr>
        <a:solidFill>
          <a:srgbClr val="0070C0"/>
        </a:solidFill>
      </dgm:spPr>
      <dgm:t>
        <a:bodyPr/>
        <a:lstStyle/>
        <a:p>
          <a:r>
            <a:rPr lang="en-US" dirty="0"/>
            <a:t>Long term</a:t>
          </a:r>
        </a:p>
      </dgm:t>
    </dgm:pt>
    <dgm:pt modelId="{810638B2-BF9F-4371-A357-9046EA0859E5}" type="parTrans" cxnId="{1E338A18-0999-46DD-8687-11E69C331B31}">
      <dgm:prSet/>
      <dgm:spPr/>
      <dgm:t>
        <a:bodyPr/>
        <a:lstStyle/>
        <a:p>
          <a:endParaRPr lang="en-US"/>
        </a:p>
      </dgm:t>
    </dgm:pt>
    <dgm:pt modelId="{8851D3A7-44B0-465E-BFB4-AF160762A1C8}" type="sibTrans" cxnId="{1E338A18-0999-46DD-8687-11E69C331B31}">
      <dgm:prSet/>
      <dgm:spPr/>
      <dgm:t>
        <a:bodyPr/>
        <a:lstStyle/>
        <a:p>
          <a:endParaRPr lang="en-US"/>
        </a:p>
      </dgm:t>
    </dgm:pt>
    <dgm:pt modelId="{2650BE63-7EC0-48F9-A68D-209E5E67FEF1}" type="pres">
      <dgm:prSet presAssocID="{244FFEE5-5FF3-4DA8-8692-A4BD84C522F6}" presName="outerComposite" presStyleCnt="0">
        <dgm:presLayoutVars>
          <dgm:chMax val="2"/>
          <dgm:animLvl val="lvl"/>
          <dgm:resizeHandles val="exact"/>
        </dgm:presLayoutVars>
      </dgm:prSet>
      <dgm:spPr/>
    </dgm:pt>
    <dgm:pt modelId="{FE816763-BDCC-460C-8871-5FED2A7FDDEE}" type="pres">
      <dgm:prSet presAssocID="{244FFEE5-5FF3-4DA8-8692-A4BD84C522F6}" presName="dummyMaxCanvas" presStyleCnt="0"/>
      <dgm:spPr/>
    </dgm:pt>
    <dgm:pt modelId="{499D606E-F365-4148-ABD3-E319F249853B}" type="pres">
      <dgm:prSet presAssocID="{244FFEE5-5FF3-4DA8-8692-A4BD84C522F6}" presName="parentComposite" presStyleCnt="0"/>
      <dgm:spPr/>
    </dgm:pt>
    <dgm:pt modelId="{C6845D6B-65C2-4042-A820-4ADF4061370B}" type="pres">
      <dgm:prSet presAssocID="{244FFEE5-5FF3-4DA8-8692-A4BD84C522F6}" presName="parent1" presStyleLbl="alignAccFollowNode1" presStyleIdx="0" presStyleCnt="4">
        <dgm:presLayoutVars>
          <dgm:chMax val="4"/>
        </dgm:presLayoutVars>
      </dgm:prSet>
      <dgm:spPr/>
    </dgm:pt>
    <dgm:pt modelId="{D37A1DCF-24BF-47B9-A4F1-6D408888947C}" type="pres">
      <dgm:prSet presAssocID="{244FFEE5-5FF3-4DA8-8692-A4BD84C522F6}" presName="parent2" presStyleLbl="alignAccFollowNode1" presStyleIdx="1" presStyleCnt="4">
        <dgm:presLayoutVars>
          <dgm:chMax val="4"/>
        </dgm:presLayoutVars>
      </dgm:prSet>
      <dgm:spPr/>
    </dgm:pt>
    <dgm:pt modelId="{64259024-2962-433D-BB21-2DF9EC8965B4}" type="pres">
      <dgm:prSet presAssocID="{244FFEE5-5FF3-4DA8-8692-A4BD84C522F6}" presName="childrenComposite" presStyleCnt="0"/>
      <dgm:spPr/>
    </dgm:pt>
    <dgm:pt modelId="{8927213C-CEBA-4D08-83BF-16B6E5A3C234}" type="pres">
      <dgm:prSet presAssocID="{244FFEE5-5FF3-4DA8-8692-A4BD84C522F6}" presName="dummyMaxCanvas_ChildArea" presStyleCnt="0"/>
      <dgm:spPr/>
    </dgm:pt>
    <dgm:pt modelId="{47C5E698-26A4-4373-9647-7DA79C78EFCF}" type="pres">
      <dgm:prSet presAssocID="{244FFEE5-5FF3-4DA8-8692-A4BD84C522F6}" presName="fulcrum" presStyleLbl="alignAccFollowNode1" presStyleIdx="2" presStyleCnt="4"/>
      <dgm:spPr/>
    </dgm:pt>
    <dgm:pt modelId="{0B10FFFF-EEAD-4013-94BA-6DAC6ED3A638}" type="pres">
      <dgm:prSet presAssocID="{244FFEE5-5FF3-4DA8-8692-A4BD84C522F6}" presName="balance_23" presStyleLbl="alignAccFollowNode1" presStyleIdx="3" presStyleCnt="4" custAng="21360000">
        <dgm:presLayoutVars>
          <dgm:bulletEnabled val="1"/>
        </dgm:presLayoutVars>
      </dgm:prSet>
      <dgm:spPr/>
    </dgm:pt>
    <dgm:pt modelId="{9CC7D3F9-309F-41C8-9F87-7AC27F1DFCE7}" type="pres">
      <dgm:prSet presAssocID="{244FFEE5-5FF3-4DA8-8692-A4BD84C522F6}" presName="right_23_1" presStyleLbl="node1" presStyleIdx="0" presStyleCnt="5" custAng="21360000" custLinFactNeighborY="-19031">
        <dgm:presLayoutVars>
          <dgm:bulletEnabled val="1"/>
        </dgm:presLayoutVars>
      </dgm:prSet>
      <dgm:spPr/>
    </dgm:pt>
    <dgm:pt modelId="{B0448EAE-E8CC-48BB-ABAE-C70CDD96C7D5}" type="pres">
      <dgm:prSet presAssocID="{244FFEE5-5FF3-4DA8-8692-A4BD84C522F6}" presName="right_23_2" presStyleLbl="node1" presStyleIdx="1" presStyleCnt="5" custAng="21360000" custLinFactNeighborX="-4358" custLinFactNeighborY="-19031">
        <dgm:presLayoutVars>
          <dgm:bulletEnabled val="1"/>
        </dgm:presLayoutVars>
      </dgm:prSet>
      <dgm:spPr/>
    </dgm:pt>
    <dgm:pt modelId="{D5FF01EB-6BCE-44D2-8878-EA44F3191193}" type="pres">
      <dgm:prSet presAssocID="{244FFEE5-5FF3-4DA8-8692-A4BD84C522F6}" presName="right_23_3" presStyleLbl="node1" presStyleIdx="2" presStyleCnt="5" custAng="21360000" custLinFactNeighborX="-6599" custLinFactNeighborY="-19031">
        <dgm:presLayoutVars>
          <dgm:bulletEnabled val="1"/>
        </dgm:presLayoutVars>
      </dgm:prSet>
      <dgm:spPr/>
    </dgm:pt>
    <dgm:pt modelId="{0BD63912-1199-45EE-99A7-AF727ED717E0}" type="pres">
      <dgm:prSet presAssocID="{244FFEE5-5FF3-4DA8-8692-A4BD84C522F6}" presName="left_23_1" presStyleLbl="node1" presStyleIdx="3" presStyleCnt="5" custAng="21360000" custScaleY="115248" custLinFactNeighborY="-1818">
        <dgm:presLayoutVars>
          <dgm:bulletEnabled val="1"/>
        </dgm:presLayoutVars>
      </dgm:prSet>
      <dgm:spPr/>
    </dgm:pt>
    <dgm:pt modelId="{622C5A58-1B0E-4FE9-86DD-5DE67B8B8E0F}" type="pres">
      <dgm:prSet presAssocID="{244FFEE5-5FF3-4DA8-8692-A4BD84C522F6}" presName="left_23_2" presStyleLbl="node1" presStyleIdx="4" presStyleCnt="5" custAng="21360000" custScaleX="101513" custScaleY="183361" custLinFactNeighborX="-3274" custLinFactNeighborY="-50513">
        <dgm:presLayoutVars>
          <dgm:bulletEnabled val="1"/>
        </dgm:presLayoutVars>
      </dgm:prSet>
      <dgm:spPr/>
    </dgm:pt>
  </dgm:ptLst>
  <dgm:cxnLst>
    <dgm:cxn modelId="{1E338A18-0999-46DD-8687-11E69C331B31}" srcId="{FD7998BB-C21A-47FE-84CF-2269C245F54C}" destId="{75D2C3FF-8B3E-4BEB-82E6-791D09D8F3C2}" srcOrd="1" destOrd="0" parTransId="{810638B2-BF9F-4371-A357-9046EA0859E5}" sibTransId="{8851D3A7-44B0-465E-BFB4-AF160762A1C8}"/>
    <dgm:cxn modelId="{5D9AD918-A834-46C0-9FBF-36C6083F9436}" srcId="{C62B70D1-82AF-4B10-9CB6-C7C6EC5226F5}" destId="{5D809D2E-E683-4698-A18F-B345AA11A783}" srcOrd="0" destOrd="0" parTransId="{D605AB1C-A0EF-48E7-86B4-335520A90344}" sibTransId="{FC4143A8-BF3A-4737-9407-A7C87CFF078B}"/>
    <dgm:cxn modelId="{10ED7034-126A-47CE-8E1F-FD0E950E5911}" type="presOf" srcId="{C62B70D1-82AF-4B10-9CB6-C7C6EC5226F5}" destId="{C6845D6B-65C2-4042-A820-4ADF4061370B}" srcOrd="0" destOrd="0" presId="urn:microsoft.com/office/officeart/2005/8/layout/balance1"/>
    <dgm:cxn modelId="{62868C5D-B79F-4331-97C6-D45B552BAC4D}" type="presOf" srcId="{75D2C3FF-8B3E-4BEB-82E6-791D09D8F3C2}" destId="{B0448EAE-E8CC-48BB-ABAE-C70CDD96C7D5}" srcOrd="0" destOrd="0" presId="urn:microsoft.com/office/officeart/2005/8/layout/balance1"/>
    <dgm:cxn modelId="{92FC3248-9DB0-4707-A7D2-2B28349DACAC}" type="presOf" srcId="{16413364-43CE-4D7E-BC36-9781B9FD844D}" destId="{9CC7D3F9-309F-41C8-9F87-7AC27F1DFCE7}" srcOrd="0" destOrd="0" presId="urn:microsoft.com/office/officeart/2005/8/layout/balance1"/>
    <dgm:cxn modelId="{9DBD8B4C-8606-45FF-9742-5084CF998E11}" srcId="{FD7998BB-C21A-47FE-84CF-2269C245F54C}" destId="{BE75D49F-3DC9-4D45-8A85-AAC4FF981E9D}" srcOrd="2" destOrd="0" parTransId="{EBB57425-CE9C-4DFF-B151-6B6696BD5B55}" sibTransId="{F07BA4A9-AFC5-487F-90E6-0315151D0296}"/>
    <dgm:cxn modelId="{C5457754-CF8B-44DF-8201-B7F1E2EEEAAB}" type="presOf" srcId="{BE75D49F-3DC9-4D45-8A85-AAC4FF981E9D}" destId="{D5FF01EB-6BCE-44D2-8878-EA44F3191193}" srcOrd="0" destOrd="0" presId="urn:microsoft.com/office/officeart/2005/8/layout/balance1"/>
    <dgm:cxn modelId="{91E9FD54-BAF9-4008-943B-A5C0870127F7}" type="presOf" srcId="{FD7998BB-C21A-47FE-84CF-2269C245F54C}" destId="{D37A1DCF-24BF-47B9-A4F1-6D408888947C}" srcOrd="0" destOrd="0" presId="urn:microsoft.com/office/officeart/2005/8/layout/balance1"/>
    <dgm:cxn modelId="{6CE8EA75-C071-495E-BC83-976AE817A282}" type="presOf" srcId="{244FFEE5-5FF3-4DA8-8692-A4BD84C522F6}" destId="{2650BE63-7EC0-48F9-A68D-209E5E67FEF1}" srcOrd="0" destOrd="0" presId="urn:microsoft.com/office/officeart/2005/8/layout/balance1"/>
    <dgm:cxn modelId="{11E95676-6773-44F2-8D75-DBC63A94EE85}" srcId="{FD7998BB-C21A-47FE-84CF-2269C245F54C}" destId="{16413364-43CE-4D7E-BC36-9781B9FD844D}" srcOrd="0" destOrd="0" parTransId="{44A8D6D2-D9AB-434A-9015-D1EF195BF63A}" sibTransId="{3D7690E7-7BAD-49FD-913C-F09AAD1A0B1B}"/>
    <dgm:cxn modelId="{EACF49AE-9E2C-4EE7-842E-286708B0AEEA}" type="presOf" srcId="{5D809D2E-E683-4698-A18F-B345AA11A783}" destId="{0BD63912-1199-45EE-99A7-AF727ED717E0}" srcOrd="0" destOrd="0" presId="urn:microsoft.com/office/officeart/2005/8/layout/balance1"/>
    <dgm:cxn modelId="{350588C1-C126-4720-82EF-662CA860E4F9}" srcId="{244FFEE5-5FF3-4DA8-8692-A4BD84C522F6}" destId="{C62B70D1-82AF-4B10-9CB6-C7C6EC5226F5}" srcOrd="0" destOrd="0" parTransId="{DAD18A1A-1772-4B9E-B12D-516482287152}" sibTransId="{5B2A33AE-D9F6-4D7D-B7EB-2F4BFC69FB5F}"/>
    <dgm:cxn modelId="{614D1BC6-53C5-44A4-A484-2E7BFD65A0FC}" srcId="{C62B70D1-82AF-4B10-9CB6-C7C6EC5226F5}" destId="{522F78CA-72FF-45EB-AFF2-114186B99958}" srcOrd="1" destOrd="0" parTransId="{A33F6C4B-7822-485F-B6AE-3A87FC5CBADE}" sibTransId="{4B8C5274-BD7B-40A5-BE40-A1DC61B23BF4}"/>
    <dgm:cxn modelId="{C9C9DACA-5CA1-4F85-BF01-4CA7DEFEB731}" srcId="{244FFEE5-5FF3-4DA8-8692-A4BD84C522F6}" destId="{FD7998BB-C21A-47FE-84CF-2269C245F54C}" srcOrd="1" destOrd="0" parTransId="{56D1F539-1ED5-4E2B-9C23-832333529B49}" sibTransId="{896C21AF-119F-4156-AA0E-2471D398DC97}"/>
    <dgm:cxn modelId="{07D850DA-686F-4FE3-9F71-33B86B6B5047}" type="presOf" srcId="{522F78CA-72FF-45EB-AFF2-114186B99958}" destId="{622C5A58-1B0E-4FE9-86DD-5DE67B8B8E0F}" srcOrd="0" destOrd="0" presId="urn:microsoft.com/office/officeart/2005/8/layout/balance1"/>
    <dgm:cxn modelId="{6F92C952-0546-4A82-8A02-F25FB0098D74}" type="presParOf" srcId="{2650BE63-7EC0-48F9-A68D-209E5E67FEF1}" destId="{FE816763-BDCC-460C-8871-5FED2A7FDDEE}" srcOrd="0" destOrd="0" presId="urn:microsoft.com/office/officeart/2005/8/layout/balance1"/>
    <dgm:cxn modelId="{DED1F8A2-A9F6-4314-933A-228BE3B62EF5}" type="presParOf" srcId="{2650BE63-7EC0-48F9-A68D-209E5E67FEF1}" destId="{499D606E-F365-4148-ABD3-E319F249853B}" srcOrd="1" destOrd="0" presId="urn:microsoft.com/office/officeart/2005/8/layout/balance1"/>
    <dgm:cxn modelId="{0409CEE0-52A7-4A8D-BD9C-2462A0FFCA47}" type="presParOf" srcId="{499D606E-F365-4148-ABD3-E319F249853B}" destId="{C6845D6B-65C2-4042-A820-4ADF4061370B}" srcOrd="0" destOrd="0" presId="urn:microsoft.com/office/officeart/2005/8/layout/balance1"/>
    <dgm:cxn modelId="{54454673-F24D-4968-9F29-D20B25D911D7}" type="presParOf" srcId="{499D606E-F365-4148-ABD3-E319F249853B}" destId="{D37A1DCF-24BF-47B9-A4F1-6D408888947C}" srcOrd="1" destOrd="0" presId="urn:microsoft.com/office/officeart/2005/8/layout/balance1"/>
    <dgm:cxn modelId="{131FBD8C-4214-4706-AEEA-0604D5BE7619}" type="presParOf" srcId="{2650BE63-7EC0-48F9-A68D-209E5E67FEF1}" destId="{64259024-2962-433D-BB21-2DF9EC8965B4}" srcOrd="2" destOrd="0" presId="urn:microsoft.com/office/officeart/2005/8/layout/balance1"/>
    <dgm:cxn modelId="{10503A9B-96C9-4184-931B-8457D0969E6A}" type="presParOf" srcId="{64259024-2962-433D-BB21-2DF9EC8965B4}" destId="{8927213C-CEBA-4D08-83BF-16B6E5A3C234}" srcOrd="0" destOrd="0" presId="urn:microsoft.com/office/officeart/2005/8/layout/balance1"/>
    <dgm:cxn modelId="{59FA9A4A-E3B4-456D-8227-AD01FCE00100}" type="presParOf" srcId="{64259024-2962-433D-BB21-2DF9EC8965B4}" destId="{47C5E698-26A4-4373-9647-7DA79C78EFCF}" srcOrd="1" destOrd="0" presId="urn:microsoft.com/office/officeart/2005/8/layout/balance1"/>
    <dgm:cxn modelId="{30B81D44-1777-4271-A6DC-63AD3723FF51}" type="presParOf" srcId="{64259024-2962-433D-BB21-2DF9EC8965B4}" destId="{0B10FFFF-EEAD-4013-94BA-6DAC6ED3A638}" srcOrd="2" destOrd="0" presId="urn:microsoft.com/office/officeart/2005/8/layout/balance1"/>
    <dgm:cxn modelId="{D09AC3A7-724E-414B-9311-73149F3A63D4}" type="presParOf" srcId="{64259024-2962-433D-BB21-2DF9EC8965B4}" destId="{9CC7D3F9-309F-41C8-9F87-7AC27F1DFCE7}" srcOrd="3" destOrd="0" presId="urn:microsoft.com/office/officeart/2005/8/layout/balance1"/>
    <dgm:cxn modelId="{8AF29D00-5179-4397-A906-2723AD3508C2}" type="presParOf" srcId="{64259024-2962-433D-BB21-2DF9EC8965B4}" destId="{B0448EAE-E8CC-48BB-ABAE-C70CDD96C7D5}" srcOrd="4" destOrd="0" presId="urn:microsoft.com/office/officeart/2005/8/layout/balance1"/>
    <dgm:cxn modelId="{058B7E32-7EEA-434D-922A-A88AD929B542}" type="presParOf" srcId="{64259024-2962-433D-BB21-2DF9EC8965B4}" destId="{D5FF01EB-6BCE-44D2-8878-EA44F3191193}" srcOrd="5" destOrd="0" presId="urn:microsoft.com/office/officeart/2005/8/layout/balance1"/>
    <dgm:cxn modelId="{C4E335B8-5774-4551-8C34-E00189DFB60C}" type="presParOf" srcId="{64259024-2962-433D-BB21-2DF9EC8965B4}" destId="{0BD63912-1199-45EE-99A7-AF727ED717E0}" srcOrd="6" destOrd="0" presId="urn:microsoft.com/office/officeart/2005/8/layout/balance1"/>
    <dgm:cxn modelId="{C4EF8414-4217-44BB-A7DD-624D9388B937}" type="presParOf" srcId="{64259024-2962-433D-BB21-2DF9EC8965B4}" destId="{622C5A58-1B0E-4FE9-86DD-5DE67B8B8E0F}" srcOrd="7"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4FFEE5-5FF3-4DA8-8692-A4BD84C522F6}" type="doc">
      <dgm:prSet loTypeId="urn:microsoft.com/office/officeart/2005/8/layout/balance1" loCatId="relationship" qsTypeId="urn:microsoft.com/office/officeart/2005/8/quickstyle/simple1" qsCatId="simple" csTypeId="urn:microsoft.com/office/officeart/2005/8/colors/accent3_2" csCatId="accent3" phldr="1"/>
      <dgm:spPr/>
      <dgm:t>
        <a:bodyPr/>
        <a:lstStyle/>
        <a:p>
          <a:endParaRPr lang="en-US"/>
        </a:p>
      </dgm:t>
    </dgm:pt>
    <dgm:pt modelId="{C62B70D1-82AF-4B10-9CB6-C7C6EC5226F5}">
      <dgm:prSet phldrT="[Text]"/>
      <dgm:spPr/>
      <dgm:t>
        <a:bodyPr/>
        <a:lstStyle/>
        <a:p>
          <a:r>
            <a:rPr lang="en-US" dirty="0"/>
            <a:t>Assets</a:t>
          </a:r>
        </a:p>
      </dgm:t>
    </dgm:pt>
    <dgm:pt modelId="{DAD18A1A-1772-4B9E-B12D-516482287152}" type="parTrans" cxnId="{350588C1-C126-4720-82EF-662CA860E4F9}">
      <dgm:prSet/>
      <dgm:spPr/>
      <dgm:t>
        <a:bodyPr/>
        <a:lstStyle/>
        <a:p>
          <a:endParaRPr lang="en-US"/>
        </a:p>
      </dgm:t>
    </dgm:pt>
    <dgm:pt modelId="{5B2A33AE-D9F6-4D7D-B7EB-2F4BFC69FB5F}" type="sibTrans" cxnId="{350588C1-C126-4720-82EF-662CA860E4F9}">
      <dgm:prSet/>
      <dgm:spPr/>
      <dgm:t>
        <a:bodyPr/>
        <a:lstStyle/>
        <a:p>
          <a:endParaRPr lang="en-US"/>
        </a:p>
      </dgm:t>
    </dgm:pt>
    <dgm:pt modelId="{5D809D2E-E683-4698-A18F-B345AA11A783}">
      <dgm:prSet phldrT="[Text]"/>
      <dgm:spPr>
        <a:solidFill>
          <a:srgbClr val="0070C0">
            <a:alpha val="25000"/>
          </a:srgbClr>
        </a:solidFill>
      </dgm:spPr>
      <dgm:t>
        <a:bodyPr/>
        <a:lstStyle/>
        <a:p>
          <a:r>
            <a:rPr lang="en-US" dirty="0"/>
            <a:t>Fixed</a:t>
          </a:r>
        </a:p>
      </dgm:t>
    </dgm:pt>
    <dgm:pt modelId="{D605AB1C-A0EF-48E7-86B4-335520A90344}" type="parTrans" cxnId="{5D9AD918-A834-46C0-9FBF-36C6083F9436}">
      <dgm:prSet/>
      <dgm:spPr/>
      <dgm:t>
        <a:bodyPr/>
        <a:lstStyle/>
        <a:p>
          <a:endParaRPr lang="en-US"/>
        </a:p>
      </dgm:t>
    </dgm:pt>
    <dgm:pt modelId="{FC4143A8-BF3A-4737-9407-A7C87CFF078B}" type="sibTrans" cxnId="{5D9AD918-A834-46C0-9FBF-36C6083F9436}">
      <dgm:prSet/>
      <dgm:spPr/>
      <dgm:t>
        <a:bodyPr/>
        <a:lstStyle/>
        <a:p>
          <a:endParaRPr lang="en-US"/>
        </a:p>
      </dgm:t>
    </dgm:pt>
    <dgm:pt modelId="{FD7998BB-C21A-47FE-84CF-2269C245F54C}">
      <dgm:prSet phldrT="[Text]"/>
      <dgm:spPr/>
      <dgm:t>
        <a:bodyPr/>
        <a:lstStyle/>
        <a:p>
          <a:r>
            <a:rPr lang="en-US" dirty="0"/>
            <a:t>Liabilities+ Equity</a:t>
          </a:r>
        </a:p>
      </dgm:t>
    </dgm:pt>
    <dgm:pt modelId="{56D1F539-1ED5-4E2B-9C23-832333529B49}" type="parTrans" cxnId="{C9C9DACA-5CA1-4F85-BF01-4CA7DEFEB731}">
      <dgm:prSet/>
      <dgm:spPr/>
      <dgm:t>
        <a:bodyPr/>
        <a:lstStyle/>
        <a:p>
          <a:endParaRPr lang="en-US"/>
        </a:p>
      </dgm:t>
    </dgm:pt>
    <dgm:pt modelId="{896C21AF-119F-4156-AA0E-2471D398DC97}" type="sibTrans" cxnId="{C9C9DACA-5CA1-4F85-BF01-4CA7DEFEB731}">
      <dgm:prSet/>
      <dgm:spPr/>
      <dgm:t>
        <a:bodyPr/>
        <a:lstStyle/>
        <a:p>
          <a:endParaRPr lang="en-US"/>
        </a:p>
      </dgm:t>
    </dgm:pt>
    <dgm:pt modelId="{16413364-43CE-4D7E-BC36-9781B9FD844D}">
      <dgm:prSet phldrT="[Text]"/>
      <dgm:spPr>
        <a:solidFill>
          <a:srgbClr val="0070C0">
            <a:alpha val="21000"/>
          </a:srgbClr>
        </a:solidFill>
      </dgm:spPr>
      <dgm:t>
        <a:bodyPr/>
        <a:lstStyle/>
        <a:p>
          <a:r>
            <a:rPr lang="en-US" dirty="0"/>
            <a:t>Equity</a:t>
          </a:r>
        </a:p>
      </dgm:t>
    </dgm:pt>
    <dgm:pt modelId="{44A8D6D2-D9AB-434A-9015-D1EF195BF63A}" type="parTrans" cxnId="{11E95676-6773-44F2-8D75-DBC63A94EE85}">
      <dgm:prSet/>
      <dgm:spPr/>
      <dgm:t>
        <a:bodyPr/>
        <a:lstStyle/>
        <a:p>
          <a:endParaRPr lang="en-US"/>
        </a:p>
      </dgm:t>
    </dgm:pt>
    <dgm:pt modelId="{3D7690E7-7BAD-49FD-913C-F09AAD1A0B1B}" type="sibTrans" cxnId="{11E95676-6773-44F2-8D75-DBC63A94EE85}">
      <dgm:prSet/>
      <dgm:spPr/>
      <dgm:t>
        <a:bodyPr/>
        <a:lstStyle/>
        <a:p>
          <a:endParaRPr lang="en-US"/>
        </a:p>
      </dgm:t>
    </dgm:pt>
    <dgm:pt modelId="{BE75D49F-3DC9-4D45-8A85-AAC4FF981E9D}">
      <dgm:prSet phldrT="[Text]"/>
      <dgm:spPr>
        <a:solidFill>
          <a:srgbClr val="0070C0">
            <a:alpha val="80000"/>
          </a:srgbClr>
        </a:solidFill>
      </dgm:spPr>
      <dgm:t>
        <a:bodyPr/>
        <a:lstStyle/>
        <a:p>
          <a:r>
            <a:rPr lang="en-US" dirty="0"/>
            <a:t>Current</a:t>
          </a:r>
        </a:p>
      </dgm:t>
    </dgm:pt>
    <dgm:pt modelId="{EBB57425-CE9C-4DFF-B151-6B6696BD5B55}" type="parTrans" cxnId="{9DBD8B4C-8606-45FF-9742-5084CF998E11}">
      <dgm:prSet/>
      <dgm:spPr/>
      <dgm:t>
        <a:bodyPr/>
        <a:lstStyle/>
        <a:p>
          <a:endParaRPr lang="en-US"/>
        </a:p>
      </dgm:t>
    </dgm:pt>
    <dgm:pt modelId="{F07BA4A9-AFC5-487F-90E6-0315151D0296}" type="sibTrans" cxnId="{9DBD8B4C-8606-45FF-9742-5084CF998E11}">
      <dgm:prSet/>
      <dgm:spPr/>
      <dgm:t>
        <a:bodyPr/>
        <a:lstStyle/>
        <a:p>
          <a:endParaRPr lang="en-US"/>
        </a:p>
      </dgm:t>
    </dgm:pt>
    <dgm:pt modelId="{522F78CA-72FF-45EB-AFF2-114186B99958}">
      <dgm:prSet phldrT="[Text]"/>
      <dgm:spPr>
        <a:solidFill>
          <a:srgbClr val="0070C0">
            <a:alpha val="80000"/>
          </a:srgbClr>
        </a:solidFill>
      </dgm:spPr>
      <dgm:t>
        <a:bodyPr/>
        <a:lstStyle/>
        <a:p>
          <a:r>
            <a:rPr lang="en-US" dirty="0"/>
            <a:t>Current</a:t>
          </a:r>
        </a:p>
      </dgm:t>
    </dgm:pt>
    <dgm:pt modelId="{A33F6C4B-7822-485F-B6AE-3A87FC5CBADE}" type="parTrans" cxnId="{614D1BC6-53C5-44A4-A484-2E7BFD65A0FC}">
      <dgm:prSet/>
      <dgm:spPr/>
      <dgm:t>
        <a:bodyPr/>
        <a:lstStyle/>
        <a:p>
          <a:endParaRPr lang="en-US"/>
        </a:p>
      </dgm:t>
    </dgm:pt>
    <dgm:pt modelId="{4B8C5274-BD7B-40A5-BE40-A1DC61B23BF4}" type="sibTrans" cxnId="{614D1BC6-53C5-44A4-A484-2E7BFD65A0FC}">
      <dgm:prSet/>
      <dgm:spPr/>
      <dgm:t>
        <a:bodyPr/>
        <a:lstStyle/>
        <a:p>
          <a:endParaRPr lang="en-US"/>
        </a:p>
      </dgm:t>
    </dgm:pt>
    <dgm:pt modelId="{75D2C3FF-8B3E-4BEB-82E6-791D09D8F3C2}">
      <dgm:prSet phldrT="[Text]"/>
      <dgm:spPr>
        <a:solidFill>
          <a:srgbClr val="0070C0">
            <a:alpha val="15000"/>
          </a:srgbClr>
        </a:solidFill>
      </dgm:spPr>
      <dgm:t>
        <a:bodyPr/>
        <a:lstStyle/>
        <a:p>
          <a:r>
            <a:rPr lang="en-US" dirty="0"/>
            <a:t>Long term</a:t>
          </a:r>
        </a:p>
      </dgm:t>
    </dgm:pt>
    <dgm:pt modelId="{810638B2-BF9F-4371-A357-9046EA0859E5}" type="parTrans" cxnId="{1E338A18-0999-46DD-8687-11E69C331B31}">
      <dgm:prSet/>
      <dgm:spPr/>
      <dgm:t>
        <a:bodyPr/>
        <a:lstStyle/>
        <a:p>
          <a:endParaRPr lang="en-US"/>
        </a:p>
      </dgm:t>
    </dgm:pt>
    <dgm:pt modelId="{8851D3A7-44B0-465E-BFB4-AF160762A1C8}" type="sibTrans" cxnId="{1E338A18-0999-46DD-8687-11E69C331B31}">
      <dgm:prSet/>
      <dgm:spPr/>
      <dgm:t>
        <a:bodyPr/>
        <a:lstStyle/>
        <a:p>
          <a:endParaRPr lang="en-US"/>
        </a:p>
      </dgm:t>
    </dgm:pt>
    <dgm:pt modelId="{2650BE63-7EC0-48F9-A68D-209E5E67FEF1}" type="pres">
      <dgm:prSet presAssocID="{244FFEE5-5FF3-4DA8-8692-A4BD84C522F6}" presName="outerComposite" presStyleCnt="0">
        <dgm:presLayoutVars>
          <dgm:chMax val="2"/>
          <dgm:animLvl val="lvl"/>
          <dgm:resizeHandles val="exact"/>
        </dgm:presLayoutVars>
      </dgm:prSet>
      <dgm:spPr/>
    </dgm:pt>
    <dgm:pt modelId="{FE816763-BDCC-460C-8871-5FED2A7FDDEE}" type="pres">
      <dgm:prSet presAssocID="{244FFEE5-5FF3-4DA8-8692-A4BD84C522F6}" presName="dummyMaxCanvas" presStyleCnt="0"/>
      <dgm:spPr/>
    </dgm:pt>
    <dgm:pt modelId="{499D606E-F365-4148-ABD3-E319F249853B}" type="pres">
      <dgm:prSet presAssocID="{244FFEE5-5FF3-4DA8-8692-A4BD84C522F6}" presName="parentComposite" presStyleCnt="0"/>
      <dgm:spPr/>
    </dgm:pt>
    <dgm:pt modelId="{C6845D6B-65C2-4042-A820-4ADF4061370B}" type="pres">
      <dgm:prSet presAssocID="{244FFEE5-5FF3-4DA8-8692-A4BD84C522F6}" presName="parent1" presStyleLbl="alignAccFollowNode1" presStyleIdx="0" presStyleCnt="4">
        <dgm:presLayoutVars>
          <dgm:chMax val="4"/>
        </dgm:presLayoutVars>
      </dgm:prSet>
      <dgm:spPr/>
    </dgm:pt>
    <dgm:pt modelId="{D37A1DCF-24BF-47B9-A4F1-6D408888947C}" type="pres">
      <dgm:prSet presAssocID="{244FFEE5-5FF3-4DA8-8692-A4BD84C522F6}" presName="parent2" presStyleLbl="alignAccFollowNode1" presStyleIdx="1" presStyleCnt="4">
        <dgm:presLayoutVars>
          <dgm:chMax val="4"/>
        </dgm:presLayoutVars>
      </dgm:prSet>
      <dgm:spPr/>
    </dgm:pt>
    <dgm:pt modelId="{64259024-2962-433D-BB21-2DF9EC8965B4}" type="pres">
      <dgm:prSet presAssocID="{244FFEE5-5FF3-4DA8-8692-A4BD84C522F6}" presName="childrenComposite" presStyleCnt="0"/>
      <dgm:spPr/>
    </dgm:pt>
    <dgm:pt modelId="{8927213C-CEBA-4D08-83BF-16B6E5A3C234}" type="pres">
      <dgm:prSet presAssocID="{244FFEE5-5FF3-4DA8-8692-A4BD84C522F6}" presName="dummyMaxCanvas_ChildArea" presStyleCnt="0"/>
      <dgm:spPr/>
    </dgm:pt>
    <dgm:pt modelId="{47C5E698-26A4-4373-9647-7DA79C78EFCF}" type="pres">
      <dgm:prSet presAssocID="{244FFEE5-5FF3-4DA8-8692-A4BD84C522F6}" presName="fulcrum" presStyleLbl="alignAccFollowNode1" presStyleIdx="2" presStyleCnt="4"/>
      <dgm:spPr/>
    </dgm:pt>
    <dgm:pt modelId="{0B10FFFF-EEAD-4013-94BA-6DAC6ED3A638}" type="pres">
      <dgm:prSet presAssocID="{244FFEE5-5FF3-4DA8-8692-A4BD84C522F6}" presName="balance_23" presStyleLbl="alignAccFollowNode1" presStyleIdx="3" presStyleCnt="4" custAng="21360000">
        <dgm:presLayoutVars>
          <dgm:bulletEnabled val="1"/>
        </dgm:presLayoutVars>
      </dgm:prSet>
      <dgm:spPr/>
    </dgm:pt>
    <dgm:pt modelId="{9CC7D3F9-309F-41C8-9F87-7AC27F1DFCE7}" type="pres">
      <dgm:prSet presAssocID="{244FFEE5-5FF3-4DA8-8692-A4BD84C522F6}" presName="right_23_1" presStyleLbl="node1" presStyleIdx="0" presStyleCnt="5" custAng="21360000" custLinFactNeighborY="-19031">
        <dgm:presLayoutVars>
          <dgm:bulletEnabled val="1"/>
        </dgm:presLayoutVars>
      </dgm:prSet>
      <dgm:spPr/>
    </dgm:pt>
    <dgm:pt modelId="{B0448EAE-E8CC-48BB-ABAE-C70CDD96C7D5}" type="pres">
      <dgm:prSet presAssocID="{244FFEE5-5FF3-4DA8-8692-A4BD84C522F6}" presName="right_23_2" presStyleLbl="node1" presStyleIdx="1" presStyleCnt="5" custAng="21360000" custLinFactNeighborX="-5816" custLinFactNeighborY="-15929">
        <dgm:presLayoutVars>
          <dgm:bulletEnabled val="1"/>
        </dgm:presLayoutVars>
      </dgm:prSet>
      <dgm:spPr/>
    </dgm:pt>
    <dgm:pt modelId="{D5FF01EB-6BCE-44D2-8878-EA44F3191193}" type="pres">
      <dgm:prSet presAssocID="{244FFEE5-5FF3-4DA8-8692-A4BD84C522F6}" presName="right_23_3" presStyleLbl="node1" presStyleIdx="2" presStyleCnt="5" custAng="21360000" custLinFactNeighborX="-6599" custLinFactNeighborY="-19031">
        <dgm:presLayoutVars>
          <dgm:bulletEnabled val="1"/>
        </dgm:presLayoutVars>
      </dgm:prSet>
      <dgm:spPr/>
    </dgm:pt>
    <dgm:pt modelId="{0BD63912-1199-45EE-99A7-AF727ED717E0}" type="pres">
      <dgm:prSet presAssocID="{244FFEE5-5FF3-4DA8-8692-A4BD84C522F6}" presName="left_23_1" presStyleLbl="node1" presStyleIdx="3" presStyleCnt="5" custAng="21360000" custScaleY="115248" custLinFactNeighborY="-1818">
        <dgm:presLayoutVars>
          <dgm:bulletEnabled val="1"/>
        </dgm:presLayoutVars>
      </dgm:prSet>
      <dgm:spPr/>
    </dgm:pt>
    <dgm:pt modelId="{622C5A58-1B0E-4FE9-86DD-5DE67B8B8E0F}" type="pres">
      <dgm:prSet presAssocID="{244FFEE5-5FF3-4DA8-8692-A4BD84C522F6}" presName="left_23_2" presStyleLbl="node1" presStyleIdx="4" presStyleCnt="5" custAng="21360000" custScaleX="101513" custScaleY="183361" custLinFactNeighborX="-3274" custLinFactNeighborY="-50513">
        <dgm:presLayoutVars>
          <dgm:bulletEnabled val="1"/>
        </dgm:presLayoutVars>
      </dgm:prSet>
      <dgm:spPr/>
    </dgm:pt>
  </dgm:ptLst>
  <dgm:cxnLst>
    <dgm:cxn modelId="{1E338A18-0999-46DD-8687-11E69C331B31}" srcId="{FD7998BB-C21A-47FE-84CF-2269C245F54C}" destId="{75D2C3FF-8B3E-4BEB-82E6-791D09D8F3C2}" srcOrd="1" destOrd="0" parTransId="{810638B2-BF9F-4371-A357-9046EA0859E5}" sibTransId="{8851D3A7-44B0-465E-BFB4-AF160762A1C8}"/>
    <dgm:cxn modelId="{5D9AD918-A834-46C0-9FBF-36C6083F9436}" srcId="{C62B70D1-82AF-4B10-9CB6-C7C6EC5226F5}" destId="{5D809D2E-E683-4698-A18F-B345AA11A783}" srcOrd="0" destOrd="0" parTransId="{D605AB1C-A0EF-48E7-86B4-335520A90344}" sibTransId="{FC4143A8-BF3A-4737-9407-A7C87CFF078B}"/>
    <dgm:cxn modelId="{80C2FE48-94ED-443F-B368-6117F9F68E9E}" type="presOf" srcId="{FD7998BB-C21A-47FE-84CF-2269C245F54C}" destId="{D37A1DCF-24BF-47B9-A4F1-6D408888947C}" srcOrd="0" destOrd="0" presId="urn:microsoft.com/office/officeart/2005/8/layout/balance1"/>
    <dgm:cxn modelId="{9DBD8B4C-8606-45FF-9742-5084CF998E11}" srcId="{FD7998BB-C21A-47FE-84CF-2269C245F54C}" destId="{BE75D49F-3DC9-4D45-8A85-AAC4FF981E9D}" srcOrd="2" destOrd="0" parTransId="{EBB57425-CE9C-4DFF-B151-6B6696BD5B55}" sibTransId="{F07BA4A9-AFC5-487F-90E6-0315151D0296}"/>
    <dgm:cxn modelId="{11E95676-6773-44F2-8D75-DBC63A94EE85}" srcId="{FD7998BB-C21A-47FE-84CF-2269C245F54C}" destId="{16413364-43CE-4D7E-BC36-9781B9FD844D}" srcOrd="0" destOrd="0" parTransId="{44A8D6D2-D9AB-434A-9015-D1EF195BF63A}" sibTransId="{3D7690E7-7BAD-49FD-913C-F09AAD1A0B1B}"/>
    <dgm:cxn modelId="{F28AF77E-6402-4C04-B633-9FE1E2AFD7D5}" type="presOf" srcId="{244FFEE5-5FF3-4DA8-8692-A4BD84C522F6}" destId="{2650BE63-7EC0-48F9-A68D-209E5E67FEF1}" srcOrd="0" destOrd="0" presId="urn:microsoft.com/office/officeart/2005/8/layout/balance1"/>
    <dgm:cxn modelId="{52772591-7739-41B6-BE13-FB5B39191335}" type="presOf" srcId="{C62B70D1-82AF-4B10-9CB6-C7C6EC5226F5}" destId="{C6845D6B-65C2-4042-A820-4ADF4061370B}" srcOrd="0" destOrd="0" presId="urn:microsoft.com/office/officeart/2005/8/layout/balance1"/>
    <dgm:cxn modelId="{35FBFB91-B29C-402B-AF76-7031A347C9E6}" type="presOf" srcId="{BE75D49F-3DC9-4D45-8A85-AAC4FF981E9D}" destId="{D5FF01EB-6BCE-44D2-8878-EA44F3191193}" srcOrd="0" destOrd="0" presId="urn:microsoft.com/office/officeart/2005/8/layout/balance1"/>
    <dgm:cxn modelId="{E10A52AE-FCD0-49CF-A855-7EC1267C72E9}" type="presOf" srcId="{522F78CA-72FF-45EB-AFF2-114186B99958}" destId="{622C5A58-1B0E-4FE9-86DD-5DE67B8B8E0F}" srcOrd="0" destOrd="0" presId="urn:microsoft.com/office/officeart/2005/8/layout/balance1"/>
    <dgm:cxn modelId="{90B033B9-C816-4E9A-9F62-278B7E3BAC9C}" type="presOf" srcId="{16413364-43CE-4D7E-BC36-9781B9FD844D}" destId="{9CC7D3F9-309F-41C8-9F87-7AC27F1DFCE7}" srcOrd="0" destOrd="0" presId="urn:microsoft.com/office/officeart/2005/8/layout/balance1"/>
    <dgm:cxn modelId="{350588C1-C126-4720-82EF-662CA860E4F9}" srcId="{244FFEE5-5FF3-4DA8-8692-A4BD84C522F6}" destId="{C62B70D1-82AF-4B10-9CB6-C7C6EC5226F5}" srcOrd="0" destOrd="0" parTransId="{DAD18A1A-1772-4B9E-B12D-516482287152}" sibTransId="{5B2A33AE-D9F6-4D7D-B7EB-2F4BFC69FB5F}"/>
    <dgm:cxn modelId="{614D1BC6-53C5-44A4-A484-2E7BFD65A0FC}" srcId="{C62B70D1-82AF-4B10-9CB6-C7C6EC5226F5}" destId="{522F78CA-72FF-45EB-AFF2-114186B99958}" srcOrd="1" destOrd="0" parTransId="{A33F6C4B-7822-485F-B6AE-3A87FC5CBADE}" sibTransId="{4B8C5274-BD7B-40A5-BE40-A1DC61B23BF4}"/>
    <dgm:cxn modelId="{C9C9DACA-5CA1-4F85-BF01-4CA7DEFEB731}" srcId="{244FFEE5-5FF3-4DA8-8692-A4BD84C522F6}" destId="{FD7998BB-C21A-47FE-84CF-2269C245F54C}" srcOrd="1" destOrd="0" parTransId="{56D1F539-1ED5-4E2B-9C23-832333529B49}" sibTransId="{896C21AF-119F-4156-AA0E-2471D398DC97}"/>
    <dgm:cxn modelId="{A48AEED2-D57E-42F1-A0FB-99A4331CC873}" type="presOf" srcId="{75D2C3FF-8B3E-4BEB-82E6-791D09D8F3C2}" destId="{B0448EAE-E8CC-48BB-ABAE-C70CDD96C7D5}" srcOrd="0" destOrd="0" presId="urn:microsoft.com/office/officeart/2005/8/layout/balance1"/>
    <dgm:cxn modelId="{CF92D0F2-F589-420F-9411-C2CAB49C9FB3}" type="presOf" srcId="{5D809D2E-E683-4698-A18F-B345AA11A783}" destId="{0BD63912-1199-45EE-99A7-AF727ED717E0}" srcOrd="0" destOrd="0" presId="urn:microsoft.com/office/officeart/2005/8/layout/balance1"/>
    <dgm:cxn modelId="{D395DAFF-2280-46A7-A7C9-73F5B8D57947}" type="presParOf" srcId="{2650BE63-7EC0-48F9-A68D-209E5E67FEF1}" destId="{FE816763-BDCC-460C-8871-5FED2A7FDDEE}" srcOrd="0" destOrd="0" presId="urn:microsoft.com/office/officeart/2005/8/layout/balance1"/>
    <dgm:cxn modelId="{F937F618-18CF-4BA6-BDB9-B92B8E6EB7A6}" type="presParOf" srcId="{2650BE63-7EC0-48F9-A68D-209E5E67FEF1}" destId="{499D606E-F365-4148-ABD3-E319F249853B}" srcOrd="1" destOrd="0" presId="urn:microsoft.com/office/officeart/2005/8/layout/balance1"/>
    <dgm:cxn modelId="{3AC6EBF4-B423-4EF3-BF1F-79965EA7C7A2}" type="presParOf" srcId="{499D606E-F365-4148-ABD3-E319F249853B}" destId="{C6845D6B-65C2-4042-A820-4ADF4061370B}" srcOrd="0" destOrd="0" presId="urn:microsoft.com/office/officeart/2005/8/layout/balance1"/>
    <dgm:cxn modelId="{61435B9E-D88C-48C2-B660-39F83E21E24C}" type="presParOf" srcId="{499D606E-F365-4148-ABD3-E319F249853B}" destId="{D37A1DCF-24BF-47B9-A4F1-6D408888947C}" srcOrd="1" destOrd="0" presId="urn:microsoft.com/office/officeart/2005/8/layout/balance1"/>
    <dgm:cxn modelId="{832FB243-7CEF-4497-9738-1D7DE8CB51D7}" type="presParOf" srcId="{2650BE63-7EC0-48F9-A68D-209E5E67FEF1}" destId="{64259024-2962-433D-BB21-2DF9EC8965B4}" srcOrd="2" destOrd="0" presId="urn:microsoft.com/office/officeart/2005/8/layout/balance1"/>
    <dgm:cxn modelId="{EB7BCF23-9471-400B-BB80-7B9CBD839B87}" type="presParOf" srcId="{64259024-2962-433D-BB21-2DF9EC8965B4}" destId="{8927213C-CEBA-4D08-83BF-16B6E5A3C234}" srcOrd="0" destOrd="0" presId="urn:microsoft.com/office/officeart/2005/8/layout/balance1"/>
    <dgm:cxn modelId="{3EA775DF-8572-49D1-9930-20C4E597614C}" type="presParOf" srcId="{64259024-2962-433D-BB21-2DF9EC8965B4}" destId="{47C5E698-26A4-4373-9647-7DA79C78EFCF}" srcOrd="1" destOrd="0" presId="urn:microsoft.com/office/officeart/2005/8/layout/balance1"/>
    <dgm:cxn modelId="{251790A5-C4BF-4D80-A8E0-0DE65692F530}" type="presParOf" srcId="{64259024-2962-433D-BB21-2DF9EC8965B4}" destId="{0B10FFFF-EEAD-4013-94BA-6DAC6ED3A638}" srcOrd="2" destOrd="0" presId="urn:microsoft.com/office/officeart/2005/8/layout/balance1"/>
    <dgm:cxn modelId="{FC8E2D24-17C4-4039-BF41-643A95F025C4}" type="presParOf" srcId="{64259024-2962-433D-BB21-2DF9EC8965B4}" destId="{9CC7D3F9-309F-41C8-9F87-7AC27F1DFCE7}" srcOrd="3" destOrd="0" presId="urn:microsoft.com/office/officeart/2005/8/layout/balance1"/>
    <dgm:cxn modelId="{1E098CD9-A8E0-40D5-8CE3-C63CD2759114}" type="presParOf" srcId="{64259024-2962-433D-BB21-2DF9EC8965B4}" destId="{B0448EAE-E8CC-48BB-ABAE-C70CDD96C7D5}" srcOrd="4" destOrd="0" presId="urn:microsoft.com/office/officeart/2005/8/layout/balance1"/>
    <dgm:cxn modelId="{F8246373-6688-4CC9-967E-808067058BA2}" type="presParOf" srcId="{64259024-2962-433D-BB21-2DF9EC8965B4}" destId="{D5FF01EB-6BCE-44D2-8878-EA44F3191193}" srcOrd="5" destOrd="0" presId="urn:microsoft.com/office/officeart/2005/8/layout/balance1"/>
    <dgm:cxn modelId="{BBEF1A3A-4363-46F1-9006-6FC6E0AE615F}" type="presParOf" srcId="{64259024-2962-433D-BB21-2DF9EC8965B4}" destId="{0BD63912-1199-45EE-99A7-AF727ED717E0}" srcOrd="6" destOrd="0" presId="urn:microsoft.com/office/officeart/2005/8/layout/balance1"/>
    <dgm:cxn modelId="{69A13382-2B31-4923-B5D1-D5589750AA23}" type="presParOf" srcId="{64259024-2962-433D-BB21-2DF9EC8965B4}" destId="{622C5A58-1B0E-4FE9-86DD-5DE67B8B8E0F}" srcOrd="7"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44FFEE5-5FF3-4DA8-8692-A4BD84C522F6}" type="doc">
      <dgm:prSet loTypeId="urn:microsoft.com/office/officeart/2005/8/layout/balance1" loCatId="relationship" qsTypeId="urn:microsoft.com/office/officeart/2005/8/quickstyle/simple1" qsCatId="simple" csTypeId="urn:microsoft.com/office/officeart/2005/8/colors/accent3_2" csCatId="accent3" phldr="1"/>
      <dgm:spPr/>
      <dgm:t>
        <a:bodyPr/>
        <a:lstStyle/>
        <a:p>
          <a:endParaRPr lang="en-US"/>
        </a:p>
      </dgm:t>
    </dgm:pt>
    <dgm:pt modelId="{C62B70D1-82AF-4B10-9CB6-C7C6EC5226F5}">
      <dgm:prSet phldrT="[Text]"/>
      <dgm:spPr/>
      <dgm:t>
        <a:bodyPr/>
        <a:lstStyle/>
        <a:p>
          <a:r>
            <a:rPr lang="en-US" dirty="0"/>
            <a:t>Assets</a:t>
          </a:r>
        </a:p>
      </dgm:t>
    </dgm:pt>
    <dgm:pt modelId="{DAD18A1A-1772-4B9E-B12D-516482287152}" type="parTrans" cxnId="{350588C1-C126-4720-82EF-662CA860E4F9}">
      <dgm:prSet/>
      <dgm:spPr/>
      <dgm:t>
        <a:bodyPr/>
        <a:lstStyle/>
        <a:p>
          <a:endParaRPr lang="en-US"/>
        </a:p>
      </dgm:t>
    </dgm:pt>
    <dgm:pt modelId="{5B2A33AE-D9F6-4D7D-B7EB-2F4BFC69FB5F}" type="sibTrans" cxnId="{350588C1-C126-4720-82EF-662CA860E4F9}">
      <dgm:prSet/>
      <dgm:spPr/>
      <dgm:t>
        <a:bodyPr/>
        <a:lstStyle/>
        <a:p>
          <a:endParaRPr lang="en-US"/>
        </a:p>
      </dgm:t>
    </dgm:pt>
    <dgm:pt modelId="{5D809D2E-E683-4698-A18F-B345AA11A783}">
      <dgm:prSet phldrT="[Text]"/>
      <dgm:spPr>
        <a:solidFill>
          <a:srgbClr val="0070C0">
            <a:alpha val="25000"/>
          </a:srgbClr>
        </a:solidFill>
      </dgm:spPr>
      <dgm:t>
        <a:bodyPr/>
        <a:lstStyle/>
        <a:p>
          <a:r>
            <a:rPr lang="en-US" dirty="0"/>
            <a:t>Fixed</a:t>
          </a:r>
        </a:p>
      </dgm:t>
    </dgm:pt>
    <dgm:pt modelId="{D605AB1C-A0EF-48E7-86B4-335520A90344}" type="parTrans" cxnId="{5D9AD918-A834-46C0-9FBF-36C6083F9436}">
      <dgm:prSet/>
      <dgm:spPr/>
      <dgm:t>
        <a:bodyPr/>
        <a:lstStyle/>
        <a:p>
          <a:endParaRPr lang="en-US"/>
        </a:p>
      </dgm:t>
    </dgm:pt>
    <dgm:pt modelId="{FC4143A8-BF3A-4737-9407-A7C87CFF078B}" type="sibTrans" cxnId="{5D9AD918-A834-46C0-9FBF-36C6083F9436}">
      <dgm:prSet/>
      <dgm:spPr/>
      <dgm:t>
        <a:bodyPr/>
        <a:lstStyle/>
        <a:p>
          <a:endParaRPr lang="en-US"/>
        </a:p>
      </dgm:t>
    </dgm:pt>
    <dgm:pt modelId="{FD7998BB-C21A-47FE-84CF-2269C245F54C}">
      <dgm:prSet phldrT="[Text]"/>
      <dgm:spPr/>
      <dgm:t>
        <a:bodyPr/>
        <a:lstStyle/>
        <a:p>
          <a:r>
            <a:rPr lang="en-US" dirty="0"/>
            <a:t>Liabilities+ Equity</a:t>
          </a:r>
        </a:p>
      </dgm:t>
    </dgm:pt>
    <dgm:pt modelId="{56D1F539-1ED5-4E2B-9C23-832333529B49}" type="parTrans" cxnId="{C9C9DACA-5CA1-4F85-BF01-4CA7DEFEB731}">
      <dgm:prSet/>
      <dgm:spPr/>
      <dgm:t>
        <a:bodyPr/>
        <a:lstStyle/>
        <a:p>
          <a:endParaRPr lang="en-US"/>
        </a:p>
      </dgm:t>
    </dgm:pt>
    <dgm:pt modelId="{896C21AF-119F-4156-AA0E-2471D398DC97}" type="sibTrans" cxnId="{C9C9DACA-5CA1-4F85-BF01-4CA7DEFEB731}">
      <dgm:prSet/>
      <dgm:spPr/>
      <dgm:t>
        <a:bodyPr/>
        <a:lstStyle/>
        <a:p>
          <a:endParaRPr lang="en-US"/>
        </a:p>
      </dgm:t>
    </dgm:pt>
    <dgm:pt modelId="{16413364-43CE-4D7E-BC36-9781B9FD844D}">
      <dgm:prSet phldrT="[Text]"/>
      <dgm:spPr>
        <a:solidFill>
          <a:srgbClr val="0070C0"/>
        </a:solidFill>
      </dgm:spPr>
      <dgm:t>
        <a:bodyPr/>
        <a:lstStyle/>
        <a:p>
          <a:r>
            <a:rPr lang="en-US" dirty="0"/>
            <a:t>Equity</a:t>
          </a:r>
        </a:p>
      </dgm:t>
    </dgm:pt>
    <dgm:pt modelId="{44A8D6D2-D9AB-434A-9015-D1EF195BF63A}" type="parTrans" cxnId="{11E95676-6773-44F2-8D75-DBC63A94EE85}">
      <dgm:prSet/>
      <dgm:spPr/>
      <dgm:t>
        <a:bodyPr/>
        <a:lstStyle/>
        <a:p>
          <a:endParaRPr lang="en-US"/>
        </a:p>
      </dgm:t>
    </dgm:pt>
    <dgm:pt modelId="{3D7690E7-7BAD-49FD-913C-F09AAD1A0B1B}" type="sibTrans" cxnId="{11E95676-6773-44F2-8D75-DBC63A94EE85}">
      <dgm:prSet/>
      <dgm:spPr/>
      <dgm:t>
        <a:bodyPr/>
        <a:lstStyle/>
        <a:p>
          <a:endParaRPr lang="en-US"/>
        </a:p>
      </dgm:t>
    </dgm:pt>
    <dgm:pt modelId="{BE75D49F-3DC9-4D45-8A85-AAC4FF981E9D}">
      <dgm:prSet phldrT="[Text]"/>
      <dgm:spPr>
        <a:solidFill>
          <a:srgbClr val="0070C0">
            <a:alpha val="31000"/>
          </a:srgbClr>
        </a:solidFill>
      </dgm:spPr>
      <dgm:t>
        <a:bodyPr/>
        <a:lstStyle/>
        <a:p>
          <a:r>
            <a:rPr lang="en-US" dirty="0"/>
            <a:t>Current</a:t>
          </a:r>
        </a:p>
      </dgm:t>
    </dgm:pt>
    <dgm:pt modelId="{EBB57425-CE9C-4DFF-B151-6B6696BD5B55}" type="parTrans" cxnId="{9DBD8B4C-8606-45FF-9742-5084CF998E11}">
      <dgm:prSet/>
      <dgm:spPr/>
      <dgm:t>
        <a:bodyPr/>
        <a:lstStyle/>
        <a:p>
          <a:endParaRPr lang="en-US"/>
        </a:p>
      </dgm:t>
    </dgm:pt>
    <dgm:pt modelId="{F07BA4A9-AFC5-487F-90E6-0315151D0296}" type="sibTrans" cxnId="{9DBD8B4C-8606-45FF-9742-5084CF998E11}">
      <dgm:prSet/>
      <dgm:spPr/>
      <dgm:t>
        <a:bodyPr/>
        <a:lstStyle/>
        <a:p>
          <a:endParaRPr lang="en-US"/>
        </a:p>
      </dgm:t>
    </dgm:pt>
    <dgm:pt modelId="{522F78CA-72FF-45EB-AFF2-114186B99958}">
      <dgm:prSet phldrT="[Text]"/>
      <dgm:spPr>
        <a:solidFill>
          <a:srgbClr val="0070C0">
            <a:alpha val="25000"/>
          </a:srgbClr>
        </a:solidFill>
      </dgm:spPr>
      <dgm:t>
        <a:bodyPr/>
        <a:lstStyle/>
        <a:p>
          <a:r>
            <a:rPr lang="en-US" dirty="0"/>
            <a:t>Current</a:t>
          </a:r>
        </a:p>
      </dgm:t>
    </dgm:pt>
    <dgm:pt modelId="{A33F6C4B-7822-485F-B6AE-3A87FC5CBADE}" type="parTrans" cxnId="{614D1BC6-53C5-44A4-A484-2E7BFD65A0FC}">
      <dgm:prSet/>
      <dgm:spPr/>
      <dgm:t>
        <a:bodyPr/>
        <a:lstStyle/>
        <a:p>
          <a:endParaRPr lang="en-US"/>
        </a:p>
      </dgm:t>
    </dgm:pt>
    <dgm:pt modelId="{4B8C5274-BD7B-40A5-BE40-A1DC61B23BF4}" type="sibTrans" cxnId="{614D1BC6-53C5-44A4-A484-2E7BFD65A0FC}">
      <dgm:prSet/>
      <dgm:spPr/>
      <dgm:t>
        <a:bodyPr/>
        <a:lstStyle/>
        <a:p>
          <a:endParaRPr lang="en-US"/>
        </a:p>
      </dgm:t>
    </dgm:pt>
    <dgm:pt modelId="{75D2C3FF-8B3E-4BEB-82E6-791D09D8F3C2}">
      <dgm:prSet phldrT="[Text]"/>
      <dgm:spPr>
        <a:solidFill>
          <a:srgbClr val="0070C0"/>
        </a:solidFill>
      </dgm:spPr>
      <dgm:t>
        <a:bodyPr/>
        <a:lstStyle/>
        <a:p>
          <a:r>
            <a:rPr lang="en-US" dirty="0"/>
            <a:t>Long term</a:t>
          </a:r>
        </a:p>
      </dgm:t>
    </dgm:pt>
    <dgm:pt modelId="{810638B2-BF9F-4371-A357-9046EA0859E5}" type="parTrans" cxnId="{1E338A18-0999-46DD-8687-11E69C331B31}">
      <dgm:prSet/>
      <dgm:spPr/>
      <dgm:t>
        <a:bodyPr/>
        <a:lstStyle/>
        <a:p>
          <a:endParaRPr lang="en-US"/>
        </a:p>
      </dgm:t>
    </dgm:pt>
    <dgm:pt modelId="{8851D3A7-44B0-465E-BFB4-AF160762A1C8}" type="sibTrans" cxnId="{1E338A18-0999-46DD-8687-11E69C331B31}">
      <dgm:prSet/>
      <dgm:spPr/>
      <dgm:t>
        <a:bodyPr/>
        <a:lstStyle/>
        <a:p>
          <a:endParaRPr lang="en-US"/>
        </a:p>
      </dgm:t>
    </dgm:pt>
    <dgm:pt modelId="{2650BE63-7EC0-48F9-A68D-209E5E67FEF1}" type="pres">
      <dgm:prSet presAssocID="{244FFEE5-5FF3-4DA8-8692-A4BD84C522F6}" presName="outerComposite" presStyleCnt="0">
        <dgm:presLayoutVars>
          <dgm:chMax val="2"/>
          <dgm:animLvl val="lvl"/>
          <dgm:resizeHandles val="exact"/>
        </dgm:presLayoutVars>
      </dgm:prSet>
      <dgm:spPr/>
    </dgm:pt>
    <dgm:pt modelId="{FE816763-BDCC-460C-8871-5FED2A7FDDEE}" type="pres">
      <dgm:prSet presAssocID="{244FFEE5-5FF3-4DA8-8692-A4BD84C522F6}" presName="dummyMaxCanvas" presStyleCnt="0"/>
      <dgm:spPr/>
    </dgm:pt>
    <dgm:pt modelId="{499D606E-F365-4148-ABD3-E319F249853B}" type="pres">
      <dgm:prSet presAssocID="{244FFEE5-5FF3-4DA8-8692-A4BD84C522F6}" presName="parentComposite" presStyleCnt="0"/>
      <dgm:spPr/>
    </dgm:pt>
    <dgm:pt modelId="{C6845D6B-65C2-4042-A820-4ADF4061370B}" type="pres">
      <dgm:prSet presAssocID="{244FFEE5-5FF3-4DA8-8692-A4BD84C522F6}" presName="parent1" presStyleLbl="alignAccFollowNode1" presStyleIdx="0" presStyleCnt="4">
        <dgm:presLayoutVars>
          <dgm:chMax val="4"/>
        </dgm:presLayoutVars>
      </dgm:prSet>
      <dgm:spPr/>
    </dgm:pt>
    <dgm:pt modelId="{D37A1DCF-24BF-47B9-A4F1-6D408888947C}" type="pres">
      <dgm:prSet presAssocID="{244FFEE5-5FF3-4DA8-8692-A4BD84C522F6}" presName="parent2" presStyleLbl="alignAccFollowNode1" presStyleIdx="1" presStyleCnt="4">
        <dgm:presLayoutVars>
          <dgm:chMax val="4"/>
        </dgm:presLayoutVars>
      </dgm:prSet>
      <dgm:spPr/>
    </dgm:pt>
    <dgm:pt modelId="{64259024-2962-433D-BB21-2DF9EC8965B4}" type="pres">
      <dgm:prSet presAssocID="{244FFEE5-5FF3-4DA8-8692-A4BD84C522F6}" presName="childrenComposite" presStyleCnt="0"/>
      <dgm:spPr/>
    </dgm:pt>
    <dgm:pt modelId="{8927213C-CEBA-4D08-83BF-16B6E5A3C234}" type="pres">
      <dgm:prSet presAssocID="{244FFEE5-5FF3-4DA8-8692-A4BD84C522F6}" presName="dummyMaxCanvas_ChildArea" presStyleCnt="0"/>
      <dgm:spPr/>
    </dgm:pt>
    <dgm:pt modelId="{47C5E698-26A4-4373-9647-7DA79C78EFCF}" type="pres">
      <dgm:prSet presAssocID="{244FFEE5-5FF3-4DA8-8692-A4BD84C522F6}" presName="fulcrum" presStyleLbl="alignAccFollowNode1" presStyleIdx="2" presStyleCnt="4"/>
      <dgm:spPr/>
    </dgm:pt>
    <dgm:pt modelId="{0B10FFFF-EEAD-4013-94BA-6DAC6ED3A638}" type="pres">
      <dgm:prSet presAssocID="{244FFEE5-5FF3-4DA8-8692-A4BD84C522F6}" presName="balance_23" presStyleLbl="alignAccFollowNode1" presStyleIdx="3" presStyleCnt="4" custAng="21360000">
        <dgm:presLayoutVars>
          <dgm:bulletEnabled val="1"/>
        </dgm:presLayoutVars>
      </dgm:prSet>
      <dgm:spPr/>
    </dgm:pt>
    <dgm:pt modelId="{9CC7D3F9-309F-41C8-9F87-7AC27F1DFCE7}" type="pres">
      <dgm:prSet presAssocID="{244FFEE5-5FF3-4DA8-8692-A4BD84C522F6}" presName="right_23_1" presStyleLbl="node1" presStyleIdx="0" presStyleCnt="5" custAng="21360000" custLinFactNeighborY="-19031">
        <dgm:presLayoutVars>
          <dgm:bulletEnabled val="1"/>
        </dgm:presLayoutVars>
      </dgm:prSet>
      <dgm:spPr/>
    </dgm:pt>
    <dgm:pt modelId="{B0448EAE-E8CC-48BB-ABAE-C70CDD96C7D5}" type="pres">
      <dgm:prSet presAssocID="{244FFEE5-5FF3-4DA8-8692-A4BD84C522F6}" presName="right_23_2" presStyleLbl="node1" presStyleIdx="1" presStyleCnt="5" custAng="21360000" custLinFactNeighborX="-4358" custLinFactNeighborY="-19031">
        <dgm:presLayoutVars>
          <dgm:bulletEnabled val="1"/>
        </dgm:presLayoutVars>
      </dgm:prSet>
      <dgm:spPr/>
    </dgm:pt>
    <dgm:pt modelId="{D5FF01EB-6BCE-44D2-8878-EA44F3191193}" type="pres">
      <dgm:prSet presAssocID="{244FFEE5-5FF3-4DA8-8692-A4BD84C522F6}" presName="right_23_3" presStyleLbl="node1" presStyleIdx="2" presStyleCnt="5" custAng="21360000" custLinFactNeighborX="-6599" custLinFactNeighborY="-19031">
        <dgm:presLayoutVars>
          <dgm:bulletEnabled val="1"/>
        </dgm:presLayoutVars>
      </dgm:prSet>
      <dgm:spPr/>
    </dgm:pt>
    <dgm:pt modelId="{0BD63912-1199-45EE-99A7-AF727ED717E0}" type="pres">
      <dgm:prSet presAssocID="{244FFEE5-5FF3-4DA8-8692-A4BD84C522F6}" presName="left_23_1" presStyleLbl="node1" presStyleIdx="3" presStyleCnt="5" custAng="21360000" custScaleY="115248" custLinFactNeighborY="-1818">
        <dgm:presLayoutVars>
          <dgm:bulletEnabled val="1"/>
        </dgm:presLayoutVars>
      </dgm:prSet>
      <dgm:spPr/>
    </dgm:pt>
    <dgm:pt modelId="{622C5A58-1B0E-4FE9-86DD-5DE67B8B8E0F}" type="pres">
      <dgm:prSet presAssocID="{244FFEE5-5FF3-4DA8-8692-A4BD84C522F6}" presName="left_23_2" presStyleLbl="node1" presStyleIdx="4" presStyleCnt="5" custAng="21360000" custScaleX="101513" custScaleY="183361" custLinFactNeighborX="-3274" custLinFactNeighborY="-50513">
        <dgm:presLayoutVars>
          <dgm:bulletEnabled val="1"/>
        </dgm:presLayoutVars>
      </dgm:prSet>
      <dgm:spPr/>
    </dgm:pt>
  </dgm:ptLst>
  <dgm:cxnLst>
    <dgm:cxn modelId="{60452F06-A4D3-45ED-8D99-C292F70C7F09}" type="presOf" srcId="{C62B70D1-82AF-4B10-9CB6-C7C6EC5226F5}" destId="{C6845D6B-65C2-4042-A820-4ADF4061370B}" srcOrd="0" destOrd="0" presId="urn:microsoft.com/office/officeart/2005/8/layout/balance1"/>
    <dgm:cxn modelId="{1E338A18-0999-46DD-8687-11E69C331B31}" srcId="{FD7998BB-C21A-47FE-84CF-2269C245F54C}" destId="{75D2C3FF-8B3E-4BEB-82E6-791D09D8F3C2}" srcOrd="1" destOrd="0" parTransId="{810638B2-BF9F-4371-A357-9046EA0859E5}" sibTransId="{8851D3A7-44B0-465E-BFB4-AF160762A1C8}"/>
    <dgm:cxn modelId="{5D9AD918-A834-46C0-9FBF-36C6083F9436}" srcId="{C62B70D1-82AF-4B10-9CB6-C7C6EC5226F5}" destId="{5D809D2E-E683-4698-A18F-B345AA11A783}" srcOrd="0" destOrd="0" parTransId="{D605AB1C-A0EF-48E7-86B4-335520A90344}" sibTransId="{FC4143A8-BF3A-4737-9407-A7C87CFF078B}"/>
    <dgm:cxn modelId="{A016E026-F47C-4A9E-97C5-C5DD5BD8A3F9}" type="presOf" srcId="{FD7998BB-C21A-47FE-84CF-2269C245F54C}" destId="{D37A1DCF-24BF-47B9-A4F1-6D408888947C}" srcOrd="0" destOrd="0" presId="urn:microsoft.com/office/officeart/2005/8/layout/balance1"/>
    <dgm:cxn modelId="{BE7A8447-A4CB-42E3-9397-7BECEE4A512A}" type="presOf" srcId="{16413364-43CE-4D7E-BC36-9781B9FD844D}" destId="{9CC7D3F9-309F-41C8-9F87-7AC27F1DFCE7}" srcOrd="0" destOrd="0" presId="urn:microsoft.com/office/officeart/2005/8/layout/balance1"/>
    <dgm:cxn modelId="{9DBD8B4C-8606-45FF-9742-5084CF998E11}" srcId="{FD7998BB-C21A-47FE-84CF-2269C245F54C}" destId="{BE75D49F-3DC9-4D45-8A85-AAC4FF981E9D}" srcOrd="2" destOrd="0" parTransId="{EBB57425-CE9C-4DFF-B151-6B6696BD5B55}" sibTransId="{F07BA4A9-AFC5-487F-90E6-0315151D0296}"/>
    <dgm:cxn modelId="{11E95676-6773-44F2-8D75-DBC63A94EE85}" srcId="{FD7998BB-C21A-47FE-84CF-2269C245F54C}" destId="{16413364-43CE-4D7E-BC36-9781B9FD844D}" srcOrd="0" destOrd="0" parTransId="{44A8D6D2-D9AB-434A-9015-D1EF195BF63A}" sibTransId="{3D7690E7-7BAD-49FD-913C-F09AAD1A0B1B}"/>
    <dgm:cxn modelId="{23CD3278-3E0F-4F4E-BB7A-F81823793749}" type="presOf" srcId="{244FFEE5-5FF3-4DA8-8692-A4BD84C522F6}" destId="{2650BE63-7EC0-48F9-A68D-209E5E67FEF1}" srcOrd="0" destOrd="0" presId="urn:microsoft.com/office/officeart/2005/8/layout/balance1"/>
    <dgm:cxn modelId="{3EB2DB8D-6390-4511-94C7-B93FC6F925B8}" type="presOf" srcId="{5D809D2E-E683-4698-A18F-B345AA11A783}" destId="{0BD63912-1199-45EE-99A7-AF727ED717E0}" srcOrd="0" destOrd="0" presId="urn:microsoft.com/office/officeart/2005/8/layout/balance1"/>
    <dgm:cxn modelId="{2939929F-B0B3-49B3-8E18-1D8F178CDDA6}" type="presOf" srcId="{522F78CA-72FF-45EB-AFF2-114186B99958}" destId="{622C5A58-1B0E-4FE9-86DD-5DE67B8B8E0F}" srcOrd="0" destOrd="0" presId="urn:microsoft.com/office/officeart/2005/8/layout/balance1"/>
    <dgm:cxn modelId="{720F92A9-01B1-43A8-9168-E7DF47D31503}" type="presOf" srcId="{BE75D49F-3DC9-4D45-8A85-AAC4FF981E9D}" destId="{D5FF01EB-6BCE-44D2-8878-EA44F3191193}" srcOrd="0" destOrd="0" presId="urn:microsoft.com/office/officeart/2005/8/layout/balance1"/>
    <dgm:cxn modelId="{350588C1-C126-4720-82EF-662CA860E4F9}" srcId="{244FFEE5-5FF3-4DA8-8692-A4BD84C522F6}" destId="{C62B70D1-82AF-4B10-9CB6-C7C6EC5226F5}" srcOrd="0" destOrd="0" parTransId="{DAD18A1A-1772-4B9E-B12D-516482287152}" sibTransId="{5B2A33AE-D9F6-4D7D-B7EB-2F4BFC69FB5F}"/>
    <dgm:cxn modelId="{B6E101C3-54ED-4EE9-A276-AB16A381737C}" type="presOf" srcId="{75D2C3FF-8B3E-4BEB-82E6-791D09D8F3C2}" destId="{B0448EAE-E8CC-48BB-ABAE-C70CDD96C7D5}" srcOrd="0" destOrd="0" presId="urn:microsoft.com/office/officeart/2005/8/layout/balance1"/>
    <dgm:cxn modelId="{614D1BC6-53C5-44A4-A484-2E7BFD65A0FC}" srcId="{C62B70D1-82AF-4B10-9CB6-C7C6EC5226F5}" destId="{522F78CA-72FF-45EB-AFF2-114186B99958}" srcOrd="1" destOrd="0" parTransId="{A33F6C4B-7822-485F-B6AE-3A87FC5CBADE}" sibTransId="{4B8C5274-BD7B-40A5-BE40-A1DC61B23BF4}"/>
    <dgm:cxn modelId="{C9C9DACA-5CA1-4F85-BF01-4CA7DEFEB731}" srcId="{244FFEE5-5FF3-4DA8-8692-A4BD84C522F6}" destId="{FD7998BB-C21A-47FE-84CF-2269C245F54C}" srcOrd="1" destOrd="0" parTransId="{56D1F539-1ED5-4E2B-9C23-832333529B49}" sibTransId="{896C21AF-119F-4156-AA0E-2471D398DC97}"/>
    <dgm:cxn modelId="{8C50318F-F66C-4F4C-AC63-0C660BE7B74A}" type="presParOf" srcId="{2650BE63-7EC0-48F9-A68D-209E5E67FEF1}" destId="{FE816763-BDCC-460C-8871-5FED2A7FDDEE}" srcOrd="0" destOrd="0" presId="urn:microsoft.com/office/officeart/2005/8/layout/balance1"/>
    <dgm:cxn modelId="{3B4C71D1-D860-46B0-8DBF-223A85382AB3}" type="presParOf" srcId="{2650BE63-7EC0-48F9-A68D-209E5E67FEF1}" destId="{499D606E-F365-4148-ABD3-E319F249853B}" srcOrd="1" destOrd="0" presId="urn:microsoft.com/office/officeart/2005/8/layout/balance1"/>
    <dgm:cxn modelId="{335823FA-958C-400E-9F86-5FD68FF0B782}" type="presParOf" srcId="{499D606E-F365-4148-ABD3-E319F249853B}" destId="{C6845D6B-65C2-4042-A820-4ADF4061370B}" srcOrd="0" destOrd="0" presId="urn:microsoft.com/office/officeart/2005/8/layout/balance1"/>
    <dgm:cxn modelId="{3CBF0BD6-A9B9-4CE0-B580-8581B80E70B0}" type="presParOf" srcId="{499D606E-F365-4148-ABD3-E319F249853B}" destId="{D37A1DCF-24BF-47B9-A4F1-6D408888947C}" srcOrd="1" destOrd="0" presId="urn:microsoft.com/office/officeart/2005/8/layout/balance1"/>
    <dgm:cxn modelId="{C1D257C3-327D-48F3-AD00-1DF6104C257B}" type="presParOf" srcId="{2650BE63-7EC0-48F9-A68D-209E5E67FEF1}" destId="{64259024-2962-433D-BB21-2DF9EC8965B4}" srcOrd="2" destOrd="0" presId="urn:microsoft.com/office/officeart/2005/8/layout/balance1"/>
    <dgm:cxn modelId="{913F9218-C098-487A-B962-D13B7EDFB06C}" type="presParOf" srcId="{64259024-2962-433D-BB21-2DF9EC8965B4}" destId="{8927213C-CEBA-4D08-83BF-16B6E5A3C234}" srcOrd="0" destOrd="0" presId="urn:microsoft.com/office/officeart/2005/8/layout/balance1"/>
    <dgm:cxn modelId="{7FC4BC61-982F-490A-9C16-31CE25AB93F2}" type="presParOf" srcId="{64259024-2962-433D-BB21-2DF9EC8965B4}" destId="{47C5E698-26A4-4373-9647-7DA79C78EFCF}" srcOrd="1" destOrd="0" presId="urn:microsoft.com/office/officeart/2005/8/layout/balance1"/>
    <dgm:cxn modelId="{834109D6-CBA2-4392-B198-E399BB7E2FE9}" type="presParOf" srcId="{64259024-2962-433D-BB21-2DF9EC8965B4}" destId="{0B10FFFF-EEAD-4013-94BA-6DAC6ED3A638}" srcOrd="2" destOrd="0" presId="urn:microsoft.com/office/officeart/2005/8/layout/balance1"/>
    <dgm:cxn modelId="{D7BCCDEC-0C9F-4D01-8587-995551F8825F}" type="presParOf" srcId="{64259024-2962-433D-BB21-2DF9EC8965B4}" destId="{9CC7D3F9-309F-41C8-9F87-7AC27F1DFCE7}" srcOrd="3" destOrd="0" presId="urn:microsoft.com/office/officeart/2005/8/layout/balance1"/>
    <dgm:cxn modelId="{9A46A97D-25AB-468C-9F98-9A931762E0C9}" type="presParOf" srcId="{64259024-2962-433D-BB21-2DF9EC8965B4}" destId="{B0448EAE-E8CC-48BB-ABAE-C70CDD96C7D5}" srcOrd="4" destOrd="0" presId="urn:microsoft.com/office/officeart/2005/8/layout/balance1"/>
    <dgm:cxn modelId="{DEADA98D-6680-4D86-A475-75C52D417DD2}" type="presParOf" srcId="{64259024-2962-433D-BB21-2DF9EC8965B4}" destId="{D5FF01EB-6BCE-44D2-8878-EA44F3191193}" srcOrd="5" destOrd="0" presId="urn:microsoft.com/office/officeart/2005/8/layout/balance1"/>
    <dgm:cxn modelId="{CC48AA59-610D-42D6-B5EC-E8AEC26D86A3}" type="presParOf" srcId="{64259024-2962-433D-BB21-2DF9EC8965B4}" destId="{0BD63912-1199-45EE-99A7-AF727ED717E0}" srcOrd="6" destOrd="0" presId="urn:microsoft.com/office/officeart/2005/8/layout/balance1"/>
    <dgm:cxn modelId="{4CDFF560-218D-45FA-B772-0AF9D7C5E8B5}" type="presParOf" srcId="{64259024-2962-433D-BB21-2DF9EC8965B4}" destId="{622C5A58-1B0E-4FE9-86DD-5DE67B8B8E0F}" srcOrd="7" destOrd="0" presId="urn:microsoft.com/office/officeart/2005/8/layout/balanc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44FFEE5-5FF3-4DA8-8692-A4BD84C522F6}" type="doc">
      <dgm:prSet loTypeId="urn:microsoft.com/office/officeart/2005/8/layout/vList2" loCatId="list" qsTypeId="urn:microsoft.com/office/officeart/2005/8/quickstyle/3d2#1" qsCatId="3D" csTypeId="urn:microsoft.com/office/officeart/2005/8/colors/accent3_2" csCatId="accent3" phldr="1"/>
      <dgm:spPr/>
      <dgm:t>
        <a:bodyPr/>
        <a:lstStyle/>
        <a:p>
          <a:endParaRPr lang="en-US"/>
        </a:p>
      </dgm:t>
    </dgm:pt>
    <dgm:pt modelId="{C62B70D1-82AF-4B10-9CB6-C7C6EC5226F5}">
      <dgm:prSet phldrT="[Text]"/>
      <dgm:spPr/>
      <dgm:t>
        <a:bodyPr/>
        <a:lstStyle/>
        <a:p>
          <a:r>
            <a:rPr lang="en-US" dirty="0"/>
            <a:t>Sales (Revenue)</a:t>
          </a:r>
        </a:p>
      </dgm:t>
    </dgm:pt>
    <dgm:pt modelId="{DAD18A1A-1772-4B9E-B12D-516482287152}" type="parTrans" cxnId="{350588C1-C126-4720-82EF-662CA860E4F9}">
      <dgm:prSet/>
      <dgm:spPr/>
      <dgm:t>
        <a:bodyPr/>
        <a:lstStyle/>
        <a:p>
          <a:endParaRPr lang="en-US"/>
        </a:p>
      </dgm:t>
    </dgm:pt>
    <dgm:pt modelId="{5B2A33AE-D9F6-4D7D-B7EB-2F4BFC69FB5F}" type="sibTrans" cxnId="{350588C1-C126-4720-82EF-662CA860E4F9}">
      <dgm:prSet/>
      <dgm:spPr/>
      <dgm:t>
        <a:bodyPr/>
        <a:lstStyle/>
        <a:p>
          <a:endParaRPr lang="en-US" dirty="0"/>
        </a:p>
      </dgm:t>
    </dgm:pt>
    <dgm:pt modelId="{FD7998BB-C21A-47FE-84CF-2269C245F54C}">
      <dgm:prSet phldrT="[Text]"/>
      <dgm:spPr>
        <a:solidFill>
          <a:srgbClr val="92D050"/>
        </a:solidFill>
      </dgm:spPr>
      <dgm:t>
        <a:bodyPr/>
        <a:lstStyle/>
        <a:p>
          <a:r>
            <a:rPr lang="en-US" dirty="0"/>
            <a:t>Net income</a:t>
          </a:r>
        </a:p>
      </dgm:t>
    </dgm:pt>
    <dgm:pt modelId="{56D1F539-1ED5-4E2B-9C23-832333529B49}" type="parTrans" cxnId="{C9C9DACA-5CA1-4F85-BF01-4CA7DEFEB731}">
      <dgm:prSet/>
      <dgm:spPr/>
      <dgm:t>
        <a:bodyPr/>
        <a:lstStyle/>
        <a:p>
          <a:endParaRPr lang="en-US"/>
        </a:p>
      </dgm:t>
    </dgm:pt>
    <dgm:pt modelId="{896C21AF-119F-4156-AA0E-2471D398DC97}" type="sibTrans" cxnId="{C9C9DACA-5CA1-4F85-BF01-4CA7DEFEB731}">
      <dgm:prSet/>
      <dgm:spPr/>
      <dgm:t>
        <a:bodyPr/>
        <a:lstStyle/>
        <a:p>
          <a:endParaRPr lang="en-US"/>
        </a:p>
      </dgm:t>
    </dgm:pt>
    <dgm:pt modelId="{64DE568B-A1F6-4850-954B-9CBEDF5354DA}">
      <dgm:prSet phldrT="[Text]"/>
      <dgm:spPr/>
      <dgm:t>
        <a:bodyPr/>
        <a:lstStyle/>
        <a:p>
          <a:r>
            <a:rPr lang="en-US" dirty="0"/>
            <a:t>Dividends</a:t>
          </a:r>
        </a:p>
      </dgm:t>
    </dgm:pt>
    <dgm:pt modelId="{B8732614-944A-4D2F-AD89-ACE7A69C05CD}" type="parTrans" cxnId="{C6B313A5-8DBF-4983-B6D7-614C01328555}">
      <dgm:prSet/>
      <dgm:spPr/>
      <dgm:t>
        <a:bodyPr/>
        <a:lstStyle/>
        <a:p>
          <a:endParaRPr lang="en-US"/>
        </a:p>
      </dgm:t>
    </dgm:pt>
    <dgm:pt modelId="{5A3CB7B8-5365-4231-BB75-DCE98DC6FB78}" type="sibTrans" cxnId="{C6B313A5-8DBF-4983-B6D7-614C01328555}">
      <dgm:prSet/>
      <dgm:spPr/>
      <dgm:t>
        <a:bodyPr/>
        <a:lstStyle/>
        <a:p>
          <a:endParaRPr lang="en-US"/>
        </a:p>
      </dgm:t>
    </dgm:pt>
    <dgm:pt modelId="{776E5E2E-DE31-4EB2-A738-A0F1050DB1CD}">
      <dgm:prSet phldrT="[Text]"/>
      <dgm:spPr/>
      <dgm:t>
        <a:bodyPr/>
        <a:lstStyle/>
        <a:p>
          <a:r>
            <a:rPr lang="en-US" dirty="0"/>
            <a:t>Return to Equity</a:t>
          </a:r>
        </a:p>
      </dgm:t>
    </dgm:pt>
    <dgm:pt modelId="{51FB1A6E-8D79-4C2F-93CC-2E7C5E66EB0D}" type="parTrans" cxnId="{EA4E1A3A-DA4F-4C28-82EF-DA5B66DA115D}">
      <dgm:prSet/>
      <dgm:spPr/>
      <dgm:t>
        <a:bodyPr/>
        <a:lstStyle/>
        <a:p>
          <a:endParaRPr lang="en-US"/>
        </a:p>
      </dgm:t>
    </dgm:pt>
    <dgm:pt modelId="{C46C43C3-CDFD-430B-8A35-6ECD709F685E}" type="sibTrans" cxnId="{EA4E1A3A-DA4F-4C28-82EF-DA5B66DA115D}">
      <dgm:prSet/>
      <dgm:spPr/>
      <dgm:t>
        <a:bodyPr/>
        <a:lstStyle/>
        <a:p>
          <a:endParaRPr lang="en-US"/>
        </a:p>
      </dgm:t>
    </dgm:pt>
    <dgm:pt modelId="{DBA59CD6-89BA-489C-8BEE-99A5A74A3B96}">
      <dgm:prSet phldrT="[Text]"/>
      <dgm:spPr/>
      <dgm:t>
        <a:bodyPr/>
        <a:lstStyle/>
        <a:p>
          <a:pPr algn="l"/>
          <a:r>
            <a:rPr lang="en-US" dirty="0"/>
            <a:t>COGS</a:t>
          </a:r>
        </a:p>
      </dgm:t>
    </dgm:pt>
    <dgm:pt modelId="{30D25615-B3E4-48BA-AB8A-C0F7B13086F3}" type="parTrans" cxnId="{DA95AE91-028A-4E19-8154-B9BA8387DAFF}">
      <dgm:prSet/>
      <dgm:spPr/>
      <dgm:t>
        <a:bodyPr/>
        <a:lstStyle/>
        <a:p>
          <a:endParaRPr lang="en-US"/>
        </a:p>
      </dgm:t>
    </dgm:pt>
    <dgm:pt modelId="{41A5FEED-E63A-4D88-AAE8-550B2C34BC18}" type="sibTrans" cxnId="{DA95AE91-028A-4E19-8154-B9BA8387DAFF}">
      <dgm:prSet/>
      <dgm:spPr/>
      <dgm:t>
        <a:bodyPr/>
        <a:lstStyle/>
        <a:p>
          <a:endParaRPr lang="en-US"/>
        </a:p>
      </dgm:t>
    </dgm:pt>
    <dgm:pt modelId="{81D8446F-AC0C-49F6-A9E1-928CA337C5A8}">
      <dgm:prSet phldrT="[Text]"/>
      <dgm:spPr/>
      <dgm:t>
        <a:bodyPr/>
        <a:lstStyle/>
        <a:p>
          <a:pPr algn="l"/>
          <a:r>
            <a:rPr lang="en-US" dirty="0"/>
            <a:t>Operating exp (General expenses, depreciation, etc)</a:t>
          </a:r>
        </a:p>
      </dgm:t>
    </dgm:pt>
    <dgm:pt modelId="{41F9549E-ABA4-4976-A754-4D0AF89F9372}" type="parTrans" cxnId="{E0FB1BBF-01DF-4B21-91DD-11C00193BF07}">
      <dgm:prSet/>
      <dgm:spPr/>
      <dgm:t>
        <a:bodyPr/>
        <a:lstStyle/>
        <a:p>
          <a:endParaRPr lang="en-US"/>
        </a:p>
      </dgm:t>
    </dgm:pt>
    <dgm:pt modelId="{56B0015D-1DF0-4B81-A184-B74D2F813A8C}" type="sibTrans" cxnId="{E0FB1BBF-01DF-4B21-91DD-11C00193BF07}">
      <dgm:prSet/>
      <dgm:spPr/>
      <dgm:t>
        <a:bodyPr/>
        <a:lstStyle/>
        <a:p>
          <a:endParaRPr lang="en-US"/>
        </a:p>
      </dgm:t>
    </dgm:pt>
    <dgm:pt modelId="{06DD8EF9-9746-4A4B-896A-1FCE4019523D}">
      <dgm:prSet phldrT="[Text]"/>
      <dgm:spPr/>
      <dgm:t>
        <a:bodyPr/>
        <a:lstStyle/>
        <a:p>
          <a:pPr algn="l"/>
          <a:r>
            <a:rPr lang="en-US" dirty="0"/>
            <a:t>Interest</a:t>
          </a:r>
        </a:p>
      </dgm:t>
    </dgm:pt>
    <dgm:pt modelId="{E977433A-4BA9-4AC3-A3B6-6BFC6E1DAFB2}" type="parTrans" cxnId="{20B50664-6486-4266-9B01-F2229D9BB3EE}">
      <dgm:prSet/>
      <dgm:spPr/>
      <dgm:t>
        <a:bodyPr/>
        <a:lstStyle/>
        <a:p>
          <a:endParaRPr lang="en-US"/>
        </a:p>
      </dgm:t>
    </dgm:pt>
    <dgm:pt modelId="{FC79AFBD-8777-4C28-B2E8-D0E9378CB5BC}" type="sibTrans" cxnId="{20B50664-6486-4266-9B01-F2229D9BB3EE}">
      <dgm:prSet/>
      <dgm:spPr/>
      <dgm:t>
        <a:bodyPr/>
        <a:lstStyle/>
        <a:p>
          <a:endParaRPr lang="en-US"/>
        </a:p>
      </dgm:t>
    </dgm:pt>
    <dgm:pt modelId="{439A3AA8-E26D-49B8-B5E3-2BC414416225}">
      <dgm:prSet phldrT="[Text]"/>
      <dgm:spPr/>
      <dgm:t>
        <a:bodyPr/>
        <a:lstStyle/>
        <a:p>
          <a:pPr algn="l"/>
          <a:r>
            <a:rPr lang="en-US" dirty="0"/>
            <a:t>Tax</a:t>
          </a:r>
        </a:p>
      </dgm:t>
    </dgm:pt>
    <dgm:pt modelId="{507A50C0-5478-4304-9B6B-357B53619AC7}" type="parTrans" cxnId="{2F8B3BE4-EAD0-455B-A898-57C3328B643E}">
      <dgm:prSet/>
      <dgm:spPr/>
      <dgm:t>
        <a:bodyPr/>
        <a:lstStyle/>
        <a:p>
          <a:endParaRPr lang="en-US"/>
        </a:p>
      </dgm:t>
    </dgm:pt>
    <dgm:pt modelId="{5F56E92E-7DBE-4E76-B7A3-35C85E9CBB55}" type="sibTrans" cxnId="{2F8B3BE4-EAD0-455B-A898-57C3328B643E}">
      <dgm:prSet/>
      <dgm:spPr/>
      <dgm:t>
        <a:bodyPr/>
        <a:lstStyle/>
        <a:p>
          <a:endParaRPr lang="en-US"/>
        </a:p>
      </dgm:t>
    </dgm:pt>
    <dgm:pt modelId="{807073A8-D70D-44F7-B04A-CC7BC869E8C1}">
      <dgm:prSet phldrT="[Text]"/>
      <dgm:spPr>
        <a:solidFill>
          <a:srgbClr val="92C610"/>
        </a:solidFill>
      </dgm:spPr>
      <dgm:t>
        <a:bodyPr/>
        <a:lstStyle/>
        <a:p>
          <a:pPr algn="l"/>
          <a:r>
            <a:rPr lang="en-US" dirty="0"/>
            <a:t>Gross Profit</a:t>
          </a:r>
        </a:p>
      </dgm:t>
    </dgm:pt>
    <dgm:pt modelId="{A8649B1F-031E-464A-BB1A-DB6C2F2B0708}" type="parTrans" cxnId="{0D2F25BC-C4C9-4652-9CFD-4AEB64BF04E7}">
      <dgm:prSet/>
      <dgm:spPr/>
      <dgm:t>
        <a:bodyPr/>
        <a:lstStyle/>
        <a:p>
          <a:endParaRPr lang="en-US"/>
        </a:p>
      </dgm:t>
    </dgm:pt>
    <dgm:pt modelId="{459A4831-A21B-404F-9DC7-8169BB58E3F4}" type="sibTrans" cxnId="{0D2F25BC-C4C9-4652-9CFD-4AEB64BF04E7}">
      <dgm:prSet/>
      <dgm:spPr/>
      <dgm:t>
        <a:bodyPr/>
        <a:lstStyle/>
        <a:p>
          <a:endParaRPr lang="en-US"/>
        </a:p>
      </dgm:t>
    </dgm:pt>
    <dgm:pt modelId="{F0E05E8B-E637-4012-B3A5-FD1D0E6CF93F}">
      <dgm:prSet phldrT="[Text]"/>
      <dgm:spPr>
        <a:solidFill>
          <a:srgbClr val="92D050"/>
        </a:solidFill>
      </dgm:spPr>
      <dgm:t>
        <a:bodyPr/>
        <a:lstStyle/>
        <a:p>
          <a:pPr algn="l"/>
          <a:r>
            <a:rPr lang="en-US" dirty="0"/>
            <a:t>EBIT</a:t>
          </a:r>
        </a:p>
      </dgm:t>
    </dgm:pt>
    <dgm:pt modelId="{3C61E21C-3A39-447E-A883-3176F0BD7D41}" type="parTrans" cxnId="{2AB564BF-93B0-4034-9785-58E07E28D274}">
      <dgm:prSet/>
      <dgm:spPr/>
      <dgm:t>
        <a:bodyPr/>
        <a:lstStyle/>
        <a:p>
          <a:endParaRPr lang="en-US"/>
        </a:p>
      </dgm:t>
    </dgm:pt>
    <dgm:pt modelId="{07FDC837-209A-4277-A4EE-09D7CA12A4C1}" type="sibTrans" cxnId="{2AB564BF-93B0-4034-9785-58E07E28D274}">
      <dgm:prSet/>
      <dgm:spPr/>
      <dgm:t>
        <a:bodyPr/>
        <a:lstStyle/>
        <a:p>
          <a:endParaRPr lang="en-US"/>
        </a:p>
      </dgm:t>
    </dgm:pt>
    <dgm:pt modelId="{011845F9-654C-4877-BB20-7BE9B5EF6C78}" type="pres">
      <dgm:prSet presAssocID="{244FFEE5-5FF3-4DA8-8692-A4BD84C522F6}" presName="linear" presStyleCnt="0">
        <dgm:presLayoutVars>
          <dgm:animLvl val="lvl"/>
          <dgm:resizeHandles val="exact"/>
        </dgm:presLayoutVars>
      </dgm:prSet>
      <dgm:spPr/>
    </dgm:pt>
    <dgm:pt modelId="{67F6FE89-D8FF-492D-A705-539B7C6B17F0}" type="pres">
      <dgm:prSet presAssocID="{C62B70D1-82AF-4B10-9CB6-C7C6EC5226F5}" presName="parentText" presStyleLbl="node1" presStyleIdx="0" presStyleCnt="8">
        <dgm:presLayoutVars>
          <dgm:chMax val="0"/>
          <dgm:bulletEnabled val="1"/>
        </dgm:presLayoutVars>
      </dgm:prSet>
      <dgm:spPr/>
    </dgm:pt>
    <dgm:pt modelId="{DDB367A5-244F-4E88-BB77-0E3531D39CF5}" type="pres">
      <dgm:prSet presAssocID="{5B2A33AE-D9F6-4D7D-B7EB-2F4BFC69FB5F}" presName="spacer" presStyleCnt="0"/>
      <dgm:spPr/>
    </dgm:pt>
    <dgm:pt modelId="{4740B843-159B-4AFE-94AB-ED902013B2C1}" type="pres">
      <dgm:prSet presAssocID="{DBA59CD6-89BA-489C-8BEE-99A5A74A3B96}" presName="parentText" presStyleLbl="node1" presStyleIdx="1" presStyleCnt="8">
        <dgm:presLayoutVars>
          <dgm:chMax val="0"/>
          <dgm:bulletEnabled val="1"/>
        </dgm:presLayoutVars>
      </dgm:prSet>
      <dgm:spPr/>
    </dgm:pt>
    <dgm:pt modelId="{62CE5405-A315-4DDC-840F-17A8A826932D}" type="pres">
      <dgm:prSet presAssocID="{41A5FEED-E63A-4D88-AAE8-550B2C34BC18}" presName="spacer" presStyleCnt="0"/>
      <dgm:spPr/>
    </dgm:pt>
    <dgm:pt modelId="{3823F63F-6E3A-49C8-A76A-F1F2B4A0E342}" type="pres">
      <dgm:prSet presAssocID="{807073A8-D70D-44F7-B04A-CC7BC869E8C1}" presName="parentText" presStyleLbl="node1" presStyleIdx="2" presStyleCnt="8">
        <dgm:presLayoutVars>
          <dgm:chMax val="0"/>
          <dgm:bulletEnabled val="1"/>
        </dgm:presLayoutVars>
      </dgm:prSet>
      <dgm:spPr/>
    </dgm:pt>
    <dgm:pt modelId="{4D38AF12-E984-4ED8-ACB1-9667A9FDDF08}" type="pres">
      <dgm:prSet presAssocID="{459A4831-A21B-404F-9DC7-8169BB58E3F4}" presName="spacer" presStyleCnt="0"/>
      <dgm:spPr/>
    </dgm:pt>
    <dgm:pt modelId="{E3E4A197-467A-4646-A846-D93CF4CDEA4A}" type="pres">
      <dgm:prSet presAssocID="{81D8446F-AC0C-49F6-A9E1-928CA337C5A8}" presName="parentText" presStyleLbl="node1" presStyleIdx="3" presStyleCnt="8">
        <dgm:presLayoutVars>
          <dgm:chMax val="0"/>
          <dgm:bulletEnabled val="1"/>
        </dgm:presLayoutVars>
      </dgm:prSet>
      <dgm:spPr/>
    </dgm:pt>
    <dgm:pt modelId="{9F421F63-E955-4CBE-BB22-E65D59CCD448}" type="pres">
      <dgm:prSet presAssocID="{56B0015D-1DF0-4B81-A184-B74D2F813A8C}" presName="spacer" presStyleCnt="0"/>
      <dgm:spPr/>
    </dgm:pt>
    <dgm:pt modelId="{34AA404E-7B90-4090-9FDB-EA4A5DE4E150}" type="pres">
      <dgm:prSet presAssocID="{F0E05E8B-E637-4012-B3A5-FD1D0E6CF93F}" presName="parentText" presStyleLbl="node1" presStyleIdx="4" presStyleCnt="8">
        <dgm:presLayoutVars>
          <dgm:chMax val="0"/>
          <dgm:bulletEnabled val="1"/>
        </dgm:presLayoutVars>
      </dgm:prSet>
      <dgm:spPr/>
    </dgm:pt>
    <dgm:pt modelId="{9887FD61-409F-463E-AAB5-14C4DF892E36}" type="pres">
      <dgm:prSet presAssocID="{07FDC837-209A-4277-A4EE-09D7CA12A4C1}" presName="spacer" presStyleCnt="0"/>
      <dgm:spPr/>
    </dgm:pt>
    <dgm:pt modelId="{AD15C67B-9E2F-4F97-8DFE-B2EBD079E04B}" type="pres">
      <dgm:prSet presAssocID="{06DD8EF9-9746-4A4B-896A-1FCE4019523D}" presName="parentText" presStyleLbl="node1" presStyleIdx="5" presStyleCnt="8">
        <dgm:presLayoutVars>
          <dgm:chMax val="0"/>
          <dgm:bulletEnabled val="1"/>
        </dgm:presLayoutVars>
      </dgm:prSet>
      <dgm:spPr/>
    </dgm:pt>
    <dgm:pt modelId="{BCA93DFE-1B0F-45AC-B27A-25D17C56408E}" type="pres">
      <dgm:prSet presAssocID="{FC79AFBD-8777-4C28-B2E8-D0E9378CB5BC}" presName="spacer" presStyleCnt="0"/>
      <dgm:spPr/>
    </dgm:pt>
    <dgm:pt modelId="{D59101B9-95FD-489A-A115-689E359EB034}" type="pres">
      <dgm:prSet presAssocID="{439A3AA8-E26D-49B8-B5E3-2BC414416225}" presName="parentText" presStyleLbl="node1" presStyleIdx="6" presStyleCnt="8">
        <dgm:presLayoutVars>
          <dgm:chMax val="0"/>
          <dgm:bulletEnabled val="1"/>
        </dgm:presLayoutVars>
      </dgm:prSet>
      <dgm:spPr/>
    </dgm:pt>
    <dgm:pt modelId="{9886B1B4-654E-4436-A0D7-EB5B0CC74E48}" type="pres">
      <dgm:prSet presAssocID="{5F56E92E-7DBE-4E76-B7A3-35C85E9CBB55}" presName="spacer" presStyleCnt="0"/>
      <dgm:spPr/>
    </dgm:pt>
    <dgm:pt modelId="{BAB9E072-1E9C-40B5-8C18-FFB1D926629E}" type="pres">
      <dgm:prSet presAssocID="{FD7998BB-C21A-47FE-84CF-2269C245F54C}" presName="parentText" presStyleLbl="node1" presStyleIdx="7" presStyleCnt="8">
        <dgm:presLayoutVars>
          <dgm:chMax val="0"/>
          <dgm:bulletEnabled val="1"/>
        </dgm:presLayoutVars>
      </dgm:prSet>
      <dgm:spPr/>
    </dgm:pt>
    <dgm:pt modelId="{EA92AF19-2BA0-4F06-8339-554BCBDBFB02}" type="pres">
      <dgm:prSet presAssocID="{FD7998BB-C21A-47FE-84CF-2269C245F54C}" presName="childText" presStyleLbl="revTx" presStyleIdx="0" presStyleCnt="1">
        <dgm:presLayoutVars>
          <dgm:bulletEnabled val="1"/>
        </dgm:presLayoutVars>
      </dgm:prSet>
      <dgm:spPr/>
    </dgm:pt>
  </dgm:ptLst>
  <dgm:cxnLst>
    <dgm:cxn modelId="{EA4E1A3A-DA4F-4C28-82EF-DA5B66DA115D}" srcId="{FD7998BB-C21A-47FE-84CF-2269C245F54C}" destId="{776E5E2E-DE31-4EB2-A738-A0F1050DB1CD}" srcOrd="1" destOrd="0" parTransId="{51FB1A6E-8D79-4C2F-93CC-2E7C5E66EB0D}" sibTransId="{C46C43C3-CDFD-430B-8A35-6ECD709F685E}"/>
    <dgm:cxn modelId="{E00EB13B-7524-4C0C-8749-B41E2FAA6121}" type="presOf" srcId="{807073A8-D70D-44F7-B04A-CC7BC869E8C1}" destId="{3823F63F-6E3A-49C8-A76A-F1F2B4A0E342}" srcOrd="0" destOrd="0" presId="urn:microsoft.com/office/officeart/2005/8/layout/vList2"/>
    <dgm:cxn modelId="{AA7B6B3D-97D9-4B93-90BB-A92B51C71B10}" type="presOf" srcId="{C62B70D1-82AF-4B10-9CB6-C7C6EC5226F5}" destId="{67F6FE89-D8FF-492D-A705-539B7C6B17F0}" srcOrd="0" destOrd="0" presId="urn:microsoft.com/office/officeart/2005/8/layout/vList2"/>
    <dgm:cxn modelId="{4EF21763-A5D9-48A7-8233-7F16A8EA2973}" type="presOf" srcId="{DBA59CD6-89BA-489C-8BEE-99A5A74A3B96}" destId="{4740B843-159B-4AFE-94AB-ED902013B2C1}" srcOrd="0" destOrd="0" presId="urn:microsoft.com/office/officeart/2005/8/layout/vList2"/>
    <dgm:cxn modelId="{20B50664-6486-4266-9B01-F2229D9BB3EE}" srcId="{244FFEE5-5FF3-4DA8-8692-A4BD84C522F6}" destId="{06DD8EF9-9746-4A4B-896A-1FCE4019523D}" srcOrd="5" destOrd="0" parTransId="{E977433A-4BA9-4AC3-A3B6-6BFC6E1DAFB2}" sibTransId="{FC79AFBD-8777-4C28-B2E8-D0E9378CB5BC}"/>
    <dgm:cxn modelId="{39153A50-616B-4A40-B653-0B1BA74B912A}" type="presOf" srcId="{439A3AA8-E26D-49B8-B5E3-2BC414416225}" destId="{D59101B9-95FD-489A-A115-689E359EB034}" srcOrd="0" destOrd="0" presId="urn:microsoft.com/office/officeart/2005/8/layout/vList2"/>
    <dgm:cxn modelId="{D91F2D8B-2475-4ECC-B450-2F4351F24FDA}" type="presOf" srcId="{06DD8EF9-9746-4A4B-896A-1FCE4019523D}" destId="{AD15C67B-9E2F-4F97-8DFE-B2EBD079E04B}" srcOrd="0" destOrd="0" presId="urn:microsoft.com/office/officeart/2005/8/layout/vList2"/>
    <dgm:cxn modelId="{DA95AE91-028A-4E19-8154-B9BA8387DAFF}" srcId="{244FFEE5-5FF3-4DA8-8692-A4BD84C522F6}" destId="{DBA59CD6-89BA-489C-8BEE-99A5A74A3B96}" srcOrd="1" destOrd="0" parTransId="{30D25615-B3E4-48BA-AB8A-C0F7B13086F3}" sibTransId="{41A5FEED-E63A-4D88-AAE8-550B2C34BC18}"/>
    <dgm:cxn modelId="{BBA0499C-DA60-420F-B993-F7BC63C5F99B}" type="presOf" srcId="{81D8446F-AC0C-49F6-A9E1-928CA337C5A8}" destId="{E3E4A197-467A-4646-A846-D93CF4CDEA4A}" srcOrd="0" destOrd="0" presId="urn:microsoft.com/office/officeart/2005/8/layout/vList2"/>
    <dgm:cxn modelId="{C6B313A5-8DBF-4983-B6D7-614C01328555}" srcId="{FD7998BB-C21A-47FE-84CF-2269C245F54C}" destId="{64DE568B-A1F6-4850-954B-9CBEDF5354DA}" srcOrd="0" destOrd="0" parTransId="{B8732614-944A-4D2F-AD89-ACE7A69C05CD}" sibTransId="{5A3CB7B8-5365-4231-BB75-DCE98DC6FB78}"/>
    <dgm:cxn modelId="{1A33C8B0-21F3-4839-A18D-4E7353A079A3}" type="presOf" srcId="{FD7998BB-C21A-47FE-84CF-2269C245F54C}" destId="{BAB9E072-1E9C-40B5-8C18-FFB1D926629E}" srcOrd="0" destOrd="0" presId="urn:microsoft.com/office/officeart/2005/8/layout/vList2"/>
    <dgm:cxn modelId="{7BAF14B6-4D27-4D07-B17D-C6C2BEAE9974}" type="presOf" srcId="{776E5E2E-DE31-4EB2-A738-A0F1050DB1CD}" destId="{EA92AF19-2BA0-4F06-8339-554BCBDBFB02}" srcOrd="0" destOrd="1" presId="urn:microsoft.com/office/officeart/2005/8/layout/vList2"/>
    <dgm:cxn modelId="{0D2F25BC-C4C9-4652-9CFD-4AEB64BF04E7}" srcId="{244FFEE5-5FF3-4DA8-8692-A4BD84C522F6}" destId="{807073A8-D70D-44F7-B04A-CC7BC869E8C1}" srcOrd="2" destOrd="0" parTransId="{A8649B1F-031E-464A-BB1A-DB6C2F2B0708}" sibTransId="{459A4831-A21B-404F-9DC7-8169BB58E3F4}"/>
    <dgm:cxn modelId="{E0FB1BBF-01DF-4B21-91DD-11C00193BF07}" srcId="{244FFEE5-5FF3-4DA8-8692-A4BD84C522F6}" destId="{81D8446F-AC0C-49F6-A9E1-928CA337C5A8}" srcOrd="3" destOrd="0" parTransId="{41F9549E-ABA4-4976-A754-4D0AF89F9372}" sibTransId="{56B0015D-1DF0-4B81-A184-B74D2F813A8C}"/>
    <dgm:cxn modelId="{2AB564BF-93B0-4034-9785-58E07E28D274}" srcId="{244FFEE5-5FF3-4DA8-8692-A4BD84C522F6}" destId="{F0E05E8B-E637-4012-B3A5-FD1D0E6CF93F}" srcOrd="4" destOrd="0" parTransId="{3C61E21C-3A39-447E-A883-3176F0BD7D41}" sibTransId="{07FDC837-209A-4277-A4EE-09D7CA12A4C1}"/>
    <dgm:cxn modelId="{350588C1-C126-4720-82EF-662CA860E4F9}" srcId="{244FFEE5-5FF3-4DA8-8692-A4BD84C522F6}" destId="{C62B70D1-82AF-4B10-9CB6-C7C6EC5226F5}" srcOrd="0" destOrd="0" parTransId="{DAD18A1A-1772-4B9E-B12D-516482287152}" sibTransId="{5B2A33AE-D9F6-4D7D-B7EB-2F4BFC69FB5F}"/>
    <dgm:cxn modelId="{C9C9DACA-5CA1-4F85-BF01-4CA7DEFEB731}" srcId="{244FFEE5-5FF3-4DA8-8692-A4BD84C522F6}" destId="{FD7998BB-C21A-47FE-84CF-2269C245F54C}" srcOrd="7" destOrd="0" parTransId="{56D1F539-1ED5-4E2B-9C23-832333529B49}" sibTransId="{896C21AF-119F-4156-AA0E-2471D398DC97}"/>
    <dgm:cxn modelId="{4A0BF1D0-6BCA-4C9C-A25D-B8F263A505C9}" type="presOf" srcId="{F0E05E8B-E637-4012-B3A5-FD1D0E6CF93F}" destId="{34AA404E-7B90-4090-9FDB-EA4A5DE4E150}" srcOrd="0" destOrd="0" presId="urn:microsoft.com/office/officeart/2005/8/layout/vList2"/>
    <dgm:cxn modelId="{F189B0D8-D21C-42A7-9BBF-19F1B017761B}" type="presOf" srcId="{64DE568B-A1F6-4850-954B-9CBEDF5354DA}" destId="{EA92AF19-2BA0-4F06-8339-554BCBDBFB02}" srcOrd="0" destOrd="0" presId="urn:microsoft.com/office/officeart/2005/8/layout/vList2"/>
    <dgm:cxn modelId="{2F8B3BE4-EAD0-455B-A898-57C3328B643E}" srcId="{244FFEE5-5FF3-4DA8-8692-A4BD84C522F6}" destId="{439A3AA8-E26D-49B8-B5E3-2BC414416225}" srcOrd="6" destOrd="0" parTransId="{507A50C0-5478-4304-9B6B-357B53619AC7}" sibTransId="{5F56E92E-7DBE-4E76-B7A3-35C85E9CBB55}"/>
    <dgm:cxn modelId="{29BB50F1-200F-4349-8BC2-464F53C295BE}" type="presOf" srcId="{244FFEE5-5FF3-4DA8-8692-A4BD84C522F6}" destId="{011845F9-654C-4877-BB20-7BE9B5EF6C78}" srcOrd="0" destOrd="0" presId="urn:microsoft.com/office/officeart/2005/8/layout/vList2"/>
    <dgm:cxn modelId="{966ECF9E-6FAD-41E7-A287-D72EB3793C2E}" type="presParOf" srcId="{011845F9-654C-4877-BB20-7BE9B5EF6C78}" destId="{67F6FE89-D8FF-492D-A705-539B7C6B17F0}" srcOrd="0" destOrd="0" presId="urn:microsoft.com/office/officeart/2005/8/layout/vList2"/>
    <dgm:cxn modelId="{5C507AD1-4B33-4548-8DD6-B7922F2E26F7}" type="presParOf" srcId="{011845F9-654C-4877-BB20-7BE9B5EF6C78}" destId="{DDB367A5-244F-4E88-BB77-0E3531D39CF5}" srcOrd="1" destOrd="0" presId="urn:microsoft.com/office/officeart/2005/8/layout/vList2"/>
    <dgm:cxn modelId="{2A4FFF5C-FD3B-45B3-B42A-281408AC4CF8}" type="presParOf" srcId="{011845F9-654C-4877-BB20-7BE9B5EF6C78}" destId="{4740B843-159B-4AFE-94AB-ED902013B2C1}" srcOrd="2" destOrd="0" presId="urn:microsoft.com/office/officeart/2005/8/layout/vList2"/>
    <dgm:cxn modelId="{094E5780-1DEC-4DBD-A09B-400BA2E9F90C}" type="presParOf" srcId="{011845F9-654C-4877-BB20-7BE9B5EF6C78}" destId="{62CE5405-A315-4DDC-840F-17A8A826932D}" srcOrd="3" destOrd="0" presId="urn:microsoft.com/office/officeart/2005/8/layout/vList2"/>
    <dgm:cxn modelId="{AE72743D-8120-44F2-9526-02894D4B4B18}" type="presParOf" srcId="{011845F9-654C-4877-BB20-7BE9B5EF6C78}" destId="{3823F63F-6E3A-49C8-A76A-F1F2B4A0E342}" srcOrd="4" destOrd="0" presId="urn:microsoft.com/office/officeart/2005/8/layout/vList2"/>
    <dgm:cxn modelId="{51C7C47E-871A-41AC-AFBD-037D2D0FAB98}" type="presParOf" srcId="{011845F9-654C-4877-BB20-7BE9B5EF6C78}" destId="{4D38AF12-E984-4ED8-ACB1-9667A9FDDF08}" srcOrd="5" destOrd="0" presId="urn:microsoft.com/office/officeart/2005/8/layout/vList2"/>
    <dgm:cxn modelId="{D5263F0A-91DA-48E2-BFBF-CD0312398158}" type="presParOf" srcId="{011845F9-654C-4877-BB20-7BE9B5EF6C78}" destId="{E3E4A197-467A-4646-A846-D93CF4CDEA4A}" srcOrd="6" destOrd="0" presId="urn:microsoft.com/office/officeart/2005/8/layout/vList2"/>
    <dgm:cxn modelId="{5C9F4414-5221-4747-973C-DD3DF61DDCD6}" type="presParOf" srcId="{011845F9-654C-4877-BB20-7BE9B5EF6C78}" destId="{9F421F63-E955-4CBE-BB22-E65D59CCD448}" srcOrd="7" destOrd="0" presId="urn:microsoft.com/office/officeart/2005/8/layout/vList2"/>
    <dgm:cxn modelId="{8CF50F48-CBD2-46CD-94F0-26B83BF76243}" type="presParOf" srcId="{011845F9-654C-4877-BB20-7BE9B5EF6C78}" destId="{34AA404E-7B90-4090-9FDB-EA4A5DE4E150}" srcOrd="8" destOrd="0" presId="urn:microsoft.com/office/officeart/2005/8/layout/vList2"/>
    <dgm:cxn modelId="{C3E7319E-0644-4D75-A3C9-189E69578A6C}" type="presParOf" srcId="{011845F9-654C-4877-BB20-7BE9B5EF6C78}" destId="{9887FD61-409F-463E-AAB5-14C4DF892E36}" srcOrd="9" destOrd="0" presId="urn:microsoft.com/office/officeart/2005/8/layout/vList2"/>
    <dgm:cxn modelId="{9F72C897-AD3C-4CF4-A0AE-8F544F237506}" type="presParOf" srcId="{011845F9-654C-4877-BB20-7BE9B5EF6C78}" destId="{AD15C67B-9E2F-4F97-8DFE-B2EBD079E04B}" srcOrd="10" destOrd="0" presId="urn:microsoft.com/office/officeart/2005/8/layout/vList2"/>
    <dgm:cxn modelId="{774BA519-235A-4894-9711-E3996581B228}" type="presParOf" srcId="{011845F9-654C-4877-BB20-7BE9B5EF6C78}" destId="{BCA93DFE-1B0F-45AC-B27A-25D17C56408E}" srcOrd="11" destOrd="0" presId="urn:microsoft.com/office/officeart/2005/8/layout/vList2"/>
    <dgm:cxn modelId="{5C72F655-DF17-4D62-8268-A1B353C80A5A}" type="presParOf" srcId="{011845F9-654C-4877-BB20-7BE9B5EF6C78}" destId="{D59101B9-95FD-489A-A115-689E359EB034}" srcOrd="12" destOrd="0" presId="urn:microsoft.com/office/officeart/2005/8/layout/vList2"/>
    <dgm:cxn modelId="{7B1B7D4F-AE69-4261-869B-538701ACCDED}" type="presParOf" srcId="{011845F9-654C-4877-BB20-7BE9B5EF6C78}" destId="{9886B1B4-654E-4436-A0D7-EB5B0CC74E48}" srcOrd="13" destOrd="0" presId="urn:microsoft.com/office/officeart/2005/8/layout/vList2"/>
    <dgm:cxn modelId="{27A15116-21DE-4614-B78A-B2BFAA138225}" type="presParOf" srcId="{011845F9-654C-4877-BB20-7BE9B5EF6C78}" destId="{BAB9E072-1E9C-40B5-8C18-FFB1D926629E}" srcOrd="14" destOrd="0" presId="urn:microsoft.com/office/officeart/2005/8/layout/vList2"/>
    <dgm:cxn modelId="{07824140-D5AC-4068-BD07-14E05864EE1F}" type="presParOf" srcId="{011845F9-654C-4877-BB20-7BE9B5EF6C78}" destId="{EA92AF19-2BA0-4F06-8339-554BCBDBFB02}" srcOrd="1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44FFEE5-5FF3-4DA8-8692-A4BD84C522F6}" type="doc">
      <dgm:prSet loTypeId="urn:microsoft.com/office/officeart/2005/8/layout/hProcess9" loCatId="process" qsTypeId="urn:microsoft.com/office/officeart/2005/8/quickstyle/simple1" qsCatId="simple" csTypeId="urn:microsoft.com/office/officeart/2005/8/colors/accent3_2" csCatId="accent3" phldr="1"/>
      <dgm:spPr/>
      <dgm:t>
        <a:bodyPr/>
        <a:lstStyle/>
        <a:p>
          <a:endParaRPr lang="en-US"/>
        </a:p>
      </dgm:t>
    </dgm:pt>
    <dgm:pt modelId="{C62B70D1-82AF-4B10-9CB6-C7C6EC5226F5}">
      <dgm:prSet phldrT="[Text]"/>
      <dgm:spPr>
        <a:solidFill>
          <a:srgbClr val="002060"/>
        </a:solidFill>
      </dgm:spPr>
      <dgm:t>
        <a:bodyPr/>
        <a:lstStyle/>
        <a:p>
          <a:r>
            <a:rPr lang="en-US" dirty="0"/>
            <a:t>Financing</a:t>
          </a:r>
        </a:p>
      </dgm:t>
    </dgm:pt>
    <dgm:pt modelId="{DAD18A1A-1772-4B9E-B12D-516482287152}" type="parTrans" cxnId="{350588C1-C126-4720-82EF-662CA860E4F9}">
      <dgm:prSet/>
      <dgm:spPr/>
      <dgm:t>
        <a:bodyPr/>
        <a:lstStyle/>
        <a:p>
          <a:endParaRPr lang="en-US"/>
        </a:p>
      </dgm:t>
    </dgm:pt>
    <dgm:pt modelId="{5B2A33AE-D9F6-4D7D-B7EB-2F4BFC69FB5F}" type="sibTrans" cxnId="{350588C1-C126-4720-82EF-662CA860E4F9}">
      <dgm:prSet/>
      <dgm:spPr/>
      <dgm:t>
        <a:bodyPr/>
        <a:lstStyle/>
        <a:p>
          <a:endParaRPr lang="en-US"/>
        </a:p>
      </dgm:t>
    </dgm:pt>
    <dgm:pt modelId="{B8CF5503-11DD-4642-8CA6-BFDC9A49204B}">
      <dgm:prSet phldrT="[Text]"/>
      <dgm:spPr>
        <a:solidFill>
          <a:srgbClr val="0070C0"/>
        </a:solidFill>
      </dgm:spPr>
      <dgm:t>
        <a:bodyPr/>
        <a:lstStyle/>
        <a:p>
          <a:r>
            <a:rPr lang="en-US" dirty="0"/>
            <a:t>Operating</a:t>
          </a:r>
        </a:p>
      </dgm:t>
    </dgm:pt>
    <dgm:pt modelId="{8A4811AB-FAB0-4D3B-9E4B-04CB7EE380C4}" type="parTrans" cxnId="{05D910FB-C397-47CF-969E-4DE9339835B0}">
      <dgm:prSet/>
      <dgm:spPr/>
      <dgm:t>
        <a:bodyPr/>
        <a:lstStyle/>
        <a:p>
          <a:endParaRPr lang="en-US"/>
        </a:p>
      </dgm:t>
    </dgm:pt>
    <dgm:pt modelId="{01999A79-B64F-4BF0-84FB-517E81CD94DB}" type="sibTrans" cxnId="{05D910FB-C397-47CF-969E-4DE9339835B0}">
      <dgm:prSet/>
      <dgm:spPr/>
      <dgm:t>
        <a:bodyPr/>
        <a:lstStyle/>
        <a:p>
          <a:endParaRPr lang="en-US"/>
        </a:p>
      </dgm:t>
    </dgm:pt>
    <dgm:pt modelId="{B9AD2B0C-99DD-44C2-89EC-9D62314F671F}">
      <dgm:prSet phldrT="[Text]"/>
      <dgm:spPr>
        <a:solidFill>
          <a:srgbClr val="00B0F0"/>
        </a:solidFill>
      </dgm:spPr>
      <dgm:t>
        <a:bodyPr/>
        <a:lstStyle/>
        <a:p>
          <a:r>
            <a:rPr lang="en-US" dirty="0"/>
            <a:t>Investing</a:t>
          </a:r>
        </a:p>
      </dgm:t>
    </dgm:pt>
    <dgm:pt modelId="{A69B031C-0AFB-4526-BA7C-DB14387AC2DB}" type="parTrans" cxnId="{B339D711-081E-4EDB-9EC4-FC64877B2A76}">
      <dgm:prSet/>
      <dgm:spPr/>
      <dgm:t>
        <a:bodyPr/>
        <a:lstStyle/>
        <a:p>
          <a:endParaRPr lang="en-US"/>
        </a:p>
      </dgm:t>
    </dgm:pt>
    <dgm:pt modelId="{B82315C4-C7A5-40EA-8F51-6F8A67FAD9C4}" type="sibTrans" cxnId="{B339D711-081E-4EDB-9EC4-FC64877B2A76}">
      <dgm:prSet/>
      <dgm:spPr/>
      <dgm:t>
        <a:bodyPr/>
        <a:lstStyle/>
        <a:p>
          <a:endParaRPr lang="en-US"/>
        </a:p>
      </dgm:t>
    </dgm:pt>
    <dgm:pt modelId="{9AD75953-03C4-49C4-ABE0-84CF41B01FB6}" type="pres">
      <dgm:prSet presAssocID="{244FFEE5-5FF3-4DA8-8692-A4BD84C522F6}" presName="CompostProcess" presStyleCnt="0">
        <dgm:presLayoutVars>
          <dgm:dir/>
          <dgm:resizeHandles val="exact"/>
        </dgm:presLayoutVars>
      </dgm:prSet>
      <dgm:spPr/>
    </dgm:pt>
    <dgm:pt modelId="{8809A234-5A50-4E4F-8BBE-DE58E9453751}" type="pres">
      <dgm:prSet presAssocID="{244FFEE5-5FF3-4DA8-8692-A4BD84C522F6}" presName="arrow" presStyleLbl="bgShp" presStyleIdx="0" presStyleCnt="1"/>
      <dgm:spPr/>
    </dgm:pt>
    <dgm:pt modelId="{3C9EEB2C-E83B-4F15-A5E2-ED0C5092649E}" type="pres">
      <dgm:prSet presAssocID="{244FFEE5-5FF3-4DA8-8692-A4BD84C522F6}" presName="linearProcess" presStyleCnt="0"/>
      <dgm:spPr/>
    </dgm:pt>
    <dgm:pt modelId="{D88B74D0-6B8F-4613-A987-71616F7A5992}" type="pres">
      <dgm:prSet presAssocID="{C62B70D1-82AF-4B10-9CB6-C7C6EC5226F5}" presName="textNode" presStyleLbl="node1" presStyleIdx="0" presStyleCnt="3">
        <dgm:presLayoutVars>
          <dgm:bulletEnabled val="1"/>
        </dgm:presLayoutVars>
      </dgm:prSet>
      <dgm:spPr/>
    </dgm:pt>
    <dgm:pt modelId="{07A2C885-C195-4A04-BF0D-4C8B6A271A5A}" type="pres">
      <dgm:prSet presAssocID="{5B2A33AE-D9F6-4D7D-B7EB-2F4BFC69FB5F}" presName="sibTrans" presStyleCnt="0"/>
      <dgm:spPr/>
    </dgm:pt>
    <dgm:pt modelId="{2EC76C22-7354-4968-942F-BDDEC999C615}" type="pres">
      <dgm:prSet presAssocID="{B8CF5503-11DD-4642-8CA6-BFDC9A49204B}" presName="textNode" presStyleLbl="node1" presStyleIdx="1" presStyleCnt="3">
        <dgm:presLayoutVars>
          <dgm:bulletEnabled val="1"/>
        </dgm:presLayoutVars>
      </dgm:prSet>
      <dgm:spPr/>
    </dgm:pt>
    <dgm:pt modelId="{AC36343C-8AFF-44B3-A50E-10B209464A33}" type="pres">
      <dgm:prSet presAssocID="{01999A79-B64F-4BF0-84FB-517E81CD94DB}" presName="sibTrans" presStyleCnt="0"/>
      <dgm:spPr/>
    </dgm:pt>
    <dgm:pt modelId="{72D0263A-614F-4F71-81A9-CE9A4D9E75F8}" type="pres">
      <dgm:prSet presAssocID="{B9AD2B0C-99DD-44C2-89EC-9D62314F671F}" presName="textNode" presStyleLbl="node1" presStyleIdx="2" presStyleCnt="3">
        <dgm:presLayoutVars>
          <dgm:bulletEnabled val="1"/>
        </dgm:presLayoutVars>
      </dgm:prSet>
      <dgm:spPr/>
    </dgm:pt>
  </dgm:ptLst>
  <dgm:cxnLst>
    <dgm:cxn modelId="{B339D711-081E-4EDB-9EC4-FC64877B2A76}" srcId="{244FFEE5-5FF3-4DA8-8692-A4BD84C522F6}" destId="{B9AD2B0C-99DD-44C2-89EC-9D62314F671F}" srcOrd="2" destOrd="0" parTransId="{A69B031C-0AFB-4526-BA7C-DB14387AC2DB}" sibTransId="{B82315C4-C7A5-40EA-8F51-6F8A67FAD9C4}"/>
    <dgm:cxn modelId="{96795552-9C8F-4588-87EC-3463FC47BDF9}" type="presOf" srcId="{B8CF5503-11DD-4642-8CA6-BFDC9A49204B}" destId="{2EC76C22-7354-4968-942F-BDDEC999C615}" srcOrd="0" destOrd="0" presId="urn:microsoft.com/office/officeart/2005/8/layout/hProcess9"/>
    <dgm:cxn modelId="{B5DFFDAF-1018-49B5-98A8-758247863501}" type="presOf" srcId="{B9AD2B0C-99DD-44C2-89EC-9D62314F671F}" destId="{72D0263A-614F-4F71-81A9-CE9A4D9E75F8}" srcOrd="0" destOrd="0" presId="urn:microsoft.com/office/officeart/2005/8/layout/hProcess9"/>
    <dgm:cxn modelId="{350588C1-C126-4720-82EF-662CA860E4F9}" srcId="{244FFEE5-5FF3-4DA8-8692-A4BD84C522F6}" destId="{C62B70D1-82AF-4B10-9CB6-C7C6EC5226F5}" srcOrd="0" destOrd="0" parTransId="{DAD18A1A-1772-4B9E-B12D-516482287152}" sibTransId="{5B2A33AE-D9F6-4D7D-B7EB-2F4BFC69FB5F}"/>
    <dgm:cxn modelId="{16AACFC7-E1A0-4036-B1A4-181C693E5629}" type="presOf" srcId="{C62B70D1-82AF-4B10-9CB6-C7C6EC5226F5}" destId="{D88B74D0-6B8F-4613-A987-71616F7A5992}" srcOrd="0" destOrd="0" presId="urn:microsoft.com/office/officeart/2005/8/layout/hProcess9"/>
    <dgm:cxn modelId="{05D910FB-C397-47CF-969E-4DE9339835B0}" srcId="{244FFEE5-5FF3-4DA8-8692-A4BD84C522F6}" destId="{B8CF5503-11DD-4642-8CA6-BFDC9A49204B}" srcOrd="1" destOrd="0" parTransId="{8A4811AB-FAB0-4D3B-9E4B-04CB7EE380C4}" sibTransId="{01999A79-B64F-4BF0-84FB-517E81CD94DB}"/>
    <dgm:cxn modelId="{442AE7FB-891B-49FF-A099-438CB110B1C0}" type="presOf" srcId="{244FFEE5-5FF3-4DA8-8692-A4BD84C522F6}" destId="{9AD75953-03C4-49C4-ABE0-84CF41B01FB6}" srcOrd="0" destOrd="0" presId="urn:microsoft.com/office/officeart/2005/8/layout/hProcess9"/>
    <dgm:cxn modelId="{76885983-DE78-431A-AD18-2387CAA45832}" type="presParOf" srcId="{9AD75953-03C4-49C4-ABE0-84CF41B01FB6}" destId="{8809A234-5A50-4E4F-8BBE-DE58E9453751}" srcOrd="0" destOrd="0" presId="urn:microsoft.com/office/officeart/2005/8/layout/hProcess9"/>
    <dgm:cxn modelId="{879AC37D-66A3-4F17-B840-4FC1306DB5FE}" type="presParOf" srcId="{9AD75953-03C4-49C4-ABE0-84CF41B01FB6}" destId="{3C9EEB2C-E83B-4F15-A5E2-ED0C5092649E}" srcOrd="1" destOrd="0" presId="urn:microsoft.com/office/officeart/2005/8/layout/hProcess9"/>
    <dgm:cxn modelId="{9B535B99-E8D6-467B-88FF-EFBB1447B403}" type="presParOf" srcId="{3C9EEB2C-E83B-4F15-A5E2-ED0C5092649E}" destId="{D88B74D0-6B8F-4613-A987-71616F7A5992}" srcOrd="0" destOrd="0" presId="urn:microsoft.com/office/officeart/2005/8/layout/hProcess9"/>
    <dgm:cxn modelId="{7F96667D-5CDF-45D9-9CB7-DB158628ED6B}" type="presParOf" srcId="{3C9EEB2C-E83B-4F15-A5E2-ED0C5092649E}" destId="{07A2C885-C195-4A04-BF0D-4C8B6A271A5A}" srcOrd="1" destOrd="0" presId="urn:microsoft.com/office/officeart/2005/8/layout/hProcess9"/>
    <dgm:cxn modelId="{DE4707AC-3D32-4B82-BC0F-AC6D189BF0F9}" type="presParOf" srcId="{3C9EEB2C-E83B-4F15-A5E2-ED0C5092649E}" destId="{2EC76C22-7354-4968-942F-BDDEC999C615}" srcOrd="2" destOrd="0" presId="urn:microsoft.com/office/officeart/2005/8/layout/hProcess9"/>
    <dgm:cxn modelId="{4274B8A5-EBBC-4150-9334-62BB3C668A6D}" type="presParOf" srcId="{3C9EEB2C-E83B-4F15-A5E2-ED0C5092649E}" destId="{AC36343C-8AFF-44B3-A50E-10B209464A33}" srcOrd="3" destOrd="0" presId="urn:microsoft.com/office/officeart/2005/8/layout/hProcess9"/>
    <dgm:cxn modelId="{AF896494-9239-47C8-A15E-99BE7756B387}" type="presParOf" srcId="{3C9EEB2C-E83B-4F15-A5E2-ED0C5092649E}" destId="{72D0263A-614F-4F71-81A9-CE9A4D9E75F8}"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7D7E79D-414F-497A-8426-300922743CB4}" type="doc">
      <dgm:prSet loTypeId="urn:microsoft.com/office/officeart/2005/8/layout/bProcess3" loCatId="process" qsTypeId="urn:microsoft.com/office/officeart/2005/8/quickstyle/simple1" qsCatId="simple" csTypeId="urn:microsoft.com/office/officeart/2005/8/colors/accent3_2" csCatId="accent3" phldr="1"/>
      <dgm:spPr/>
      <dgm:t>
        <a:bodyPr/>
        <a:lstStyle/>
        <a:p>
          <a:endParaRPr lang="en-US"/>
        </a:p>
      </dgm:t>
    </dgm:pt>
    <dgm:pt modelId="{406385D6-48E8-42F3-9BB2-A0EF244CB732}">
      <dgm:prSet phldrT="[Text]" custT="1"/>
      <dgm:spPr/>
      <dgm:t>
        <a:bodyPr/>
        <a:lstStyle/>
        <a:p>
          <a:r>
            <a:rPr lang="en-US" sz="1500" dirty="0"/>
            <a:t>Transaction</a:t>
          </a:r>
        </a:p>
      </dgm:t>
    </dgm:pt>
    <dgm:pt modelId="{57B3B913-CEA0-465A-A9BE-CDF93509A32B}" type="parTrans" cxnId="{3CB4CFCE-23E9-40DD-AD35-66FE08494537}">
      <dgm:prSet/>
      <dgm:spPr/>
      <dgm:t>
        <a:bodyPr/>
        <a:lstStyle/>
        <a:p>
          <a:endParaRPr lang="en-US" sz="1500">
            <a:solidFill>
              <a:schemeClr val="tx1"/>
            </a:solidFill>
          </a:endParaRPr>
        </a:p>
      </dgm:t>
    </dgm:pt>
    <dgm:pt modelId="{1E40BE28-6A78-4388-8650-FD218C43DCF2}" type="sibTrans" cxnId="{3CB4CFCE-23E9-40DD-AD35-66FE08494537}">
      <dgm:prSet custT="1"/>
      <dgm:spPr/>
      <dgm:t>
        <a:bodyPr/>
        <a:lstStyle/>
        <a:p>
          <a:endParaRPr lang="en-US" sz="1500" dirty="0">
            <a:solidFill>
              <a:schemeClr val="tx1"/>
            </a:solidFill>
          </a:endParaRPr>
        </a:p>
      </dgm:t>
    </dgm:pt>
    <dgm:pt modelId="{3A95F066-30B5-4B25-AE50-7E78D82B73E5}">
      <dgm:prSet phldrT="[Text]" custT="1"/>
      <dgm:spPr/>
      <dgm:t>
        <a:bodyPr/>
        <a:lstStyle/>
        <a:p>
          <a:r>
            <a:rPr lang="en-US" sz="1500" dirty="0"/>
            <a:t>Financial consolidation</a:t>
          </a:r>
        </a:p>
      </dgm:t>
    </dgm:pt>
    <dgm:pt modelId="{0F2E7FA7-1AB9-4D99-87E5-DBC4D476E09B}" type="parTrans" cxnId="{C569118E-A8E8-482D-A324-838D1E300673}">
      <dgm:prSet/>
      <dgm:spPr/>
      <dgm:t>
        <a:bodyPr/>
        <a:lstStyle/>
        <a:p>
          <a:endParaRPr lang="en-US"/>
        </a:p>
      </dgm:t>
    </dgm:pt>
    <dgm:pt modelId="{3437AA8D-DF86-49DB-98E6-01E8F2D821E3}" type="sibTrans" cxnId="{C569118E-A8E8-482D-A324-838D1E300673}">
      <dgm:prSet/>
      <dgm:spPr/>
      <dgm:t>
        <a:bodyPr/>
        <a:lstStyle/>
        <a:p>
          <a:endParaRPr lang="en-US"/>
        </a:p>
      </dgm:t>
    </dgm:pt>
    <dgm:pt modelId="{CD7BFA4A-FB89-4C5A-A96E-AA825EAE5987}">
      <dgm:prSet phldrT="[Text]" custT="1"/>
      <dgm:spPr/>
      <dgm:t>
        <a:bodyPr/>
        <a:lstStyle/>
        <a:p>
          <a:r>
            <a:rPr lang="en-US" sz="1500" dirty="0"/>
            <a:t>GL close</a:t>
          </a:r>
        </a:p>
      </dgm:t>
    </dgm:pt>
    <dgm:pt modelId="{865E793D-2601-4F9A-AD8C-B468BD8CAFDC}" type="parTrans" cxnId="{B72FD9A4-4250-4803-A6AF-A767C80126B0}">
      <dgm:prSet/>
      <dgm:spPr/>
      <dgm:t>
        <a:bodyPr/>
        <a:lstStyle/>
        <a:p>
          <a:endParaRPr lang="en-US"/>
        </a:p>
      </dgm:t>
    </dgm:pt>
    <dgm:pt modelId="{58AD2FFB-75A3-444A-B0A1-D16BCE0599DF}" type="sibTrans" cxnId="{B72FD9A4-4250-4803-A6AF-A767C80126B0}">
      <dgm:prSet/>
      <dgm:spPr/>
      <dgm:t>
        <a:bodyPr/>
        <a:lstStyle/>
        <a:p>
          <a:endParaRPr lang="en-US"/>
        </a:p>
      </dgm:t>
    </dgm:pt>
    <dgm:pt modelId="{5DDF7514-A0DA-44DE-9597-E4DEB9AD8D74}">
      <dgm:prSet phldrT="[Text]" custT="1"/>
      <dgm:spPr/>
      <dgm:t>
        <a:bodyPr/>
        <a:lstStyle/>
        <a:p>
          <a:r>
            <a:rPr lang="en-US" sz="1500" dirty="0"/>
            <a:t>Accounting provisions</a:t>
          </a:r>
        </a:p>
      </dgm:t>
    </dgm:pt>
    <dgm:pt modelId="{4403263F-9430-4A43-AD7D-396AC6233188}" type="parTrans" cxnId="{F3157727-A3F9-45B6-BE68-DD8BBD09B34E}">
      <dgm:prSet/>
      <dgm:spPr/>
      <dgm:t>
        <a:bodyPr/>
        <a:lstStyle/>
        <a:p>
          <a:endParaRPr lang="en-US"/>
        </a:p>
      </dgm:t>
    </dgm:pt>
    <dgm:pt modelId="{FF933C81-CFF7-4D59-9DFF-72EC8DA67893}" type="sibTrans" cxnId="{F3157727-A3F9-45B6-BE68-DD8BBD09B34E}">
      <dgm:prSet/>
      <dgm:spPr/>
      <dgm:t>
        <a:bodyPr/>
        <a:lstStyle/>
        <a:p>
          <a:endParaRPr lang="en-US"/>
        </a:p>
      </dgm:t>
    </dgm:pt>
    <dgm:pt modelId="{5065CE0B-A4B4-4BD9-8200-A432E9516B22}">
      <dgm:prSet phldrT="[Text]" custT="1"/>
      <dgm:spPr/>
      <dgm:t>
        <a:bodyPr/>
        <a:lstStyle/>
        <a:p>
          <a:r>
            <a:rPr lang="en-US" sz="1500" dirty="0"/>
            <a:t>Analysis</a:t>
          </a:r>
        </a:p>
      </dgm:t>
    </dgm:pt>
    <dgm:pt modelId="{6C16B037-7049-43E2-A2AE-4EB2353B03C3}" type="parTrans" cxnId="{67607AFE-0B7E-496B-9398-153EE39D26B3}">
      <dgm:prSet/>
      <dgm:spPr/>
      <dgm:t>
        <a:bodyPr/>
        <a:lstStyle/>
        <a:p>
          <a:endParaRPr lang="en-US"/>
        </a:p>
      </dgm:t>
    </dgm:pt>
    <dgm:pt modelId="{36E4F610-E365-47E6-8B74-CA75597F24F2}" type="sibTrans" cxnId="{67607AFE-0B7E-496B-9398-153EE39D26B3}">
      <dgm:prSet/>
      <dgm:spPr/>
      <dgm:t>
        <a:bodyPr/>
        <a:lstStyle/>
        <a:p>
          <a:endParaRPr lang="en-US"/>
        </a:p>
      </dgm:t>
    </dgm:pt>
    <dgm:pt modelId="{7D7CBF78-3ED1-4108-ABC8-11EB0733CB3A}">
      <dgm:prSet phldrT="[Text]" custT="1"/>
      <dgm:spPr/>
      <dgm:t>
        <a:bodyPr/>
        <a:lstStyle/>
        <a:p>
          <a:r>
            <a:rPr lang="en-US" sz="1500" dirty="0"/>
            <a:t>Tax and statutory reporting</a:t>
          </a:r>
        </a:p>
      </dgm:t>
    </dgm:pt>
    <dgm:pt modelId="{11949E09-48D9-48AF-9EC9-59944E8953BA}" type="parTrans" cxnId="{C2369EBD-6B50-4794-BB69-E4758E9E9ADD}">
      <dgm:prSet/>
      <dgm:spPr/>
      <dgm:t>
        <a:bodyPr/>
        <a:lstStyle/>
        <a:p>
          <a:endParaRPr lang="en-US"/>
        </a:p>
      </dgm:t>
    </dgm:pt>
    <dgm:pt modelId="{6FA79D5F-D555-485E-BBCA-87246D97F5E6}" type="sibTrans" cxnId="{C2369EBD-6B50-4794-BB69-E4758E9E9ADD}">
      <dgm:prSet/>
      <dgm:spPr/>
      <dgm:t>
        <a:bodyPr/>
        <a:lstStyle/>
        <a:p>
          <a:endParaRPr lang="en-US"/>
        </a:p>
      </dgm:t>
    </dgm:pt>
    <dgm:pt modelId="{56805BBD-401A-4819-A148-5E75B0EB130A}" type="pres">
      <dgm:prSet presAssocID="{07D7E79D-414F-497A-8426-300922743CB4}" presName="Name0" presStyleCnt="0">
        <dgm:presLayoutVars>
          <dgm:dir/>
          <dgm:resizeHandles val="exact"/>
        </dgm:presLayoutVars>
      </dgm:prSet>
      <dgm:spPr/>
    </dgm:pt>
    <dgm:pt modelId="{0D4C9BD0-1B04-4E38-B612-4B57377B4E4B}" type="pres">
      <dgm:prSet presAssocID="{406385D6-48E8-42F3-9BB2-A0EF244CB732}" presName="node" presStyleLbl="node1" presStyleIdx="0" presStyleCnt="6">
        <dgm:presLayoutVars>
          <dgm:bulletEnabled val="1"/>
        </dgm:presLayoutVars>
      </dgm:prSet>
      <dgm:spPr/>
    </dgm:pt>
    <dgm:pt modelId="{E1DA4F75-3657-4949-B45F-F32CAC8F864F}" type="pres">
      <dgm:prSet presAssocID="{1E40BE28-6A78-4388-8650-FD218C43DCF2}" presName="sibTrans" presStyleLbl="sibTrans1D1" presStyleIdx="0" presStyleCnt="5"/>
      <dgm:spPr/>
    </dgm:pt>
    <dgm:pt modelId="{01F71F96-12E6-40B5-81A4-4DE5A2AE4D33}" type="pres">
      <dgm:prSet presAssocID="{1E40BE28-6A78-4388-8650-FD218C43DCF2}" presName="connectorText" presStyleLbl="sibTrans1D1" presStyleIdx="0" presStyleCnt="5"/>
      <dgm:spPr/>
    </dgm:pt>
    <dgm:pt modelId="{8420CB31-C2D1-4D26-8AE5-575209B5EF43}" type="pres">
      <dgm:prSet presAssocID="{5DDF7514-A0DA-44DE-9597-E4DEB9AD8D74}" presName="node" presStyleLbl="node1" presStyleIdx="1" presStyleCnt="6">
        <dgm:presLayoutVars>
          <dgm:bulletEnabled val="1"/>
        </dgm:presLayoutVars>
      </dgm:prSet>
      <dgm:spPr/>
    </dgm:pt>
    <dgm:pt modelId="{D43B329E-076C-4D0A-B5DA-460A0DD8A466}" type="pres">
      <dgm:prSet presAssocID="{FF933C81-CFF7-4D59-9DFF-72EC8DA67893}" presName="sibTrans" presStyleLbl="sibTrans1D1" presStyleIdx="1" presStyleCnt="5"/>
      <dgm:spPr/>
    </dgm:pt>
    <dgm:pt modelId="{696BBA62-8360-4CFC-A1A8-4E6B8DFA7949}" type="pres">
      <dgm:prSet presAssocID="{FF933C81-CFF7-4D59-9DFF-72EC8DA67893}" presName="connectorText" presStyleLbl="sibTrans1D1" presStyleIdx="1" presStyleCnt="5"/>
      <dgm:spPr/>
    </dgm:pt>
    <dgm:pt modelId="{3CC605FC-EF41-474B-ADD7-EE49BAF07BBB}" type="pres">
      <dgm:prSet presAssocID="{CD7BFA4A-FB89-4C5A-A96E-AA825EAE5987}" presName="node" presStyleLbl="node1" presStyleIdx="2" presStyleCnt="6">
        <dgm:presLayoutVars>
          <dgm:bulletEnabled val="1"/>
        </dgm:presLayoutVars>
      </dgm:prSet>
      <dgm:spPr/>
    </dgm:pt>
    <dgm:pt modelId="{821EB399-71A7-44BE-9DD8-AFB6002CC8F2}" type="pres">
      <dgm:prSet presAssocID="{58AD2FFB-75A3-444A-B0A1-D16BCE0599DF}" presName="sibTrans" presStyleLbl="sibTrans1D1" presStyleIdx="2" presStyleCnt="5"/>
      <dgm:spPr/>
    </dgm:pt>
    <dgm:pt modelId="{9CF59A40-DF3E-470B-96FF-4E10353A74E7}" type="pres">
      <dgm:prSet presAssocID="{58AD2FFB-75A3-444A-B0A1-D16BCE0599DF}" presName="connectorText" presStyleLbl="sibTrans1D1" presStyleIdx="2" presStyleCnt="5"/>
      <dgm:spPr/>
    </dgm:pt>
    <dgm:pt modelId="{F56CAE08-AF94-4471-B582-14F613540F17}" type="pres">
      <dgm:prSet presAssocID="{3A95F066-30B5-4B25-AE50-7E78D82B73E5}" presName="node" presStyleLbl="node1" presStyleIdx="3" presStyleCnt="6">
        <dgm:presLayoutVars>
          <dgm:bulletEnabled val="1"/>
        </dgm:presLayoutVars>
      </dgm:prSet>
      <dgm:spPr/>
    </dgm:pt>
    <dgm:pt modelId="{1F7E7E4E-87ED-4B87-971A-E62B9B3F861A}" type="pres">
      <dgm:prSet presAssocID="{3437AA8D-DF86-49DB-98E6-01E8F2D821E3}" presName="sibTrans" presStyleLbl="sibTrans1D1" presStyleIdx="3" presStyleCnt="5"/>
      <dgm:spPr/>
    </dgm:pt>
    <dgm:pt modelId="{580F0BD2-8347-4305-8530-6BD1B21049FF}" type="pres">
      <dgm:prSet presAssocID="{3437AA8D-DF86-49DB-98E6-01E8F2D821E3}" presName="connectorText" presStyleLbl="sibTrans1D1" presStyleIdx="3" presStyleCnt="5"/>
      <dgm:spPr/>
    </dgm:pt>
    <dgm:pt modelId="{9E9D04F2-94FB-4AEB-84C4-1762809839C1}" type="pres">
      <dgm:prSet presAssocID="{7D7CBF78-3ED1-4108-ABC8-11EB0733CB3A}" presName="node" presStyleLbl="node1" presStyleIdx="4" presStyleCnt="6">
        <dgm:presLayoutVars>
          <dgm:bulletEnabled val="1"/>
        </dgm:presLayoutVars>
      </dgm:prSet>
      <dgm:spPr/>
    </dgm:pt>
    <dgm:pt modelId="{E2E28374-6445-45AA-B890-D771E9C37F4D}" type="pres">
      <dgm:prSet presAssocID="{6FA79D5F-D555-485E-BBCA-87246D97F5E6}" presName="sibTrans" presStyleLbl="sibTrans1D1" presStyleIdx="4" presStyleCnt="5"/>
      <dgm:spPr/>
    </dgm:pt>
    <dgm:pt modelId="{FB7CDFFB-1606-495E-9E35-9B5C0F097444}" type="pres">
      <dgm:prSet presAssocID="{6FA79D5F-D555-485E-BBCA-87246D97F5E6}" presName="connectorText" presStyleLbl="sibTrans1D1" presStyleIdx="4" presStyleCnt="5"/>
      <dgm:spPr/>
    </dgm:pt>
    <dgm:pt modelId="{FE93EC1B-6ABF-43DF-B10E-A0313A86CCF9}" type="pres">
      <dgm:prSet presAssocID="{5065CE0B-A4B4-4BD9-8200-A432E9516B22}" presName="node" presStyleLbl="node1" presStyleIdx="5" presStyleCnt="6">
        <dgm:presLayoutVars>
          <dgm:bulletEnabled val="1"/>
        </dgm:presLayoutVars>
      </dgm:prSet>
      <dgm:spPr/>
    </dgm:pt>
  </dgm:ptLst>
  <dgm:cxnLst>
    <dgm:cxn modelId="{DE17C908-C6FF-4834-AF4A-E3C5CB70DA4C}" type="presOf" srcId="{FF933C81-CFF7-4D59-9DFF-72EC8DA67893}" destId="{696BBA62-8360-4CFC-A1A8-4E6B8DFA7949}" srcOrd="1" destOrd="0" presId="urn:microsoft.com/office/officeart/2005/8/layout/bProcess3"/>
    <dgm:cxn modelId="{6065A60B-F5D6-41DB-9507-58959E13AFFE}" type="presOf" srcId="{5DDF7514-A0DA-44DE-9597-E4DEB9AD8D74}" destId="{8420CB31-C2D1-4D26-8AE5-575209B5EF43}" srcOrd="0" destOrd="0" presId="urn:microsoft.com/office/officeart/2005/8/layout/bProcess3"/>
    <dgm:cxn modelId="{D47BDC14-6CAE-4089-A605-3B4F522D0C19}" type="presOf" srcId="{5065CE0B-A4B4-4BD9-8200-A432E9516B22}" destId="{FE93EC1B-6ABF-43DF-B10E-A0313A86CCF9}" srcOrd="0" destOrd="0" presId="urn:microsoft.com/office/officeart/2005/8/layout/bProcess3"/>
    <dgm:cxn modelId="{33938A1B-62B8-4B89-B28B-3E0A842EABB1}" type="presOf" srcId="{1E40BE28-6A78-4388-8650-FD218C43DCF2}" destId="{01F71F96-12E6-40B5-81A4-4DE5A2AE4D33}" srcOrd="1" destOrd="0" presId="urn:microsoft.com/office/officeart/2005/8/layout/bProcess3"/>
    <dgm:cxn modelId="{A85DC420-5494-4631-B621-5922FD308033}" type="presOf" srcId="{58AD2FFB-75A3-444A-B0A1-D16BCE0599DF}" destId="{9CF59A40-DF3E-470B-96FF-4E10353A74E7}" srcOrd="1" destOrd="0" presId="urn:microsoft.com/office/officeart/2005/8/layout/bProcess3"/>
    <dgm:cxn modelId="{F3157727-A3F9-45B6-BE68-DD8BBD09B34E}" srcId="{07D7E79D-414F-497A-8426-300922743CB4}" destId="{5DDF7514-A0DA-44DE-9597-E4DEB9AD8D74}" srcOrd="1" destOrd="0" parTransId="{4403263F-9430-4A43-AD7D-396AC6233188}" sibTransId="{FF933C81-CFF7-4D59-9DFF-72EC8DA67893}"/>
    <dgm:cxn modelId="{605CDB2A-0608-4905-8874-5120028DFC24}" type="presOf" srcId="{406385D6-48E8-42F3-9BB2-A0EF244CB732}" destId="{0D4C9BD0-1B04-4E38-B612-4B57377B4E4B}" srcOrd="0" destOrd="0" presId="urn:microsoft.com/office/officeart/2005/8/layout/bProcess3"/>
    <dgm:cxn modelId="{B3599D43-3F28-45BE-9562-5DF278E0B3EA}" type="presOf" srcId="{1E40BE28-6A78-4388-8650-FD218C43DCF2}" destId="{E1DA4F75-3657-4949-B45F-F32CAC8F864F}" srcOrd="0" destOrd="0" presId="urn:microsoft.com/office/officeart/2005/8/layout/bProcess3"/>
    <dgm:cxn modelId="{6DB22E69-7145-4F6A-8000-0FA226E9E3EE}" type="presOf" srcId="{58AD2FFB-75A3-444A-B0A1-D16BCE0599DF}" destId="{821EB399-71A7-44BE-9DD8-AFB6002CC8F2}" srcOrd="0" destOrd="0" presId="urn:microsoft.com/office/officeart/2005/8/layout/bProcess3"/>
    <dgm:cxn modelId="{9F4A506B-9965-426B-9E20-789F8D96C54B}" type="presOf" srcId="{6FA79D5F-D555-485E-BBCA-87246D97F5E6}" destId="{FB7CDFFB-1606-495E-9E35-9B5C0F097444}" srcOrd="1" destOrd="0" presId="urn:microsoft.com/office/officeart/2005/8/layout/bProcess3"/>
    <dgm:cxn modelId="{1797B96F-0074-4F39-B0F3-71511429A7FC}" type="presOf" srcId="{07D7E79D-414F-497A-8426-300922743CB4}" destId="{56805BBD-401A-4819-A148-5E75B0EB130A}" srcOrd="0" destOrd="0" presId="urn:microsoft.com/office/officeart/2005/8/layout/bProcess3"/>
    <dgm:cxn modelId="{2E181053-F820-4037-AE7D-37C5EE335C9D}" type="presOf" srcId="{3437AA8D-DF86-49DB-98E6-01E8F2D821E3}" destId="{580F0BD2-8347-4305-8530-6BD1B21049FF}" srcOrd="1" destOrd="0" presId="urn:microsoft.com/office/officeart/2005/8/layout/bProcess3"/>
    <dgm:cxn modelId="{09571D80-973C-4445-94A3-7F88C7120B84}" type="presOf" srcId="{3A95F066-30B5-4B25-AE50-7E78D82B73E5}" destId="{F56CAE08-AF94-4471-B582-14F613540F17}" srcOrd="0" destOrd="0" presId="urn:microsoft.com/office/officeart/2005/8/layout/bProcess3"/>
    <dgm:cxn modelId="{C569118E-A8E8-482D-A324-838D1E300673}" srcId="{07D7E79D-414F-497A-8426-300922743CB4}" destId="{3A95F066-30B5-4B25-AE50-7E78D82B73E5}" srcOrd="3" destOrd="0" parTransId="{0F2E7FA7-1AB9-4D99-87E5-DBC4D476E09B}" sibTransId="{3437AA8D-DF86-49DB-98E6-01E8F2D821E3}"/>
    <dgm:cxn modelId="{1BE8CA90-BB1F-4745-B216-1B7EFBD09750}" type="presOf" srcId="{7D7CBF78-3ED1-4108-ABC8-11EB0733CB3A}" destId="{9E9D04F2-94FB-4AEB-84C4-1762809839C1}" srcOrd="0" destOrd="0" presId="urn:microsoft.com/office/officeart/2005/8/layout/bProcess3"/>
    <dgm:cxn modelId="{A81B4A91-AAD8-43C5-A540-DF445DB7D1B9}" type="presOf" srcId="{FF933C81-CFF7-4D59-9DFF-72EC8DA67893}" destId="{D43B329E-076C-4D0A-B5DA-460A0DD8A466}" srcOrd="0" destOrd="0" presId="urn:microsoft.com/office/officeart/2005/8/layout/bProcess3"/>
    <dgm:cxn modelId="{0207119F-8C85-4DE5-82C8-83B4C4E890A2}" type="presOf" srcId="{CD7BFA4A-FB89-4C5A-A96E-AA825EAE5987}" destId="{3CC605FC-EF41-474B-ADD7-EE49BAF07BBB}" srcOrd="0" destOrd="0" presId="urn:microsoft.com/office/officeart/2005/8/layout/bProcess3"/>
    <dgm:cxn modelId="{B72FD9A4-4250-4803-A6AF-A767C80126B0}" srcId="{07D7E79D-414F-497A-8426-300922743CB4}" destId="{CD7BFA4A-FB89-4C5A-A96E-AA825EAE5987}" srcOrd="2" destOrd="0" parTransId="{865E793D-2601-4F9A-AD8C-B468BD8CAFDC}" sibTransId="{58AD2FFB-75A3-444A-B0A1-D16BCE0599DF}"/>
    <dgm:cxn modelId="{C2369EBD-6B50-4794-BB69-E4758E9E9ADD}" srcId="{07D7E79D-414F-497A-8426-300922743CB4}" destId="{7D7CBF78-3ED1-4108-ABC8-11EB0733CB3A}" srcOrd="4" destOrd="0" parTransId="{11949E09-48D9-48AF-9EC9-59944E8953BA}" sibTransId="{6FA79D5F-D555-485E-BBCA-87246D97F5E6}"/>
    <dgm:cxn modelId="{462709C5-AA82-4BF1-AF3E-EF51F7930A86}" type="presOf" srcId="{6FA79D5F-D555-485E-BBCA-87246D97F5E6}" destId="{E2E28374-6445-45AA-B890-D771E9C37F4D}" srcOrd="0" destOrd="0" presId="urn:microsoft.com/office/officeart/2005/8/layout/bProcess3"/>
    <dgm:cxn modelId="{3CB4CFCE-23E9-40DD-AD35-66FE08494537}" srcId="{07D7E79D-414F-497A-8426-300922743CB4}" destId="{406385D6-48E8-42F3-9BB2-A0EF244CB732}" srcOrd="0" destOrd="0" parTransId="{57B3B913-CEA0-465A-A9BE-CDF93509A32B}" sibTransId="{1E40BE28-6A78-4388-8650-FD218C43DCF2}"/>
    <dgm:cxn modelId="{4BCCD9D7-6207-4DCE-BE6A-02BAD24C420E}" type="presOf" srcId="{3437AA8D-DF86-49DB-98E6-01E8F2D821E3}" destId="{1F7E7E4E-87ED-4B87-971A-E62B9B3F861A}" srcOrd="0" destOrd="0" presId="urn:microsoft.com/office/officeart/2005/8/layout/bProcess3"/>
    <dgm:cxn modelId="{67607AFE-0B7E-496B-9398-153EE39D26B3}" srcId="{07D7E79D-414F-497A-8426-300922743CB4}" destId="{5065CE0B-A4B4-4BD9-8200-A432E9516B22}" srcOrd="5" destOrd="0" parTransId="{6C16B037-7049-43E2-A2AE-4EB2353B03C3}" sibTransId="{36E4F610-E365-47E6-8B74-CA75597F24F2}"/>
    <dgm:cxn modelId="{7726DA6A-450D-4625-B7D4-2002FC64A89E}" type="presParOf" srcId="{56805BBD-401A-4819-A148-5E75B0EB130A}" destId="{0D4C9BD0-1B04-4E38-B612-4B57377B4E4B}" srcOrd="0" destOrd="0" presId="urn:microsoft.com/office/officeart/2005/8/layout/bProcess3"/>
    <dgm:cxn modelId="{50D41EE8-BC1A-415A-A45B-BA495089B1E8}" type="presParOf" srcId="{56805BBD-401A-4819-A148-5E75B0EB130A}" destId="{E1DA4F75-3657-4949-B45F-F32CAC8F864F}" srcOrd="1" destOrd="0" presId="urn:microsoft.com/office/officeart/2005/8/layout/bProcess3"/>
    <dgm:cxn modelId="{E19CDDD5-9754-4155-98B6-AB704CBCA07B}" type="presParOf" srcId="{E1DA4F75-3657-4949-B45F-F32CAC8F864F}" destId="{01F71F96-12E6-40B5-81A4-4DE5A2AE4D33}" srcOrd="0" destOrd="0" presId="urn:microsoft.com/office/officeart/2005/8/layout/bProcess3"/>
    <dgm:cxn modelId="{1276F5CB-2176-4389-BA17-19A416DDB604}" type="presParOf" srcId="{56805BBD-401A-4819-A148-5E75B0EB130A}" destId="{8420CB31-C2D1-4D26-8AE5-575209B5EF43}" srcOrd="2" destOrd="0" presId="urn:microsoft.com/office/officeart/2005/8/layout/bProcess3"/>
    <dgm:cxn modelId="{9FB0C000-1D4D-489E-862D-877F2EDA831D}" type="presParOf" srcId="{56805BBD-401A-4819-A148-5E75B0EB130A}" destId="{D43B329E-076C-4D0A-B5DA-460A0DD8A466}" srcOrd="3" destOrd="0" presId="urn:microsoft.com/office/officeart/2005/8/layout/bProcess3"/>
    <dgm:cxn modelId="{4B428936-F38E-4CB4-83B8-1852A03606A1}" type="presParOf" srcId="{D43B329E-076C-4D0A-B5DA-460A0DD8A466}" destId="{696BBA62-8360-4CFC-A1A8-4E6B8DFA7949}" srcOrd="0" destOrd="0" presId="urn:microsoft.com/office/officeart/2005/8/layout/bProcess3"/>
    <dgm:cxn modelId="{41E6985E-B38A-4E7F-A791-DE9F51C0B49E}" type="presParOf" srcId="{56805BBD-401A-4819-A148-5E75B0EB130A}" destId="{3CC605FC-EF41-474B-ADD7-EE49BAF07BBB}" srcOrd="4" destOrd="0" presId="urn:microsoft.com/office/officeart/2005/8/layout/bProcess3"/>
    <dgm:cxn modelId="{B78D0E92-1BBF-4795-8AC5-3DEEA61D1D1C}" type="presParOf" srcId="{56805BBD-401A-4819-A148-5E75B0EB130A}" destId="{821EB399-71A7-44BE-9DD8-AFB6002CC8F2}" srcOrd="5" destOrd="0" presId="urn:microsoft.com/office/officeart/2005/8/layout/bProcess3"/>
    <dgm:cxn modelId="{59CD501B-C4D2-4B87-A25B-FF75829F74FB}" type="presParOf" srcId="{821EB399-71A7-44BE-9DD8-AFB6002CC8F2}" destId="{9CF59A40-DF3E-470B-96FF-4E10353A74E7}" srcOrd="0" destOrd="0" presId="urn:microsoft.com/office/officeart/2005/8/layout/bProcess3"/>
    <dgm:cxn modelId="{5C21D45E-517F-48DB-A0E3-F6FE6DA09B5A}" type="presParOf" srcId="{56805BBD-401A-4819-A148-5E75B0EB130A}" destId="{F56CAE08-AF94-4471-B582-14F613540F17}" srcOrd="6" destOrd="0" presId="urn:microsoft.com/office/officeart/2005/8/layout/bProcess3"/>
    <dgm:cxn modelId="{CBD8E594-F199-4ADA-B6FA-3C36FD5E4F63}" type="presParOf" srcId="{56805BBD-401A-4819-A148-5E75B0EB130A}" destId="{1F7E7E4E-87ED-4B87-971A-E62B9B3F861A}" srcOrd="7" destOrd="0" presId="urn:microsoft.com/office/officeart/2005/8/layout/bProcess3"/>
    <dgm:cxn modelId="{D53932B2-E6FB-49C8-ADE8-5F33362DA581}" type="presParOf" srcId="{1F7E7E4E-87ED-4B87-971A-E62B9B3F861A}" destId="{580F0BD2-8347-4305-8530-6BD1B21049FF}" srcOrd="0" destOrd="0" presId="urn:microsoft.com/office/officeart/2005/8/layout/bProcess3"/>
    <dgm:cxn modelId="{E127A98F-7A00-49BE-802C-4CC5D8EA70BE}" type="presParOf" srcId="{56805BBD-401A-4819-A148-5E75B0EB130A}" destId="{9E9D04F2-94FB-4AEB-84C4-1762809839C1}" srcOrd="8" destOrd="0" presId="urn:microsoft.com/office/officeart/2005/8/layout/bProcess3"/>
    <dgm:cxn modelId="{CEC5133E-1816-4AEB-A346-2D75CFBBE72E}" type="presParOf" srcId="{56805BBD-401A-4819-A148-5E75B0EB130A}" destId="{E2E28374-6445-45AA-B890-D771E9C37F4D}" srcOrd="9" destOrd="0" presId="urn:microsoft.com/office/officeart/2005/8/layout/bProcess3"/>
    <dgm:cxn modelId="{F59E319B-C8B7-49D7-912C-88FA9AE3EC04}" type="presParOf" srcId="{E2E28374-6445-45AA-B890-D771E9C37F4D}" destId="{FB7CDFFB-1606-495E-9E35-9B5C0F097444}" srcOrd="0" destOrd="0" presId="urn:microsoft.com/office/officeart/2005/8/layout/bProcess3"/>
    <dgm:cxn modelId="{625F85A4-1106-4E85-A1B4-99064C35095C}" type="presParOf" srcId="{56805BBD-401A-4819-A148-5E75B0EB130A}" destId="{FE93EC1B-6ABF-43DF-B10E-A0313A86CCF9}" srcOrd="10" destOrd="0" presId="urn:microsoft.com/office/officeart/2005/8/layout/b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232B6A2-479C-45B7-BEBE-F9820C581929}" type="doc">
      <dgm:prSet loTypeId="urn:microsoft.com/office/officeart/2005/8/layout/hProcess4" loCatId="process" qsTypeId="urn:microsoft.com/office/officeart/2005/8/quickstyle/simple1" qsCatId="simple" csTypeId="urn:microsoft.com/office/officeart/2005/8/colors/accent3_2" csCatId="accent3" phldr="1"/>
      <dgm:spPr/>
      <dgm:t>
        <a:bodyPr/>
        <a:lstStyle/>
        <a:p>
          <a:endParaRPr lang="en-US"/>
        </a:p>
      </dgm:t>
    </dgm:pt>
    <dgm:pt modelId="{58017337-959C-4566-82D5-5B8D20014FBC}">
      <dgm:prSet phldrT="[Text]"/>
      <dgm:spPr>
        <a:solidFill>
          <a:srgbClr val="002060"/>
        </a:solidFill>
      </dgm:spPr>
      <dgm:t>
        <a:bodyPr/>
        <a:lstStyle/>
        <a:p>
          <a:r>
            <a:rPr lang="en-US" dirty="0"/>
            <a:t>Transaction </a:t>
          </a:r>
        </a:p>
      </dgm:t>
    </dgm:pt>
    <dgm:pt modelId="{8B2C537F-89B7-400C-BBAD-3BF1D3562BE7}" type="parTrans" cxnId="{DD24D699-9FDE-4519-94FB-62C56BF330D8}">
      <dgm:prSet/>
      <dgm:spPr/>
      <dgm:t>
        <a:bodyPr/>
        <a:lstStyle/>
        <a:p>
          <a:endParaRPr lang="en-US"/>
        </a:p>
      </dgm:t>
    </dgm:pt>
    <dgm:pt modelId="{47699456-F216-4549-BBC3-91B1EA960672}" type="sibTrans" cxnId="{DD24D699-9FDE-4519-94FB-62C56BF330D8}">
      <dgm:prSet/>
      <dgm:spPr/>
      <dgm:t>
        <a:bodyPr/>
        <a:lstStyle/>
        <a:p>
          <a:endParaRPr lang="en-US"/>
        </a:p>
      </dgm:t>
    </dgm:pt>
    <dgm:pt modelId="{AC49918B-88AB-473D-A7F2-72861118DCCA}">
      <dgm:prSet phldrT="[Text]"/>
      <dgm:spPr/>
      <dgm:t>
        <a:bodyPr/>
        <a:lstStyle/>
        <a:p>
          <a:r>
            <a:rPr lang="en-US" dirty="0"/>
            <a:t>Document currency</a:t>
          </a:r>
        </a:p>
      </dgm:t>
    </dgm:pt>
    <dgm:pt modelId="{5B61FE82-1C63-4088-A74C-6F4A349F07D8}" type="parTrans" cxnId="{E0E8F449-B365-42F0-A9D9-2C9D611855D5}">
      <dgm:prSet/>
      <dgm:spPr/>
      <dgm:t>
        <a:bodyPr/>
        <a:lstStyle/>
        <a:p>
          <a:endParaRPr lang="en-US"/>
        </a:p>
      </dgm:t>
    </dgm:pt>
    <dgm:pt modelId="{2896C2D4-F895-4A15-8D59-20598B54E9CA}" type="sibTrans" cxnId="{E0E8F449-B365-42F0-A9D9-2C9D611855D5}">
      <dgm:prSet/>
      <dgm:spPr/>
      <dgm:t>
        <a:bodyPr/>
        <a:lstStyle/>
        <a:p>
          <a:endParaRPr lang="en-US"/>
        </a:p>
      </dgm:t>
    </dgm:pt>
    <dgm:pt modelId="{4F4671C9-A94C-4A2C-B888-F7B2EC822437}">
      <dgm:prSet phldrT="[Text]"/>
      <dgm:spPr>
        <a:solidFill>
          <a:srgbClr val="0070C0"/>
        </a:solidFill>
      </dgm:spPr>
      <dgm:t>
        <a:bodyPr/>
        <a:lstStyle/>
        <a:p>
          <a:r>
            <a:rPr lang="en-US" dirty="0"/>
            <a:t>Local</a:t>
          </a:r>
        </a:p>
      </dgm:t>
    </dgm:pt>
    <dgm:pt modelId="{008D16FE-9171-4EAB-BDE5-ED34066486C7}" type="parTrans" cxnId="{01E5F4A4-E0A6-46E7-B7D9-4DB12A3BA81E}">
      <dgm:prSet/>
      <dgm:spPr/>
      <dgm:t>
        <a:bodyPr/>
        <a:lstStyle/>
        <a:p>
          <a:endParaRPr lang="en-US"/>
        </a:p>
      </dgm:t>
    </dgm:pt>
    <dgm:pt modelId="{392C328A-8C9D-4756-981C-2A540C58452C}" type="sibTrans" cxnId="{01E5F4A4-E0A6-46E7-B7D9-4DB12A3BA81E}">
      <dgm:prSet/>
      <dgm:spPr/>
      <dgm:t>
        <a:bodyPr/>
        <a:lstStyle/>
        <a:p>
          <a:endParaRPr lang="en-US"/>
        </a:p>
      </dgm:t>
    </dgm:pt>
    <dgm:pt modelId="{68D75ECD-3BDF-47EF-A09C-0BE3BA32F5F8}">
      <dgm:prSet phldrT="[Text]"/>
      <dgm:spPr/>
      <dgm:t>
        <a:bodyPr/>
        <a:lstStyle/>
        <a:p>
          <a:r>
            <a:rPr lang="en-US" dirty="0"/>
            <a:t>Reporting currency</a:t>
          </a:r>
        </a:p>
      </dgm:t>
    </dgm:pt>
    <dgm:pt modelId="{84A1757E-E97F-495F-8AF1-B414B6B5A14A}" type="parTrans" cxnId="{CB561558-B6F5-4C75-88BB-A02E0DFA013E}">
      <dgm:prSet/>
      <dgm:spPr/>
      <dgm:t>
        <a:bodyPr/>
        <a:lstStyle/>
        <a:p>
          <a:endParaRPr lang="en-US"/>
        </a:p>
      </dgm:t>
    </dgm:pt>
    <dgm:pt modelId="{F7F77BFB-C109-4852-8813-2B4FCADAFD47}" type="sibTrans" cxnId="{CB561558-B6F5-4C75-88BB-A02E0DFA013E}">
      <dgm:prSet/>
      <dgm:spPr/>
      <dgm:t>
        <a:bodyPr/>
        <a:lstStyle/>
        <a:p>
          <a:endParaRPr lang="en-US"/>
        </a:p>
      </dgm:t>
    </dgm:pt>
    <dgm:pt modelId="{57203527-88DD-4A9D-8B7E-646D5E8C3A44}">
      <dgm:prSet phldrT="[Text]"/>
      <dgm:spPr>
        <a:solidFill>
          <a:srgbClr val="00B0F0"/>
        </a:solidFill>
      </dgm:spPr>
      <dgm:t>
        <a:bodyPr/>
        <a:lstStyle/>
        <a:p>
          <a:r>
            <a:rPr lang="en-US" dirty="0"/>
            <a:t>Group</a:t>
          </a:r>
        </a:p>
      </dgm:t>
    </dgm:pt>
    <dgm:pt modelId="{EE5EBE06-07F0-44FD-9240-2B71F2AE2D4D}" type="parTrans" cxnId="{604A5E76-CEFA-4B4F-B876-5DDEEF651753}">
      <dgm:prSet/>
      <dgm:spPr/>
      <dgm:t>
        <a:bodyPr/>
        <a:lstStyle/>
        <a:p>
          <a:endParaRPr lang="en-US"/>
        </a:p>
      </dgm:t>
    </dgm:pt>
    <dgm:pt modelId="{B97E8200-13B7-4E8E-ABC7-254A49F44113}" type="sibTrans" cxnId="{604A5E76-CEFA-4B4F-B876-5DDEEF651753}">
      <dgm:prSet/>
      <dgm:spPr/>
      <dgm:t>
        <a:bodyPr/>
        <a:lstStyle/>
        <a:p>
          <a:endParaRPr lang="en-US"/>
        </a:p>
      </dgm:t>
    </dgm:pt>
    <dgm:pt modelId="{310B97E9-4C92-4853-BA26-0AEC2127EBC4}">
      <dgm:prSet phldrT="[Text]"/>
      <dgm:spPr/>
      <dgm:t>
        <a:bodyPr/>
        <a:lstStyle/>
        <a:p>
          <a:r>
            <a:rPr lang="en-US" dirty="0"/>
            <a:t>Consolidation currency</a:t>
          </a:r>
        </a:p>
      </dgm:t>
    </dgm:pt>
    <dgm:pt modelId="{61200347-FCDD-458C-B5A5-6976F73A90EE}" type="parTrans" cxnId="{686141ED-5814-45B2-8B18-E50AF24BE10A}">
      <dgm:prSet/>
      <dgm:spPr/>
      <dgm:t>
        <a:bodyPr/>
        <a:lstStyle/>
        <a:p>
          <a:endParaRPr lang="en-US"/>
        </a:p>
      </dgm:t>
    </dgm:pt>
    <dgm:pt modelId="{18F7CE5B-CD9B-4CA8-BB45-C308E0744B85}" type="sibTrans" cxnId="{686141ED-5814-45B2-8B18-E50AF24BE10A}">
      <dgm:prSet/>
      <dgm:spPr/>
      <dgm:t>
        <a:bodyPr/>
        <a:lstStyle/>
        <a:p>
          <a:endParaRPr lang="en-US"/>
        </a:p>
      </dgm:t>
    </dgm:pt>
    <dgm:pt modelId="{0B0EA613-33CC-441F-A90E-20BE3BBB024F}" type="pres">
      <dgm:prSet presAssocID="{A232B6A2-479C-45B7-BEBE-F9820C581929}" presName="Name0" presStyleCnt="0">
        <dgm:presLayoutVars>
          <dgm:dir/>
          <dgm:animLvl val="lvl"/>
          <dgm:resizeHandles val="exact"/>
        </dgm:presLayoutVars>
      </dgm:prSet>
      <dgm:spPr/>
    </dgm:pt>
    <dgm:pt modelId="{DCC32B58-3DFD-48EA-8F76-63964CE9A06F}" type="pres">
      <dgm:prSet presAssocID="{A232B6A2-479C-45B7-BEBE-F9820C581929}" presName="tSp" presStyleCnt="0"/>
      <dgm:spPr/>
    </dgm:pt>
    <dgm:pt modelId="{F0D95204-F974-421D-9D36-02B144E2B1CC}" type="pres">
      <dgm:prSet presAssocID="{A232B6A2-479C-45B7-BEBE-F9820C581929}" presName="bSp" presStyleCnt="0"/>
      <dgm:spPr/>
    </dgm:pt>
    <dgm:pt modelId="{F86AEB7E-5438-4B7A-9241-AA57745CE21E}" type="pres">
      <dgm:prSet presAssocID="{A232B6A2-479C-45B7-BEBE-F9820C581929}" presName="process" presStyleCnt="0"/>
      <dgm:spPr/>
    </dgm:pt>
    <dgm:pt modelId="{64ECE1CE-B845-4E2C-BFEA-BE3F0903E6E1}" type="pres">
      <dgm:prSet presAssocID="{58017337-959C-4566-82D5-5B8D20014FBC}" presName="composite1" presStyleCnt="0"/>
      <dgm:spPr/>
    </dgm:pt>
    <dgm:pt modelId="{818E197F-7509-4C07-BEEB-F6153E941037}" type="pres">
      <dgm:prSet presAssocID="{58017337-959C-4566-82D5-5B8D20014FBC}" presName="dummyNode1" presStyleLbl="node1" presStyleIdx="0" presStyleCnt="3"/>
      <dgm:spPr/>
    </dgm:pt>
    <dgm:pt modelId="{6F19D9C2-09FA-4EDD-A42E-7C51EDFFA767}" type="pres">
      <dgm:prSet presAssocID="{58017337-959C-4566-82D5-5B8D20014FBC}" presName="childNode1" presStyleLbl="bgAcc1" presStyleIdx="0" presStyleCnt="3">
        <dgm:presLayoutVars>
          <dgm:bulletEnabled val="1"/>
        </dgm:presLayoutVars>
      </dgm:prSet>
      <dgm:spPr/>
    </dgm:pt>
    <dgm:pt modelId="{A93389E4-0336-4817-A6EC-7CC43C05D9FD}" type="pres">
      <dgm:prSet presAssocID="{58017337-959C-4566-82D5-5B8D20014FBC}" presName="childNode1tx" presStyleLbl="bgAcc1" presStyleIdx="0" presStyleCnt="3">
        <dgm:presLayoutVars>
          <dgm:bulletEnabled val="1"/>
        </dgm:presLayoutVars>
      </dgm:prSet>
      <dgm:spPr/>
    </dgm:pt>
    <dgm:pt modelId="{7EF1F7E2-FB05-4F22-BF40-95C8A39B2B26}" type="pres">
      <dgm:prSet presAssocID="{58017337-959C-4566-82D5-5B8D20014FBC}" presName="parentNode1" presStyleLbl="node1" presStyleIdx="0" presStyleCnt="3">
        <dgm:presLayoutVars>
          <dgm:chMax val="1"/>
          <dgm:bulletEnabled val="1"/>
        </dgm:presLayoutVars>
      </dgm:prSet>
      <dgm:spPr/>
    </dgm:pt>
    <dgm:pt modelId="{9CE73030-CCC4-4A31-925F-0AFC72E5B8C6}" type="pres">
      <dgm:prSet presAssocID="{58017337-959C-4566-82D5-5B8D20014FBC}" presName="connSite1" presStyleCnt="0"/>
      <dgm:spPr/>
    </dgm:pt>
    <dgm:pt modelId="{D5656C04-18C9-49AA-BF58-5BEAD3E9E46E}" type="pres">
      <dgm:prSet presAssocID="{47699456-F216-4549-BBC3-91B1EA960672}" presName="Name9" presStyleLbl="sibTrans2D1" presStyleIdx="0" presStyleCnt="2"/>
      <dgm:spPr/>
    </dgm:pt>
    <dgm:pt modelId="{99D2FC20-F0B4-47E6-925B-46C8494C02BB}" type="pres">
      <dgm:prSet presAssocID="{4F4671C9-A94C-4A2C-B888-F7B2EC822437}" presName="composite2" presStyleCnt="0"/>
      <dgm:spPr/>
    </dgm:pt>
    <dgm:pt modelId="{69BF4694-DECE-455C-9955-71E326A98DFB}" type="pres">
      <dgm:prSet presAssocID="{4F4671C9-A94C-4A2C-B888-F7B2EC822437}" presName="dummyNode2" presStyleLbl="node1" presStyleIdx="0" presStyleCnt="3"/>
      <dgm:spPr/>
    </dgm:pt>
    <dgm:pt modelId="{2DA9B96D-ED3C-4F72-A47F-6D983D80AB64}" type="pres">
      <dgm:prSet presAssocID="{4F4671C9-A94C-4A2C-B888-F7B2EC822437}" presName="childNode2" presStyleLbl="bgAcc1" presStyleIdx="1" presStyleCnt="3">
        <dgm:presLayoutVars>
          <dgm:bulletEnabled val="1"/>
        </dgm:presLayoutVars>
      </dgm:prSet>
      <dgm:spPr/>
    </dgm:pt>
    <dgm:pt modelId="{8BFBA82E-8755-4E7C-9E50-1BE297552732}" type="pres">
      <dgm:prSet presAssocID="{4F4671C9-A94C-4A2C-B888-F7B2EC822437}" presName="childNode2tx" presStyleLbl="bgAcc1" presStyleIdx="1" presStyleCnt="3">
        <dgm:presLayoutVars>
          <dgm:bulletEnabled val="1"/>
        </dgm:presLayoutVars>
      </dgm:prSet>
      <dgm:spPr/>
    </dgm:pt>
    <dgm:pt modelId="{F2B18224-9A09-4AF2-9818-71C25A6E839B}" type="pres">
      <dgm:prSet presAssocID="{4F4671C9-A94C-4A2C-B888-F7B2EC822437}" presName="parentNode2" presStyleLbl="node1" presStyleIdx="1" presStyleCnt="3">
        <dgm:presLayoutVars>
          <dgm:chMax val="0"/>
          <dgm:bulletEnabled val="1"/>
        </dgm:presLayoutVars>
      </dgm:prSet>
      <dgm:spPr/>
    </dgm:pt>
    <dgm:pt modelId="{21347BF0-12A2-416B-880F-7B15645A24DC}" type="pres">
      <dgm:prSet presAssocID="{4F4671C9-A94C-4A2C-B888-F7B2EC822437}" presName="connSite2" presStyleCnt="0"/>
      <dgm:spPr/>
    </dgm:pt>
    <dgm:pt modelId="{813A9215-EA31-4C70-AABB-77AD4134FE1B}" type="pres">
      <dgm:prSet presAssocID="{392C328A-8C9D-4756-981C-2A540C58452C}" presName="Name18" presStyleLbl="sibTrans2D1" presStyleIdx="1" presStyleCnt="2"/>
      <dgm:spPr/>
    </dgm:pt>
    <dgm:pt modelId="{CE18DD55-0725-4EAE-AB37-C6FAE314323F}" type="pres">
      <dgm:prSet presAssocID="{57203527-88DD-4A9D-8B7E-646D5E8C3A44}" presName="composite1" presStyleCnt="0"/>
      <dgm:spPr/>
    </dgm:pt>
    <dgm:pt modelId="{7D41EED8-9161-4908-A3C6-2DECE168B1BB}" type="pres">
      <dgm:prSet presAssocID="{57203527-88DD-4A9D-8B7E-646D5E8C3A44}" presName="dummyNode1" presStyleLbl="node1" presStyleIdx="1" presStyleCnt="3"/>
      <dgm:spPr/>
    </dgm:pt>
    <dgm:pt modelId="{95C438A6-FB51-4321-8521-11F803B0715D}" type="pres">
      <dgm:prSet presAssocID="{57203527-88DD-4A9D-8B7E-646D5E8C3A44}" presName="childNode1" presStyleLbl="bgAcc1" presStyleIdx="2" presStyleCnt="3">
        <dgm:presLayoutVars>
          <dgm:bulletEnabled val="1"/>
        </dgm:presLayoutVars>
      </dgm:prSet>
      <dgm:spPr/>
    </dgm:pt>
    <dgm:pt modelId="{FA336A31-7779-42AE-A792-41799F5A323E}" type="pres">
      <dgm:prSet presAssocID="{57203527-88DD-4A9D-8B7E-646D5E8C3A44}" presName="childNode1tx" presStyleLbl="bgAcc1" presStyleIdx="2" presStyleCnt="3">
        <dgm:presLayoutVars>
          <dgm:bulletEnabled val="1"/>
        </dgm:presLayoutVars>
      </dgm:prSet>
      <dgm:spPr/>
    </dgm:pt>
    <dgm:pt modelId="{0F5594F1-1D36-41D8-88A7-4060061EE203}" type="pres">
      <dgm:prSet presAssocID="{57203527-88DD-4A9D-8B7E-646D5E8C3A44}" presName="parentNode1" presStyleLbl="node1" presStyleIdx="2" presStyleCnt="3">
        <dgm:presLayoutVars>
          <dgm:chMax val="1"/>
          <dgm:bulletEnabled val="1"/>
        </dgm:presLayoutVars>
      </dgm:prSet>
      <dgm:spPr/>
    </dgm:pt>
    <dgm:pt modelId="{1BEFD919-4999-4A23-A52A-750A2DB7CD30}" type="pres">
      <dgm:prSet presAssocID="{57203527-88DD-4A9D-8B7E-646D5E8C3A44}" presName="connSite1" presStyleCnt="0"/>
      <dgm:spPr/>
    </dgm:pt>
  </dgm:ptLst>
  <dgm:cxnLst>
    <dgm:cxn modelId="{D8FB0609-8740-4829-B86D-5FABB179F390}" type="presOf" srcId="{AC49918B-88AB-473D-A7F2-72861118DCCA}" destId="{A93389E4-0336-4817-A6EC-7CC43C05D9FD}" srcOrd="1" destOrd="0" presId="urn:microsoft.com/office/officeart/2005/8/layout/hProcess4"/>
    <dgm:cxn modelId="{0E0A831C-D5A7-4F54-95B5-76A6CC861FE4}" type="presOf" srcId="{68D75ECD-3BDF-47EF-A09C-0BE3BA32F5F8}" destId="{2DA9B96D-ED3C-4F72-A47F-6D983D80AB64}" srcOrd="0" destOrd="0" presId="urn:microsoft.com/office/officeart/2005/8/layout/hProcess4"/>
    <dgm:cxn modelId="{F114E834-10C6-49C0-AAAF-BD07493E5186}" type="presOf" srcId="{392C328A-8C9D-4756-981C-2A540C58452C}" destId="{813A9215-EA31-4C70-AABB-77AD4134FE1B}" srcOrd="0" destOrd="0" presId="urn:microsoft.com/office/officeart/2005/8/layout/hProcess4"/>
    <dgm:cxn modelId="{E0E8F449-B365-42F0-A9D9-2C9D611855D5}" srcId="{58017337-959C-4566-82D5-5B8D20014FBC}" destId="{AC49918B-88AB-473D-A7F2-72861118DCCA}" srcOrd="0" destOrd="0" parTransId="{5B61FE82-1C63-4088-A74C-6F4A349F07D8}" sibTransId="{2896C2D4-F895-4A15-8D59-20598B54E9CA}"/>
    <dgm:cxn modelId="{12199C6A-5759-4186-A865-FA61F7BBF65F}" type="presOf" srcId="{68D75ECD-3BDF-47EF-A09C-0BE3BA32F5F8}" destId="{8BFBA82E-8755-4E7C-9E50-1BE297552732}" srcOrd="1" destOrd="0" presId="urn:microsoft.com/office/officeart/2005/8/layout/hProcess4"/>
    <dgm:cxn modelId="{604A5E76-CEFA-4B4F-B876-5DDEEF651753}" srcId="{A232B6A2-479C-45B7-BEBE-F9820C581929}" destId="{57203527-88DD-4A9D-8B7E-646D5E8C3A44}" srcOrd="2" destOrd="0" parTransId="{EE5EBE06-07F0-44FD-9240-2B71F2AE2D4D}" sibTransId="{B97E8200-13B7-4E8E-ABC7-254A49F44113}"/>
    <dgm:cxn modelId="{CB561558-B6F5-4C75-88BB-A02E0DFA013E}" srcId="{4F4671C9-A94C-4A2C-B888-F7B2EC822437}" destId="{68D75ECD-3BDF-47EF-A09C-0BE3BA32F5F8}" srcOrd="0" destOrd="0" parTransId="{84A1757E-E97F-495F-8AF1-B414B6B5A14A}" sibTransId="{F7F77BFB-C109-4852-8813-2B4FCADAFD47}"/>
    <dgm:cxn modelId="{3C182F7A-79E9-4E3D-84D8-FBD4ACAF07BC}" type="presOf" srcId="{57203527-88DD-4A9D-8B7E-646D5E8C3A44}" destId="{0F5594F1-1D36-41D8-88A7-4060061EE203}" srcOrd="0" destOrd="0" presId="urn:microsoft.com/office/officeart/2005/8/layout/hProcess4"/>
    <dgm:cxn modelId="{9E16527E-8C23-4B81-81B6-3F6883DB523C}" type="presOf" srcId="{AC49918B-88AB-473D-A7F2-72861118DCCA}" destId="{6F19D9C2-09FA-4EDD-A42E-7C51EDFFA767}" srcOrd="0" destOrd="0" presId="urn:microsoft.com/office/officeart/2005/8/layout/hProcess4"/>
    <dgm:cxn modelId="{FEBCFC8F-D5C9-479C-A454-3BF4B7E34A99}" type="presOf" srcId="{47699456-F216-4549-BBC3-91B1EA960672}" destId="{D5656C04-18C9-49AA-BF58-5BEAD3E9E46E}" srcOrd="0" destOrd="0" presId="urn:microsoft.com/office/officeart/2005/8/layout/hProcess4"/>
    <dgm:cxn modelId="{358E5090-FFFA-4332-B4C7-6851BD560B3F}" type="presOf" srcId="{58017337-959C-4566-82D5-5B8D20014FBC}" destId="{7EF1F7E2-FB05-4F22-BF40-95C8A39B2B26}" srcOrd="0" destOrd="0" presId="urn:microsoft.com/office/officeart/2005/8/layout/hProcess4"/>
    <dgm:cxn modelId="{DD24D699-9FDE-4519-94FB-62C56BF330D8}" srcId="{A232B6A2-479C-45B7-BEBE-F9820C581929}" destId="{58017337-959C-4566-82D5-5B8D20014FBC}" srcOrd="0" destOrd="0" parTransId="{8B2C537F-89B7-400C-BBAD-3BF1D3562BE7}" sibTransId="{47699456-F216-4549-BBC3-91B1EA960672}"/>
    <dgm:cxn modelId="{01E5F4A4-E0A6-46E7-B7D9-4DB12A3BA81E}" srcId="{A232B6A2-479C-45B7-BEBE-F9820C581929}" destId="{4F4671C9-A94C-4A2C-B888-F7B2EC822437}" srcOrd="1" destOrd="0" parTransId="{008D16FE-9171-4EAB-BDE5-ED34066486C7}" sibTransId="{392C328A-8C9D-4756-981C-2A540C58452C}"/>
    <dgm:cxn modelId="{2C9DA2C7-612C-492B-B77C-B18885713FD2}" type="presOf" srcId="{A232B6A2-479C-45B7-BEBE-F9820C581929}" destId="{0B0EA613-33CC-441F-A90E-20BE3BBB024F}" srcOrd="0" destOrd="0" presId="urn:microsoft.com/office/officeart/2005/8/layout/hProcess4"/>
    <dgm:cxn modelId="{686141ED-5814-45B2-8B18-E50AF24BE10A}" srcId="{57203527-88DD-4A9D-8B7E-646D5E8C3A44}" destId="{310B97E9-4C92-4853-BA26-0AEC2127EBC4}" srcOrd="0" destOrd="0" parTransId="{61200347-FCDD-458C-B5A5-6976F73A90EE}" sibTransId="{18F7CE5B-CD9B-4CA8-BB45-C308E0744B85}"/>
    <dgm:cxn modelId="{5F6E99F0-E0EA-4866-B522-C912DA9988CC}" type="presOf" srcId="{310B97E9-4C92-4853-BA26-0AEC2127EBC4}" destId="{FA336A31-7779-42AE-A792-41799F5A323E}" srcOrd="1" destOrd="0" presId="urn:microsoft.com/office/officeart/2005/8/layout/hProcess4"/>
    <dgm:cxn modelId="{1EC13CF4-C79C-498F-A63B-3238FE7B4F79}" type="presOf" srcId="{310B97E9-4C92-4853-BA26-0AEC2127EBC4}" destId="{95C438A6-FB51-4321-8521-11F803B0715D}" srcOrd="0" destOrd="0" presId="urn:microsoft.com/office/officeart/2005/8/layout/hProcess4"/>
    <dgm:cxn modelId="{69CFF4F4-E794-4827-9325-57DC97FAED69}" type="presOf" srcId="{4F4671C9-A94C-4A2C-B888-F7B2EC822437}" destId="{F2B18224-9A09-4AF2-9818-71C25A6E839B}" srcOrd="0" destOrd="0" presId="urn:microsoft.com/office/officeart/2005/8/layout/hProcess4"/>
    <dgm:cxn modelId="{B26DB6BF-597C-4A38-983D-4B059908F805}" type="presParOf" srcId="{0B0EA613-33CC-441F-A90E-20BE3BBB024F}" destId="{DCC32B58-3DFD-48EA-8F76-63964CE9A06F}" srcOrd="0" destOrd="0" presId="urn:microsoft.com/office/officeart/2005/8/layout/hProcess4"/>
    <dgm:cxn modelId="{43D891FA-65C4-4EC5-8F08-E50B4BBC4C37}" type="presParOf" srcId="{0B0EA613-33CC-441F-A90E-20BE3BBB024F}" destId="{F0D95204-F974-421D-9D36-02B144E2B1CC}" srcOrd="1" destOrd="0" presId="urn:microsoft.com/office/officeart/2005/8/layout/hProcess4"/>
    <dgm:cxn modelId="{77B15B19-239B-478A-BC7F-D01C528F9FD7}" type="presParOf" srcId="{0B0EA613-33CC-441F-A90E-20BE3BBB024F}" destId="{F86AEB7E-5438-4B7A-9241-AA57745CE21E}" srcOrd="2" destOrd="0" presId="urn:microsoft.com/office/officeart/2005/8/layout/hProcess4"/>
    <dgm:cxn modelId="{8270BC46-9598-4B07-8B0B-16B6F727C7FE}" type="presParOf" srcId="{F86AEB7E-5438-4B7A-9241-AA57745CE21E}" destId="{64ECE1CE-B845-4E2C-BFEA-BE3F0903E6E1}" srcOrd="0" destOrd="0" presId="urn:microsoft.com/office/officeart/2005/8/layout/hProcess4"/>
    <dgm:cxn modelId="{9F0E11D2-61A5-4245-B105-564CCD326023}" type="presParOf" srcId="{64ECE1CE-B845-4E2C-BFEA-BE3F0903E6E1}" destId="{818E197F-7509-4C07-BEEB-F6153E941037}" srcOrd="0" destOrd="0" presId="urn:microsoft.com/office/officeart/2005/8/layout/hProcess4"/>
    <dgm:cxn modelId="{FB80258B-2D61-493C-B32A-0827F5A9F319}" type="presParOf" srcId="{64ECE1CE-B845-4E2C-BFEA-BE3F0903E6E1}" destId="{6F19D9C2-09FA-4EDD-A42E-7C51EDFFA767}" srcOrd="1" destOrd="0" presId="urn:microsoft.com/office/officeart/2005/8/layout/hProcess4"/>
    <dgm:cxn modelId="{65AE30D1-4B8D-4034-9550-4D87CBC3C42E}" type="presParOf" srcId="{64ECE1CE-B845-4E2C-BFEA-BE3F0903E6E1}" destId="{A93389E4-0336-4817-A6EC-7CC43C05D9FD}" srcOrd="2" destOrd="0" presId="urn:microsoft.com/office/officeart/2005/8/layout/hProcess4"/>
    <dgm:cxn modelId="{9C6009D5-A449-43AF-999B-0FDE5DB72FDE}" type="presParOf" srcId="{64ECE1CE-B845-4E2C-BFEA-BE3F0903E6E1}" destId="{7EF1F7E2-FB05-4F22-BF40-95C8A39B2B26}" srcOrd="3" destOrd="0" presId="urn:microsoft.com/office/officeart/2005/8/layout/hProcess4"/>
    <dgm:cxn modelId="{D3495E8C-AAB6-4BD5-84D6-1D7184F0863D}" type="presParOf" srcId="{64ECE1CE-B845-4E2C-BFEA-BE3F0903E6E1}" destId="{9CE73030-CCC4-4A31-925F-0AFC72E5B8C6}" srcOrd="4" destOrd="0" presId="urn:microsoft.com/office/officeart/2005/8/layout/hProcess4"/>
    <dgm:cxn modelId="{87AE0865-8445-405A-8B99-6DF42B41710F}" type="presParOf" srcId="{F86AEB7E-5438-4B7A-9241-AA57745CE21E}" destId="{D5656C04-18C9-49AA-BF58-5BEAD3E9E46E}" srcOrd="1" destOrd="0" presId="urn:microsoft.com/office/officeart/2005/8/layout/hProcess4"/>
    <dgm:cxn modelId="{A3E1E34B-F4CD-4B15-93F6-5C0049CA47FC}" type="presParOf" srcId="{F86AEB7E-5438-4B7A-9241-AA57745CE21E}" destId="{99D2FC20-F0B4-47E6-925B-46C8494C02BB}" srcOrd="2" destOrd="0" presId="urn:microsoft.com/office/officeart/2005/8/layout/hProcess4"/>
    <dgm:cxn modelId="{954779D2-453D-4977-BA85-086D3D09687F}" type="presParOf" srcId="{99D2FC20-F0B4-47E6-925B-46C8494C02BB}" destId="{69BF4694-DECE-455C-9955-71E326A98DFB}" srcOrd="0" destOrd="0" presId="urn:microsoft.com/office/officeart/2005/8/layout/hProcess4"/>
    <dgm:cxn modelId="{D9FADD11-98D6-4C7B-9524-274BA1E1227F}" type="presParOf" srcId="{99D2FC20-F0B4-47E6-925B-46C8494C02BB}" destId="{2DA9B96D-ED3C-4F72-A47F-6D983D80AB64}" srcOrd="1" destOrd="0" presId="urn:microsoft.com/office/officeart/2005/8/layout/hProcess4"/>
    <dgm:cxn modelId="{74F73460-F2C1-4AD2-B46D-D6C5F1768565}" type="presParOf" srcId="{99D2FC20-F0B4-47E6-925B-46C8494C02BB}" destId="{8BFBA82E-8755-4E7C-9E50-1BE297552732}" srcOrd="2" destOrd="0" presId="urn:microsoft.com/office/officeart/2005/8/layout/hProcess4"/>
    <dgm:cxn modelId="{08A498FA-F708-40B6-A1DD-DBFA06CA1D15}" type="presParOf" srcId="{99D2FC20-F0B4-47E6-925B-46C8494C02BB}" destId="{F2B18224-9A09-4AF2-9818-71C25A6E839B}" srcOrd="3" destOrd="0" presId="urn:microsoft.com/office/officeart/2005/8/layout/hProcess4"/>
    <dgm:cxn modelId="{DE8BCE1B-23C3-40B1-8D55-38F5F6109F1E}" type="presParOf" srcId="{99D2FC20-F0B4-47E6-925B-46C8494C02BB}" destId="{21347BF0-12A2-416B-880F-7B15645A24DC}" srcOrd="4" destOrd="0" presId="urn:microsoft.com/office/officeart/2005/8/layout/hProcess4"/>
    <dgm:cxn modelId="{85A86B16-BBED-455D-9D38-70CE2E3F2E82}" type="presParOf" srcId="{F86AEB7E-5438-4B7A-9241-AA57745CE21E}" destId="{813A9215-EA31-4C70-AABB-77AD4134FE1B}" srcOrd="3" destOrd="0" presId="urn:microsoft.com/office/officeart/2005/8/layout/hProcess4"/>
    <dgm:cxn modelId="{4B0C8097-FF0F-4C9D-984E-B494EEB8E85C}" type="presParOf" srcId="{F86AEB7E-5438-4B7A-9241-AA57745CE21E}" destId="{CE18DD55-0725-4EAE-AB37-C6FAE314323F}" srcOrd="4" destOrd="0" presId="urn:microsoft.com/office/officeart/2005/8/layout/hProcess4"/>
    <dgm:cxn modelId="{9B395CFB-221A-4ACF-8844-F9009577C942}" type="presParOf" srcId="{CE18DD55-0725-4EAE-AB37-C6FAE314323F}" destId="{7D41EED8-9161-4908-A3C6-2DECE168B1BB}" srcOrd="0" destOrd="0" presId="urn:microsoft.com/office/officeart/2005/8/layout/hProcess4"/>
    <dgm:cxn modelId="{473B6717-6C6E-4EE9-BD90-BDDCB59C8D50}" type="presParOf" srcId="{CE18DD55-0725-4EAE-AB37-C6FAE314323F}" destId="{95C438A6-FB51-4321-8521-11F803B0715D}" srcOrd="1" destOrd="0" presId="urn:microsoft.com/office/officeart/2005/8/layout/hProcess4"/>
    <dgm:cxn modelId="{B1CFC995-97EA-4DA1-88D1-F89AA3F87DCC}" type="presParOf" srcId="{CE18DD55-0725-4EAE-AB37-C6FAE314323F}" destId="{FA336A31-7779-42AE-A792-41799F5A323E}" srcOrd="2" destOrd="0" presId="urn:microsoft.com/office/officeart/2005/8/layout/hProcess4"/>
    <dgm:cxn modelId="{7DCBCDEB-DDE7-4C04-AC01-5B5B2BC7C49B}" type="presParOf" srcId="{CE18DD55-0725-4EAE-AB37-C6FAE314323F}" destId="{0F5594F1-1D36-41D8-88A7-4060061EE203}" srcOrd="3" destOrd="0" presId="urn:microsoft.com/office/officeart/2005/8/layout/hProcess4"/>
    <dgm:cxn modelId="{E8EAC4A8-07D4-41EC-8DCC-7727D588718C}" type="presParOf" srcId="{CE18DD55-0725-4EAE-AB37-C6FAE314323F}" destId="{1BEFD919-4999-4A23-A52A-750A2DB7CD30}"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232B6A2-479C-45B7-BEBE-F9820C581929}" type="doc">
      <dgm:prSet loTypeId="urn:microsoft.com/office/officeart/2005/8/layout/hProcess4" loCatId="process" qsTypeId="urn:microsoft.com/office/officeart/2005/8/quickstyle/simple1" qsCatId="simple" csTypeId="urn:microsoft.com/office/officeart/2005/8/colors/accent3_2" csCatId="accent3" phldr="1"/>
      <dgm:spPr/>
      <dgm:t>
        <a:bodyPr/>
        <a:lstStyle/>
        <a:p>
          <a:endParaRPr lang="en-US"/>
        </a:p>
      </dgm:t>
    </dgm:pt>
    <dgm:pt modelId="{58017337-959C-4566-82D5-5B8D20014FBC}">
      <dgm:prSet phldrT="[Text]"/>
      <dgm:spPr>
        <a:solidFill>
          <a:srgbClr val="002060"/>
        </a:solidFill>
      </dgm:spPr>
      <dgm:t>
        <a:bodyPr/>
        <a:lstStyle/>
        <a:p>
          <a:r>
            <a:rPr lang="en-US" dirty="0"/>
            <a:t>Transaction </a:t>
          </a:r>
        </a:p>
      </dgm:t>
    </dgm:pt>
    <dgm:pt modelId="{8B2C537F-89B7-400C-BBAD-3BF1D3562BE7}" type="parTrans" cxnId="{DD24D699-9FDE-4519-94FB-62C56BF330D8}">
      <dgm:prSet/>
      <dgm:spPr/>
      <dgm:t>
        <a:bodyPr/>
        <a:lstStyle/>
        <a:p>
          <a:endParaRPr lang="en-US"/>
        </a:p>
      </dgm:t>
    </dgm:pt>
    <dgm:pt modelId="{47699456-F216-4549-BBC3-91B1EA960672}" type="sibTrans" cxnId="{DD24D699-9FDE-4519-94FB-62C56BF330D8}">
      <dgm:prSet/>
      <dgm:spPr/>
      <dgm:t>
        <a:bodyPr/>
        <a:lstStyle/>
        <a:p>
          <a:endParaRPr lang="en-US"/>
        </a:p>
      </dgm:t>
    </dgm:pt>
    <dgm:pt modelId="{AC49918B-88AB-473D-A7F2-72861118DCCA}">
      <dgm:prSet phldrT="[Text]"/>
      <dgm:spPr/>
      <dgm:t>
        <a:bodyPr/>
        <a:lstStyle/>
        <a:p>
          <a:r>
            <a:rPr lang="en-US" dirty="0"/>
            <a:t>Document currency</a:t>
          </a:r>
        </a:p>
      </dgm:t>
    </dgm:pt>
    <dgm:pt modelId="{5B61FE82-1C63-4088-A74C-6F4A349F07D8}" type="parTrans" cxnId="{E0E8F449-B365-42F0-A9D9-2C9D611855D5}">
      <dgm:prSet/>
      <dgm:spPr/>
      <dgm:t>
        <a:bodyPr/>
        <a:lstStyle/>
        <a:p>
          <a:endParaRPr lang="en-US"/>
        </a:p>
      </dgm:t>
    </dgm:pt>
    <dgm:pt modelId="{2896C2D4-F895-4A15-8D59-20598B54E9CA}" type="sibTrans" cxnId="{E0E8F449-B365-42F0-A9D9-2C9D611855D5}">
      <dgm:prSet/>
      <dgm:spPr/>
      <dgm:t>
        <a:bodyPr/>
        <a:lstStyle/>
        <a:p>
          <a:endParaRPr lang="en-US"/>
        </a:p>
      </dgm:t>
    </dgm:pt>
    <dgm:pt modelId="{4F4671C9-A94C-4A2C-B888-F7B2EC822437}">
      <dgm:prSet phldrT="[Text]"/>
      <dgm:spPr>
        <a:solidFill>
          <a:srgbClr val="0070C0"/>
        </a:solidFill>
      </dgm:spPr>
      <dgm:t>
        <a:bodyPr/>
        <a:lstStyle/>
        <a:p>
          <a:r>
            <a:rPr lang="en-US" dirty="0"/>
            <a:t>Local</a:t>
          </a:r>
        </a:p>
      </dgm:t>
    </dgm:pt>
    <dgm:pt modelId="{008D16FE-9171-4EAB-BDE5-ED34066486C7}" type="parTrans" cxnId="{01E5F4A4-E0A6-46E7-B7D9-4DB12A3BA81E}">
      <dgm:prSet/>
      <dgm:spPr/>
      <dgm:t>
        <a:bodyPr/>
        <a:lstStyle/>
        <a:p>
          <a:endParaRPr lang="en-US"/>
        </a:p>
      </dgm:t>
    </dgm:pt>
    <dgm:pt modelId="{392C328A-8C9D-4756-981C-2A540C58452C}" type="sibTrans" cxnId="{01E5F4A4-E0A6-46E7-B7D9-4DB12A3BA81E}">
      <dgm:prSet/>
      <dgm:spPr/>
      <dgm:t>
        <a:bodyPr/>
        <a:lstStyle/>
        <a:p>
          <a:endParaRPr lang="en-US"/>
        </a:p>
      </dgm:t>
    </dgm:pt>
    <dgm:pt modelId="{68D75ECD-3BDF-47EF-A09C-0BE3BA32F5F8}">
      <dgm:prSet phldrT="[Text]"/>
      <dgm:spPr/>
      <dgm:t>
        <a:bodyPr/>
        <a:lstStyle/>
        <a:p>
          <a:r>
            <a:rPr lang="en-US" dirty="0"/>
            <a:t>Reporting currency</a:t>
          </a:r>
        </a:p>
      </dgm:t>
    </dgm:pt>
    <dgm:pt modelId="{84A1757E-E97F-495F-8AF1-B414B6B5A14A}" type="parTrans" cxnId="{CB561558-B6F5-4C75-88BB-A02E0DFA013E}">
      <dgm:prSet/>
      <dgm:spPr/>
      <dgm:t>
        <a:bodyPr/>
        <a:lstStyle/>
        <a:p>
          <a:endParaRPr lang="en-US"/>
        </a:p>
      </dgm:t>
    </dgm:pt>
    <dgm:pt modelId="{F7F77BFB-C109-4852-8813-2B4FCADAFD47}" type="sibTrans" cxnId="{CB561558-B6F5-4C75-88BB-A02E0DFA013E}">
      <dgm:prSet/>
      <dgm:spPr/>
      <dgm:t>
        <a:bodyPr/>
        <a:lstStyle/>
        <a:p>
          <a:endParaRPr lang="en-US"/>
        </a:p>
      </dgm:t>
    </dgm:pt>
    <dgm:pt modelId="{57203527-88DD-4A9D-8B7E-646D5E8C3A44}">
      <dgm:prSet phldrT="[Text]"/>
      <dgm:spPr>
        <a:solidFill>
          <a:srgbClr val="00B0F0"/>
        </a:solidFill>
      </dgm:spPr>
      <dgm:t>
        <a:bodyPr/>
        <a:lstStyle/>
        <a:p>
          <a:r>
            <a:rPr lang="en-US" dirty="0"/>
            <a:t>Group</a:t>
          </a:r>
        </a:p>
      </dgm:t>
    </dgm:pt>
    <dgm:pt modelId="{EE5EBE06-07F0-44FD-9240-2B71F2AE2D4D}" type="parTrans" cxnId="{604A5E76-CEFA-4B4F-B876-5DDEEF651753}">
      <dgm:prSet/>
      <dgm:spPr/>
      <dgm:t>
        <a:bodyPr/>
        <a:lstStyle/>
        <a:p>
          <a:endParaRPr lang="en-US"/>
        </a:p>
      </dgm:t>
    </dgm:pt>
    <dgm:pt modelId="{B97E8200-13B7-4E8E-ABC7-254A49F44113}" type="sibTrans" cxnId="{604A5E76-CEFA-4B4F-B876-5DDEEF651753}">
      <dgm:prSet/>
      <dgm:spPr/>
      <dgm:t>
        <a:bodyPr/>
        <a:lstStyle/>
        <a:p>
          <a:endParaRPr lang="en-US"/>
        </a:p>
      </dgm:t>
    </dgm:pt>
    <dgm:pt modelId="{310B97E9-4C92-4853-BA26-0AEC2127EBC4}">
      <dgm:prSet phldrT="[Text]"/>
      <dgm:spPr/>
      <dgm:t>
        <a:bodyPr/>
        <a:lstStyle/>
        <a:p>
          <a:r>
            <a:rPr lang="en-US" dirty="0"/>
            <a:t>Consolidation currency</a:t>
          </a:r>
        </a:p>
      </dgm:t>
    </dgm:pt>
    <dgm:pt modelId="{61200347-FCDD-458C-B5A5-6976F73A90EE}" type="parTrans" cxnId="{686141ED-5814-45B2-8B18-E50AF24BE10A}">
      <dgm:prSet/>
      <dgm:spPr/>
      <dgm:t>
        <a:bodyPr/>
        <a:lstStyle/>
        <a:p>
          <a:endParaRPr lang="en-US"/>
        </a:p>
      </dgm:t>
    </dgm:pt>
    <dgm:pt modelId="{18F7CE5B-CD9B-4CA8-BB45-C308E0744B85}" type="sibTrans" cxnId="{686141ED-5814-45B2-8B18-E50AF24BE10A}">
      <dgm:prSet/>
      <dgm:spPr/>
      <dgm:t>
        <a:bodyPr/>
        <a:lstStyle/>
        <a:p>
          <a:endParaRPr lang="en-US"/>
        </a:p>
      </dgm:t>
    </dgm:pt>
    <dgm:pt modelId="{88A678DC-5399-411B-B325-D4F0C04B6F82}">
      <dgm:prSet phldrT="[Text]"/>
      <dgm:spPr/>
      <dgm:t>
        <a:bodyPr/>
        <a:lstStyle/>
        <a:p>
          <a:r>
            <a:rPr lang="en-US" dirty="0"/>
            <a:t>E.g. EUR</a:t>
          </a:r>
        </a:p>
      </dgm:t>
    </dgm:pt>
    <dgm:pt modelId="{E2B78896-4D3E-4956-9D25-A3C37577B95C}" type="parTrans" cxnId="{F7044AB7-9A89-4214-AD11-073A742F1DF2}">
      <dgm:prSet/>
      <dgm:spPr/>
      <dgm:t>
        <a:bodyPr/>
        <a:lstStyle/>
        <a:p>
          <a:endParaRPr lang="en-US"/>
        </a:p>
      </dgm:t>
    </dgm:pt>
    <dgm:pt modelId="{012FD09A-9656-49CD-8937-BBCFD858AF82}" type="sibTrans" cxnId="{F7044AB7-9A89-4214-AD11-073A742F1DF2}">
      <dgm:prSet/>
      <dgm:spPr/>
      <dgm:t>
        <a:bodyPr/>
        <a:lstStyle/>
        <a:p>
          <a:endParaRPr lang="en-US"/>
        </a:p>
      </dgm:t>
    </dgm:pt>
    <dgm:pt modelId="{FEE43298-C4AD-443C-9A42-4CEEE610E4E5}">
      <dgm:prSet phldrT="[Text]"/>
      <dgm:spPr/>
      <dgm:t>
        <a:bodyPr/>
        <a:lstStyle/>
        <a:p>
          <a:r>
            <a:rPr lang="en-US" dirty="0"/>
            <a:t>E.g. USD</a:t>
          </a:r>
        </a:p>
      </dgm:t>
    </dgm:pt>
    <dgm:pt modelId="{35F31A5B-66FE-4CA9-A8E3-60935F016610}" type="parTrans" cxnId="{1DA5A882-9F61-4927-8877-3C3E09984A2F}">
      <dgm:prSet/>
      <dgm:spPr/>
      <dgm:t>
        <a:bodyPr/>
        <a:lstStyle/>
        <a:p>
          <a:endParaRPr lang="en-US"/>
        </a:p>
      </dgm:t>
    </dgm:pt>
    <dgm:pt modelId="{FF147785-3CDA-4A20-ADEC-CF9037EC5970}" type="sibTrans" cxnId="{1DA5A882-9F61-4927-8877-3C3E09984A2F}">
      <dgm:prSet/>
      <dgm:spPr/>
      <dgm:t>
        <a:bodyPr/>
        <a:lstStyle/>
        <a:p>
          <a:endParaRPr lang="en-US"/>
        </a:p>
      </dgm:t>
    </dgm:pt>
    <dgm:pt modelId="{0B0EA613-33CC-441F-A90E-20BE3BBB024F}" type="pres">
      <dgm:prSet presAssocID="{A232B6A2-479C-45B7-BEBE-F9820C581929}" presName="Name0" presStyleCnt="0">
        <dgm:presLayoutVars>
          <dgm:dir/>
          <dgm:animLvl val="lvl"/>
          <dgm:resizeHandles val="exact"/>
        </dgm:presLayoutVars>
      </dgm:prSet>
      <dgm:spPr/>
    </dgm:pt>
    <dgm:pt modelId="{DCC32B58-3DFD-48EA-8F76-63964CE9A06F}" type="pres">
      <dgm:prSet presAssocID="{A232B6A2-479C-45B7-BEBE-F9820C581929}" presName="tSp" presStyleCnt="0"/>
      <dgm:spPr/>
    </dgm:pt>
    <dgm:pt modelId="{F0D95204-F974-421D-9D36-02B144E2B1CC}" type="pres">
      <dgm:prSet presAssocID="{A232B6A2-479C-45B7-BEBE-F9820C581929}" presName="bSp" presStyleCnt="0"/>
      <dgm:spPr/>
    </dgm:pt>
    <dgm:pt modelId="{F86AEB7E-5438-4B7A-9241-AA57745CE21E}" type="pres">
      <dgm:prSet presAssocID="{A232B6A2-479C-45B7-BEBE-F9820C581929}" presName="process" presStyleCnt="0"/>
      <dgm:spPr/>
    </dgm:pt>
    <dgm:pt modelId="{64ECE1CE-B845-4E2C-BFEA-BE3F0903E6E1}" type="pres">
      <dgm:prSet presAssocID="{58017337-959C-4566-82D5-5B8D20014FBC}" presName="composite1" presStyleCnt="0"/>
      <dgm:spPr/>
    </dgm:pt>
    <dgm:pt modelId="{818E197F-7509-4C07-BEEB-F6153E941037}" type="pres">
      <dgm:prSet presAssocID="{58017337-959C-4566-82D5-5B8D20014FBC}" presName="dummyNode1" presStyleLbl="node1" presStyleIdx="0" presStyleCnt="3"/>
      <dgm:spPr/>
    </dgm:pt>
    <dgm:pt modelId="{6F19D9C2-09FA-4EDD-A42E-7C51EDFFA767}" type="pres">
      <dgm:prSet presAssocID="{58017337-959C-4566-82D5-5B8D20014FBC}" presName="childNode1" presStyleLbl="bgAcc1" presStyleIdx="0" presStyleCnt="3">
        <dgm:presLayoutVars>
          <dgm:bulletEnabled val="1"/>
        </dgm:presLayoutVars>
      </dgm:prSet>
      <dgm:spPr/>
    </dgm:pt>
    <dgm:pt modelId="{A93389E4-0336-4817-A6EC-7CC43C05D9FD}" type="pres">
      <dgm:prSet presAssocID="{58017337-959C-4566-82D5-5B8D20014FBC}" presName="childNode1tx" presStyleLbl="bgAcc1" presStyleIdx="0" presStyleCnt="3">
        <dgm:presLayoutVars>
          <dgm:bulletEnabled val="1"/>
        </dgm:presLayoutVars>
      </dgm:prSet>
      <dgm:spPr/>
    </dgm:pt>
    <dgm:pt modelId="{7EF1F7E2-FB05-4F22-BF40-95C8A39B2B26}" type="pres">
      <dgm:prSet presAssocID="{58017337-959C-4566-82D5-5B8D20014FBC}" presName="parentNode1" presStyleLbl="node1" presStyleIdx="0" presStyleCnt="3">
        <dgm:presLayoutVars>
          <dgm:chMax val="1"/>
          <dgm:bulletEnabled val="1"/>
        </dgm:presLayoutVars>
      </dgm:prSet>
      <dgm:spPr/>
    </dgm:pt>
    <dgm:pt modelId="{9CE73030-CCC4-4A31-925F-0AFC72E5B8C6}" type="pres">
      <dgm:prSet presAssocID="{58017337-959C-4566-82D5-5B8D20014FBC}" presName="connSite1" presStyleCnt="0"/>
      <dgm:spPr/>
    </dgm:pt>
    <dgm:pt modelId="{D5656C04-18C9-49AA-BF58-5BEAD3E9E46E}" type="pres">
      <dgm:prSet presAssocID="{47699456-F216-4549-BBC3-91B1EA960672}" presName="Name9" presStyleLbl="sibTrans2D1" presStyleIdx="0" presStyleCnt="2"/>
      <dgm:spPr/>
    </dgm:pt>
    <dgm:pt modelId="{99D2FC20-F0B4-47E6-925B-46C8494C02BB}" type="pres">
      <dgm:prSet presAssocID="{4F4671C9-A94C-4A2C-B888-F7B2EC822437}" presName="composite2" presStyleCnt="0"/>
      <dgm:spPr/>
    </dgm:pt>
    <dgm:pt modelId="{69BF4694-DECE-455C-9955-71E326A98DFB}" type="pres">
      <dgm:prSet presAssocID="{4F4671C9-A94C-4A2C-B888-F7B2EC822437}" presName="dummyNode2" presStyleLbl="node1" presStyleIdx="0" presStyleCnt="3"/>
      <dgm:spPr/>
    </dgm:pt>
    <dgm:pt modelId="{2DA9B96D-ED3C-4F72-A47F-6D983D80AB64}" type="pres">
      <dgm:prSet presAssocID="{4F4671C9-A94C-4A2C-B888-F7B2EC822437}" presName="childNode2" presStyleLbl="bgAcc1" presStyleIdx="1" presStyleCnt="3">
        <dgm:presLayoutVars>
          <dgm:bulletEnabled val="1"/>
        </dgm:presLayoutVars>
      </dgm:prSet>
      <dgm:spPr/>
    </dgm:pt>
    <dgm:pt modelId="{8BFBA82E-8755-4E7C-9E50-1BE297552732}" type="pres">
      <dgm:prSet presAssocID="{4F4671C9-A94C-4A2C-B888-F7B2EC822437}" presName="childNode2tx" presStyleLbl="bgAcc1" presStyleIdx="1" presStyleCnt="3">
        <dgm:presLayoutVars>
          <dgm:bulletEnabled val="1"/>
        </dgm:presLayoutVars>
      </dgm:prSet>
      <dgm:spPr/>
    </dgm:pt>
    <dgm:pt modelId="{F2B18224-9A09-4AF2-9818-71C25A6E839B}" type="pres">
      <dgm:prSet presAssocID="{4F4671C9-A94C-4A2C-B888-F7B2EC822437}" presName="parentNode2" presStyleLbl="node1" presStyleIdx="1" presStyleCnt="3">
        <dgm:presLayoutVars>
          <dgm:chMax val="0"/>
          <dgm:bulletEnabled val="1"/>
        </dgm:presLayoutVars>
      </dgm:prSet>
      <dgm:spPr/>
    </dgm:pt>
    <dgm:pt modelId="{21347BF0-12A2-416B-880F-7B15645A24DC}" type="pres">
      <dgm:prSet presAssocID="{4F4671C9-A94C-4A2C-B888-F7B2EC822437}" presName="connSite2" presStyleCnt="0"/>
      <dgm:spPr/>
    </dgm:pt>
    <dgm:pt modelId="{813A9215-EA31-4C70-AABB-77AD4134FE1B}" type="pres">
      <dgm:prSet presAssocID="{392C328A-8C9D-4756-981C-2A540C58452C}" presName="Name18" presStyleLbl="sibTrans2D1" presStyleIdx="1" presStyleCnt="2"/>
      <dgm:spPr/>
    </dgm:pt>
    <dgm:pt modelId="{CE18DD55-0725-4EAE-AB37-C6FAE314323F}" type="pres">
      <dgm:prSet presAssocID="{57203527-88DD-4A9D-8B7E-646D5E8C3A44}" presName="composite1" presStyleCnt="0"/>
      <dgm:spPr/>
    </dgm:pt>
    <dgm:pt modelId="{7D41EED8-9161-4908-A3C6-2DECE168B1BB}" type="pres">
      <dgm:prSet presAssocID="{57203527-88DD-4A9D-8B7E-646D5E8C3A44}" presName="dummyNode1" presStyleLbl="node1" presStyleIdx="1" presStyleCnt="3"/>
      <dgm:spPr/>
    </dgm:pt>
    <dgm:pt modelId="{95C438A6-FB51-4321-8521-11F803B0715D}" type="pres">
      <dgm:prSet presAssocID="{57203527-88DD-4A9D-8B7E-646D5E8C3A44}" presName="childNode1" presStyleLbl="bgAcc1" presStyleIdx="2" presStyleCnt="3">
        <dgm:presLayoutVars>
          <dgm:bulletEnabled val="1"/>
        </dgm:presLayoutVars>
      </dgm:prSet>
      <dgm:spPr/>
    </dgm:pt>
    <dgm:pt modelId="{FA336A31-7779-42AE-A792-41799F5A323E}" type="pres">
      <dgm:prSet presAssocID="{57203527-88DD-4A9D-8B7E-646D5E8C3A44}" presName="childNode1tx" presStyleLbl="bgAcc1" presStyleIdx="2" presStyleCnt="3">
        <dgm:presLayoutVars>
          <dgm:bulletEnabled val="1"/>
        </dgm:presLayoutVars>
      </dgm:prSet>
      <dgm:spPr/>
    </dgm:pt>
    <dgm:pt modelId="{0F5594F1-1D36-41D8-88A7-4060061EE203}" type="pres">
      <dgm:prSet presAssocID="{57203527-88DD-4A9D-8B7E-646D5E8C3A44}" presName="parentNode1" presStyleLbl="node1" presStyleIdx="2" presStyleCnt="3">
        <dgm:presLayoutVars>
          <dgm:chMax val="1"/>
          <dgm:bulletEnabled val="1"/>
        </dgm:presLayoutVars>
      </dgm:prSet>
      <dgm:spPr/>
    </dgm:pt>
    <dgm:pt modelId="{1BEFD919-4999-4A23-A52A-750A2DB7CD30}" type="pres">
      <dgm:prSet presAssocID="{57203527-88DD-4A9D-8B7E-646D5E8C3A44}" presName="connSite1" presStyleCnt="0"/>
      <dgm:spPr/>
    </dgm:pt>
  </dgm:ptLst>
  <dgm:cxnLst>
    <dgm:cxn modelId="{D8FB0609-8740-4829-B86D-5FABB179F390}" type="presOf" srcId="{AC49918B-88AB-473D-A7F2-72861118DCCA}" destId="{A93389E4-0336-4817-A6EC-7CC43C05D9FD}" srcOrd="1" destOrd="0" presId="urn:microsoft.com/office/officeart/2005/8/layout/hProcess4"/>
    <dgm:cxn modelId="{0E0A831C-D5A7-4F54-95B5-76A6CC861FE4}" type="presOf" srcId="{68D75ECD-3BDF-47EF-A09C-0BE3BA32F5F8}" destId="{2DA9B96D-ED3C-4F72-A47F-6D983D80AB64}" srcOrd="0" destOrd="0" presId="urn:microsoft.com/office/officeart/2005/8/layout/hProcess4"/>
    <dgm:cxn modelId="{F114E834-10C6-49C0-AAAF-BD07493E5186}" type="presOf" srcId="{392C328A-8C9D-4756-981C-2A540C58452C}" destId="{813A9215-EA31-4C70-AABB-77AD4134FE1B}" srcOrd="0" destOrd="0" presId="urn:microsoft.com/office/officeart/2005/8/layout/hProcess4"/>
    <dgm:cxn modelId="{9FEE2938-CC79-416C-82F4-E0C19100EF44}" type="presOf" srcId="{88A678DC-5399-411B-B325-D4F0C04B6F82}" destId="{8BFBA82E-8755-4E7C-9E50-1BE297552732}" srcOrd="1" destOrd="1" presId="urn:microsoft.com/office/officeart/2005/8/layout/hProcess4"/>
    <dgm:cxn modelId="{E0E8F449-B365-42F0-A9D9-2C9D611855D5}" srcId="{58017337-959C-4566-82D5-5B8D20014FBC}" destId="{AC49918B-88AB-473D-A7F2-72861118DCCA}" srcOrd="0" destOrd="0" parTransId="{5B61FE82-1C63-4088-A74C-6F4A349F07D8}" sibTransId="{2896C2D4-F895-4A15-8D59-20598B54E9CA}"/>
    <dgm:cxn modelId="{12199C6A-5759-4186-A865-FA61F7BBF65F}" type="presOf" srcId="{68D75ECD-3BDF-47EF-A09C-0BE3BA32F5F8}" destId="{8BFBA82E-8755-4E7C-9E50-1BE297552732}" srcOrd="1" destOrd="0" presId="urn:microsoft.com/office/officeart/2005/8/layout/hProcess4"/>
    <dgm:cxn modelId="{57042E51-6623-4496-8DA3-3893E496603F}" type="presOf" srcId="{FEE43298-C4AD-443C-9A42-4CEEE610E4E5}" destId="{95C438A6-FB51-4321-8521-11F803B0715D}" srcOrd="0" destOrd="1" presId="urn:microsoft.com/office/officeart/2005/8/layout/hProcess4"/>
    <dgm:cxn modelId="{604A5E76-CEFA-4B4F-B876-5DDEEF651753}" srcId="{A232B6A2-479C-45B7-BEBE-F9820C581929}" destId="{57203527-88DD-4A9D-8B7E-646D5E8C3A44}" srcOrd="2" destOrd="0" parTransId="{EE5EBE06-07F0-44FD-9240-2B71F2AE2D4D}" sibTransId="{B97E8200-13B7-4E8E-ABC7-254A49F44113}"/>
    <dgm:cxn modelId="{CB561558-B6F5-4C75-88BB-A02E0DFA013E}" srcId="{4F4671C9-A94C-4A2C-B888-F7B2EC822437}" destId="{68D75ECD-3BDF-47EF-A09C-0BE3BA32F5F8}" srcOrd="0" destOrd="0" parTransId="{84A1757E-E97F-495F-8AF1-B414B6B5A14A}" sibTransId="{F7F77BFB-C109-4852-8813-2B4FCADAFD47}"/>
    <dgm:cxn modelId="{3C182F7A-79E9-4E3D-84D8-FBD4ACAF07BC}" type="presOf" srcId="{57203527-88DD-4A9D-8B7E-646D5E8C3A44}" destId="{0F5594F1-1D36-41D8-88A7-4060061EE203}" srcOrd="0" destOrd="0" presId="urn:microsoft.com/office/officeart/2005/8/layout/hProcess4"/>
    <dgm:cxn modelId="{9E16527E-8C23-4B81-81B6-3F6883DB523C}" type="presOf" srcId="{AC49918B-88AB-473D-A7F2-72861118DCCA}" destId="{6F19D9C2-09FA-4EDD-A42E-7C51EDFFA767}" srcOrd="0" destOrd="0" presId="urn:microsoft.com/office/officeart/2005/8/layout/hProcess4"/>
    <dgm:cxn modelId="{1DA5A882-9F61-4927-8877-3C3E09984A2F}" srcId="{57203527-88DD-4A9D-8B7E-646D5E8C3A44}" destId="{FEE43298-C4AD-443C-9A42-4CEEE610E4E5}" srcOrd="1" destOrd="0" parTransId="{35F31A5B-66FE-4CA9-A8E3-60935F016610}" sibTransId="{FF147785-3CDA-4A20-ADEC-CF9037EC5970}"/>
    <dgm:cxn modelId="{FEBCFC8F-D5C9-479C-A454-3BF4B7E34A99}" type="presOf" srcId="{47699456-F216-4549-BBC3-91B1EA960672}" destId="{D5656C04-18C9-49AA-BF58-5BEAD3E9E46E}" srcOrd="0" destOrd="0" presId="urn:microsoft.com/office/officeart/2005/8/layout/hProcess4"/>
    <dgm:cxn modelId="{358E5090-FFFA-4332-B4C7-6851BD560B3F}" type="presOf" srcId="{58017337-959C-4566-82D5-5B8D20014FBC}" destId="{7EF1F7E2-FB05-4F22-BF40-95C8A39B2B26}" srcOrd="0" destOrd="0" presId="urn:microsoft.com/office/officeart/2005/8/layout/hProcess4"/>
    <dgm:cxn modelId="{DD24D699-9FDE-4519-94FB-62C56BF330D8}" srcId="{A232B6A2-479C-45B7-BEBE-F9820C581929}" destId="{58017337-959C-4566-82D5-5B8D20014FBC}" srcOrd="0" destOrd="0" parTransId="{8B2C537F-89B7-400C-BBAD-3BF1D3562BE7}" sibTransId="{47699456-F216-4549-BBC3-91B1EA960672}"/>
    <dgm:cxn modelId="{01E5F4A4-E0A6-46E7-B7D9-4DB12A3BA81E}" srcId="{A232B6A2-479C-45B7-BEBE-F9820C581929}" destId="{4F4671C9-A94C-4A2C-B888-F7B2EC822437}" srcOrd="1" destOrd="0" parTransId="{008D16FE-9171-4EAB-BDE5-ED34066486C7}" sibTransId="{392C328A-8C9D-4756-981C-2A540C58452C}"/>
    <dgm:cxn modelId="{F7044AB7-9A89-4214-AD11-073A742F1DF2}" srcId="{4F4671C9-A94C-4A2C-B888-F7B2EC822437}" destId="{88A678DC-5399-411B-B325-D4F0C04B6F82}" srcOrd="1" destOrd="0" parTransId="{E2B78896-4D3E-4956-9D25-A3C37577B95C}" sibTransId="{012FD09A-9656-49CD-8937-BBCFD858AF82}"/>
    <dgm:cxn modelId="{764469BC-D71E-4F27-BACF-17716D15A589}" type="presOf" srcId="{FEE43298-C4AD-443C-9A42-4CEEE610E4E5}" destId="{FA336A31-7779-42AE-A792-41799F5A323E}" srcOrd="1" destOrd="1" presId="urn:microsoft.com/office/officeart/2005/8/layout/hProcess4"/>
    <dgm:cxn modelId="{6995CEBE-9147-4CC7-9A01-AD14A9BECD0E}" type="presOf" srcId="{88A678DC-5399-411B-B325-D4F0C04B6F82}" destId="{2DA9B96D-ED3C-4F72-A47F-6D983D80AB64}" srcOrd="0" destOrd="1" presId="urn:microsoft.com/office/officeart/2005/8/layout/hProcess4"/>
    <dgm:cxn modelId="{2C9DA2C7-612C-492B-B77C-B18885713FD2}" type="presOf" srcId="{A232B6A2-479C-45B7-BEBE-F9820C581929}" destId="{0B0EA613-33CC-441F-A90E-20BE3BBB024F}" srcOrd="0" destOrd="0" presId="urn:microsoft.com/office/officeart/2005/8/layout/hProcess4"/>
    <dgm:cxn modelId="{686141ED-5814-45B2-8B18-E50AF24BE10A}" srcId="{57203527-88DD-4A9D-8B7E-646D5E8C3A44}" destId="{310B97E9-4C92-4853-BA26-0AEC2127EBC4}" srcOrd="0" destOrd="0" parTransId="{61200347-FCDD-458C-B5A5-6976F73A90EE}" sibTransId="{18F7CE5B-CD9B-4CA8-BB45-C308E0744B85}"/>
    <dgm:cxn modelId="{5F6E99F0-E0EA-4866-B522-C912DA9988CC}" type="presOf" srcId="{310B97E9-4C92-4853-BA26-0AEC2127EBC4}" destId="{FA336A31-7779-42AE-A792-41799F5A323E}" srcOrd="1" destOrd="0" presId="urn:microsoft.com/office/officeart/2005/8/layout/hProcess4"/>
    <dgm:cxn modelId="{1EC13CF4-C79C-498F-A63B-3238FE7B4F79}" type="presOf" srcId="{310B97E9-4C92-4853-BA26-0AEC2127EBC4}" destId="{95C438A6-FB51-4321-8521-11F803B0715D}" srcOrd="0" destOrd="0" presId="urn:microsoft.com/office/officeart/2005/8/layout/hProcess4"/>
    <dgm:cxn modelId="{69CFF4F4-E794-4827-9325-57DC97FAED69}" type="presOf" srcId="{4F4671C9-A94C-4A2C-B888-F7B2EC822437}" destId="{F2B18224-9A09-4AF2-9818-71C25A6E839B}" srcOrd="0" destOrd="0" presId="urn:microsoft.com/office/officeart/2005/8/layout/hProcess4"/>
    <dgm:cxn modelId="{B26DB6BF-597C-4A38-983D-4B059908F805}" type="presParOf" srcId="{0B0EA613-33CC-441F-A90E-20BE3BBB024F}" destId="{DCC32B58-3DFD-48EA-8F76-63964CE9A06F}" srcOrd="0" destOrd="0" presId="urn:microsoft.com/office/officeart/2005/8/layout/hProcess4"/>
    <dgm:cxn modelId="{43D891FA-65C4-4EC5-8F08-E50B4BBC4C37}" type="presParOf" srcId="{0B0EA613-33CC-441F-A90E-20BE3BBB024F}" destId="{F0D95204-F974-421D-9D36-02B144E2B1CC}" srcOrd="1" destOrd="0" presId="urn:microsoft.com/office/officeart/2005/8/layout/hProcess4"/>
    <dgm:cxn modelId="{77B15B19-239B-478A-BC7F-D01C528F9FD7}" type="presParOf" srcId="{0B0EA613-33CC-441F-A90E-20BE3BBB024F}" destId="{F86AEB7E-5438-4B7A-9241-AA57745CE21E}" srcOrd="2" destOrd="0" presId="urn:microsoft.com/office/officeart/2005/8/layout/hProcess4"/>
    <dgm:cxn modelId="{8270BC46-9598-4B07-8B0B-16B6F727C7FE}" type="presParOf" srcId="{F86AEB7E-5438-4B7A-9241-AA57745CE21E}" destId="{64ECE1CE-B845-4E2C-BFEA-BE3F0903E6E1}" srcOrd="0" destOrd="0" presId="urn:microsoft.com/office/officeart/2005/8/layout/hProcess4"/>
    <dgm:cxn modelId="{9F0E11D2-61A5-4245-B105-564CCD326023}" type="presParOf" srcId="{64ECE1CE-B845-4E2C-BFEA-BE3F0903E6E1}" destId="{818E197F-7509-4C07-BEEB-F6153E941037}" srcOrd="0" destOrd="0" presId="urn:microsoft.com/office/officeart/2005/8/layout/hProcess4"/>
    <dgm:cxn modelId="{FB80258B-2D61-493C-B32A-0827F5A9F319}" type="presParOf" srcId="{64ECE1CE-B845-4E2C-BFEA-BE3F0903E6E1}" destId="{6F19D9C2-09FA-4EDD-A42E-7C51EDFFA767}" srcOrd="1" destOrd="0" presId="urn:microsoft.com/office/officeart/2005/8/layout/hProcess4"/>
    <dgm:cxn modelId="{65AE30D1-4B8D-4034-9550-4D87CBC3C42E}" type="presParOf" srcId="{64ECE1CE-B845-4E2C-BFEA-BE3F0903E6E1}" destId="{A93389E4-0336-4817-A6EC-7CC43C05D9FD}" srcOrd="2" destOrd="0" presId="urn:microsoft.com/office/officeart/2005/8/layout/hProcess4"/>
    <dgm:cxn modelId="{9C6009D5-A449-43AF-999B-0FDE5DB72FDE}" type="presParOf" srcId="{64ECE1CE-B845-4E2C-BFEA-BE3F0903E6E1}" destId="{7EF1F7E2-FB05-4F22-BF40-95C8A39B2B26}" srcOrd="3" destOrd="0" presId="urn:microsoft.com/office/officeart/2005/8/layout/hProcess4"/>
    <dgm:cxn modelId="{D3495E8C-AAB6-4BD5-84D6-1D7184F0863D}" type="presParOf" srcId="{64ECE1CE-B845-4E2C-BFEA-BE3F0903E6E1}" destId="{9CE73030-CCC4-4A31-925F-0AFC72E5B8C6}" srcOrd="4" destOrd="0" presId="urn:microsoft.com/office/officeart/2005/8/layout/hProcess4"/>
    <dgm:cxn modelId="{87AE0865-8445-405A-8B99-6DF42B41710F}" type="presParOf" srcId="{F86AEB7E-5438-4B7A-9241-AA57745CE21E}" destId="{D5656C04-18C9-49AA-BF58-5BEAD3E9E46E}" srcOrd="1" destOrd="0" presId="urn:microsoft.com/office/officeart/2005/8/layout/hProcess4"/>
    <dgm:cxn modelId="{A3E1E34B-F4CD-4B15-93F6-5C0049CA47FC}" type="presParOf" srcId="{F86AEB7E-5438-4B7A-9241-AA57745CE21E}" destId="{99D2FC20-F0B4-47E6-925B-46C8494C02BB}" srcOrd="2" destOrd="0" presId="urn:microsoft.com/office/officeart/2005/8/layout/hProcess4"/>
    <dgm:cxn modelId="{954779D2-453D-4977-BA85-086D3D09687F}" type="presParOf" srcId="{99D2FC20-F0B4-47E6-925B-46C8494C02BB}" destId="{69BF4694-DECE-455C-9955-71E326A98DFB}" srcOrd="0" destOrd="0" presId="urn:microsoft.com/office/officeart/2005/8/layout/hProcess4"/>
    <dgm:cxn modelId="{D9FADD11-98D6-4C7B-9524-274BA1E1227F}" type="presParOf" srcId="{99D2FC20-F0B4-47E6-925B-46C8494C02BB}" destId="{2DA9B96D-ED3C-4F72-A47F-6D983D80AB64}" srcOrd="1" destOrd="0" presId="urn:microsoft.com/office/officeart/2005/8/layout/hProcess4"/>
    <dgm:cxn modelId="{74F73460-F2C1-4AD2-B46D-D6C5F1768565}" type="presParOf" srcId="{99D2FC20-F0B4-47E6-925B-46C8494C02BB}" destId="{8BFBA82E-8755-4E7C-9E50-1BE297552732}" srcOrd="2" destOrd="0" presId="urn:microsoft.com/office/officeart/2005/8/layout/hProcess4"/>
    <dgm:cxn modelId="{08A498FA-F708-40B6-A1DD-DBFA06CA1D15}" type="presParOf" srcId="{99D2FC20-F0B4-47E6-925B-46C8494C02BB}" destId="{F2B18224-9A09-4AF2-9818-71C25A6E839B}" srcOrd="3" destOrd="0" presId="urn:microsoft.com/office/officeart/2005/8/layout/hProcess4"/>
    <dgm:cxn modelId="{DE8BCE1B-23C3-40B1-8D55-38F5F6109F1E}" type="presParOf" srcId="{99D2FC20-F0B4-47E6-925B-46C8494C02BB}" destId="{21347BF0-12A2-416B-880F-7B15645A24DC}" srcOrd="4" destOrd="0" presId="urn:microsoft.com/office/officeart/2005/8/layout/hProcess4"/>
    <dgm:cxn modelId="{85A86B16-BBED-455D-9D38-70CE2E3F2E82}" type="presParOf" srcId="{F86AEB7E-5438-4B7A-9241-AA57745CE21E}" destId="{813A9215-EA31-4C70-AABB-77AD4134FE1B}" srcOrd="3" destOrd="0" presId="urn:microsoft.com/office/officeart/2005/8/layout/hProcess4"/>
    <dgm:cxn modelId="{4B0C8097-FF0F-4C9D-984E-B494EEB8E85C}" type="presParOf" srcId="{F86AEB7E-5438-4B7A-9241-AA57745CE21E}" destId="{CE18DD55-0725-4EAE-AB37-C6FAE314323F}" srcOrd="4" destOrd="0" presId="urn:microsoft.com/office/officeart/2005/8/layout/hProcess4"/>
    <dgm:cxn modelId="{9B395CFB-221A-4ACF-8844-F9009577C942}" type="presParOf" srcId="{CE18DD55-0725-4EAE-AB37-C6FAE314323F}" destId="{7D41EED8-9161-4908-A3C6-2DECE168B1BB}" srcOrd="0" destOrd="0" presId="urn:microsoft.com/office/officeart/2005/8/layout/hProcess4"/>
    <dgm:cxn modelId="{473B6717-6C6E-4EE9-BD90-BDDCB59C8D50}" type="presParOf" srcId="{CE18DD55-0725-4EAE-AB37-C6FAE314323F}" destId="{95C438A6-FB51-4321-8521-11F803B0715D}" srcOrd="1" destOrd="0" presId="urn:microsoft.com/office/officeart/2005/8/layout/hProcess4"/>
    <dgm:cxn modelId="{B1CFC995-97EA-4DA1-88D1-F89AA3F87DCC}" type="presParOf" srcId="{CE18DD55-0725-4EAE-AB37-C6FAE314323F}" destId="{FA336A31-7779-42AE-A792-41799F5A323E}" srcOrd="2" destOrd="0" presId="urn:microsoft.com/office/officeart/2005/8/layout/hProcess4"/>
    <dgm:cxn modelId="{7DCBCDEB-DDE7-4C04-AC01-5B5B2BC7C49B}" type="presParOf" srcId="{CE18DD55-0725-4EAE-AB37-C6FAE314323F}" destId="{0F5594F1-1D36-41D8-88A7-4060061EE203}" srcOrd="3" destOrd="0" presId="urn:microsoft.com/office/officeart/2005/8/layout/hProcess4"/>
    <dgm:cxn modelId="{E8EAC4A8-07D4-41EC-8DCC-7727D588718C}" type="presParOf" srcId="{CE18DD55-0725-4EAE-AB37-C6FAE314323F}" destId="{1BEFD919-4999-4A23-A52A-750A2DB7CD30}"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B33FD1B-F604-4096-AA5D-D26E04A4C1D4}" type="doc">
      <dgm:prSet loTypeId="urn:microsoft.com/office/officeart/2005/8/layout/hList1" loCatId="list" qsTypeId="urn:microsoft.com/office/officeart/2005/8/quickstyle/simple1" qsCatId="simple" csTypeId="urn:microsoft.com/office/officeart/2005/8/colors/accent3_2" csCatId="accent3" phldr="1"/>
      <dgm:spPr/>
    </dgm:pt>
    <dgm:pt modelId="{D951C059-6804-4040-9988-E860660D9ACB}">
      <dgm:prSet phldrT="[Text]"/>
      <dgm:spPr/>
      <dgm:t>
        <a:bodyPr/>
        <a:lstStyle/>
        <a:p>
          <a:r>
            <a:rPr lang="en-US" dirty="0"/>
            <a:t> Client level</a:t>
          </a:r>
        </a:p>
      </dgm:t>
    </dgm:pt>
    <dgm:pt modelId="{C24C5EA5-4161-48FB-88FE-8CB99C916631}" type="parTrans" cxnId="{A7800B9F-47A9-4473-B1DA-22B3448F43C4}">
      <dgm:prSet/>
      <dgm:spPr/>
      <dgm:t>
        <a:bodyPr/>
        <a:lstStyle/>
        <a:p>
          <a:endParaRPr lang="en-US"/>
        </a:p>
      </dgm:t>
    </dgm:pt>
    <dgm:pt modelId="{02A7F338-9BFD-48AD-8FF0-FDE11C5051D6}" type="sibTrans" cxnId="{A7800B9F-47A9-4473-B1DA-22B3448F43C4}">
      <dgm:prSet/>
      <dgm:spPr/>
      <dgm:t>
        <a:bodyPr/>
        <a:lstStyle/>
        <a:p>
          <a:endParaRPr lang="en-US"/>
        </a:p>
      </dgm:t>
    </dgm:pt>
    <dgm:pt modelId="{BAA6D151-21AA-41F8-B8F0-0A4FCF7D0E9F}">
      <dgm:prSet phldrT="[Text]"/>
      <dgm:spPr/>
      <dgm:t>
        <a:bodyPr/>
        <a:lstStyle/>
        <a:p>
          <a:r>
            <a:rPr lang="en-US" dirty="0"/>
            <a:t>Company code level</a:t>
          </a:r>
        </a:p>
      </dgm:t>
    </dgm:pt>
    <dgm:pt modelId="{4E6FEEF2-399E-4FB1-BC2C-EBDC83AF592D}" type="parTrans" cxnId="{CDA1D329-2723-4D1F-89B7-7B3EDB885E6A}">
      <dgm:prSet/>
      <dgm:spPr/>
      <dgm:t>
        <a:bodyPr/>
        <a:lstStyle/>
        <a:p>
          <a:endParaRPr lang="en-US"/>
        </a:p>
      </dgm:t>
    </dgm:pt>
    <dgm:pt modelId="{68E47058-9F86-4EAB-9818-0E54B80CD117}" type="sibTrans" cxnId="{CDA1D329-2723-4D1F-89B7-7B3EDB885E6A}">
      <dgm:prSet/>
      <dgm:spPr/>
      <dgm:t>
        <a:bodyPr/>
        <a:lstStyle/>
        <a:p>
          <a:endParaRPr lang="en-US"/>
        </a:p>
      </dgm:t>
    </dgm:pt>
    <dgm:pt modelId="{69E9CC7F-99B0-455E-ADFA-C90E920AFD2A}">
      <dgm:prSet phldrT="[Text]"/>
      <dgm:spPr/>
      <dgm:t>
        <a:bodyPr/>
        <a:lstStyle/>
        <a:p>
          <a:r>
            <a:rPr lang="en-US" dirty="0"/>
            <a:t>Account</a:t>
          </a:r>
        </a:p>
      </dgm:t>
    </dgm:pt>
    <dgm:pt modelId="{716887C6-42E2-433A-934A-E1EBCFF2A276}" type="parTrans" cxnId="{85DF1438-8F4B-4D1C-92D1-5C667F750173}">
      <dgm:prSet/>
      <dgm:spPr/>
      <dgm:t>
        <a:bodyPr/>
        <a:lstStyle/>
        <a:p>
          <a:endParaRPr lang="en-US"/>
        </a:p>
      </dgm:t>
    </dgm:pt>
    <dgm:pt modelId="{AE0BFD32-B4AD-4828-B748-67E9269965A0}" type="sibTrans" cxnId="{85DF1438-8F4B-4D1C-92D1-5C667F750173}">
      <dgm:prSet/>
      <dgm:spPr/>
      <dgm:t>
        <a:bodyPr/>
        <a:lstStyle/>
        <a:p>
          <a:endParaRPr lang="en-US"/>
        </a:p>
      </dgm:t>
    </dgm:pt>
    <dgm:pt modelId="{568F3899-4623-4E20-80FF-0894168C55CF}">
      <dgm:prSet phldrT="[Text]"/>
      <dgm:spPr/>
      <dgm:t>
        <a:bodyPr/>
        <a:lstStyle/>
        <a:p>
          <a:r>
            <a:rPr lang="en-US" dirty="0"/>
            <a:t>Description</a:t>
          </a:r>
        </a:p>
      </dgm:t>
    </dgm:pt>
    <dgm:pt modelId="{37EA2595-4FC1-46CD-8BE7-A30767532978}" type="parTrans" cxnId="{7033CA61-DEF8-4784-9DAA-B82B51EC455C}">
      <dgm:prSet/>
      <dgm:spPr/>
      <dgm:t>
        <a:bodyPr/>
        <a:lstStyle/>
        <a:p>
          <a:endParaRPr lang="en-US"/>
        </a:p>
      </dgm:t>
    </dgm:pt>
    <dgm:pt modelId="{07BD0CA5-FB27-480C-BE69-A2763FF4217B}" type="sibTrans" cxnId="{7033CA61-DEF8-4784-9DAA-B82B51EC455C}">
      <dgm:prSet/>
      <dgm:spPr/>
      <dgm:t>
        <a:bodyPr/>
        <a:lstStyle/>
        <a:p>
          <a:endParaRPr lang="en-US"/>
        </a:p>
      </dgm:t>
    </dgm:pt>
    <dgm:pt modelId="{298DFC5F-85EF-46B9-8943-0CD287EDACC8}">
      <dgm:prSet phldrT="[Text]"/>
      <dgm:spPr/>
      <dgm:t>
        <a:bodyPr/>
        <a:lstStyle/>
        <a:p>
          <a:r>
            <a:rPr lang="en-US" dirty="0"/>
            <a:t>Currency and tax data</a:t>
          </a:r>
        </a:p>
      </dgm:t>
    </dgm:pt>
    <dgm:pt modelId="{1249D90E-19EA-415D-9E3C-01759D4E1708}" type="parTrans" cxnId="{49A35D19-B5A3-49FB-98FC-31BF9E239BD3}">
      <dgm:prSet/>
      <dgm:spPr/>
      <dgm:t>
        <a:bodyPr/>
        <a:lstStyle/>
        <a:p>
          <a:endParaRPr lang="en-US"/>
        </a:p>
      </dgm:t>
    </dgm:pt>
    <dgm:pt modelId="{FE90DF0C-C405-4C64-AE60-94B31004820A}" type="sibTrans" cxnId="{49A35D19-B5A3-49FB-98FC-31BF9E239BD3}">
      <dgm:prSet/>
      <dgm:spPr/>
      <dgm:t>
        <a:bodyPr/>
        <a:lstStyle/>
        <a:p>
          <a:endParaRPr lang="en-US"/>
        </a:p>
      </dgm:t>
    </dgm:pt>
    <dgm:pt modelId="{6328E1BB-9094-4C89-9ED1-85FDAFD5310A}">
      <dgm:prSet phldrT="[Text]"/>
      <dgm:spPr/>
      <dgm:t>
        <a:bodyPr/>
        <a:lstStyle/>
        <a:p>
          <a:r>
            <a:rPr lang="en-US" dirty="0"/>
            <a:t>Account group</a:t>
          </a:r>
        </a:p>
      </dgm:t>
    </dgm:pt>
    <dgm:pt modelId="{4547DA53-5261-4EBD-9AA2-647E83AE9033}" type="parTrans" cxnId="{9C33E2DD-F33A-48AA-93BE-366CDF04A11B}">
      <dgm:prSet/>
      <dgm:spPr/>
      <dgm:t>
        <a:bodyPr/>
        <a:lstStyle/>
        <a:p>
          <a:endParaRPr lang="en-US"/>
        </a:p>
      </dgm:t>
    </dgm:pt>
    <dgm:pt modelId="{BE63060F-9EAB-4B02-B60F-FE3EE51EFDF6}" type="sibTrans" cxnId="{9C33E2DD-F33A-48AA-93BE-366CDF04A11B}">
      <dgm:prSet/>
      <dgm:spPr/>
      <dgm:t>
        <a:bodyPr/>
        <a:lstStyle/>
        <a:p>
          <a:endParaRPr lang="en-US"/>
        </a:p>
      </dgm:t>
    </dgm:pt>
    <dgm:pt modelId="{B4EA68E2-9922-4215-9E7B-9C6B4BB799CE}">
      <dgm:prSet phldrT="[Text]"/>
      <dgm:spPr/>
      <dgm:t>
        <a:bodyPr/>
        <a:lstStyle/>
        <a:p>
          <a:r>
            <a:rPr lang="en-US" dirty="0"/>
            <a:t>Group  accounts depending of a defined criteria</a:t>
          </a:r>
        </a:p>
      </dgm:t>
    </dgm:pt>
    <dgm:pt modelId="{21E55B0E-23A2-4CBA-94A0-5B00F2AB94BF}" type="parTrans" cxnId="{0B5F5C10-1EBB-4CC4-96D3-F448273A894B}">
      <dgm:prSet/>
      <dgm:spPr/>
      <dgm:t>
        <a:bodyPr/>
        <a:lstStyle/>
        <a:p>
          <a:endParaRPr lang="en-US"/>
        </a:p>
      </dgm:t>
    </dgm:pt>
    <dgm:pt modelId="{FD409D15-73BE-47D2-A0C8-CDEB6051BF0E}" type="sibTrans" cxnId="{0B5F5C10-1EBB-4CC4-96D3-F448273A894B}">
      <dgm:prSet/>
      <dgm:spPr/>
      <dgm:t>
        <a:bodyPr/>
        <a:lstStyle/>
        <a:p>
          <a:endParaRPr lang="en-US"/>
        </a:p>
      </dgm:t>
    </dgm:pt>
    <dgm:pt modelId="{DBAD12AB-D573-4FF9-B817-9DF714E8E4B1}">
      <dgm:prSet phldrT="[Text]"/>
      <dgm:spPr/>
      <dgm:t>
        <a:bodyPr/>
        <a:lstStyle/>
        <a:p>
          <a:r>
            <a:rPr lang="en-US" dirty="0"/>
            <a:t>P&amp;L or Balance sheet </a:t>
          </a:r>
        </a:p>
      </dgm:t>
    </dgm:pt>
    <dgm:pt modelId="{1CE1F757-F8F4-47C5-A87B-3865361083DF}" type="parTrans" cxnId="{6FECB3FB-B6A9-4F36-84A0-E04899F029C2}">
      <dgm:prSet/>
      <dgm:spPr/>
      <dgm:t>
        <a:bodyPr/>
        <a:lstStyle/>
        <a:p>
          <a:endParaRPr lang="en-US"/>
        </a:p>
      </dgm:t>
    </dgm:pt>
    <dgm:pt modelId="{57F8644E-BF4A-4B16-B36E-930A1FA06BA9}" type="sibTrans" cxnId="{6FECB3FB-B6A9-4F36-84A0-E04899F029C2}">
      <dgm:prSet/>
      <dgm:spPr/>
      <dgm:t>
        <a:bodyPr/>
        <a:lstStyle/>
        <a:p>
          <a:endParaRPr lang="en-US"/>
        </a:p>
      </dgm:t>
    </dgm:pt>
    <dgm:pt modelId="{E3FDC117-3709-4394-87D6-34E8BC52AD3C}">
      <dgm:prSet/>
      <dgm:spPr/>
      <dgm:t>
        <a:bodyPr/>
        <a:lstStyle/>
        <a:p>
          <a:r>
            <a:rPr lang="en-US" dirty="0"/>
            <a:t>Reconciliation account </a:t>
          </a:r>
        </a:p>
      </dgm:t>
    </dgm:pt>
    <dgm:pt modelId="{B5FB2F40-3AB6-4D49-8B98-C661152C7B48}" type="parTrans" cxnId="{46E77A99-6565-452E-927E-1282F7B87511}">
      <dgm:prSet/>
      <dgm:spPr/>
      <dgm:t>
        <a:bodyPr/>
        <a:lstStyle/>
        <a:p>
          <a:endParaRPr lang="en-US"/>
        </a:p>
      </dgm:t>
    </dgm:pt>
    <dgm:pt modelId="{163CCEED-F29D-4347-8941-F6CF5DCB3339}" type="sibTrans" cxnId="{46E77A99-6565-452E-927E-1282F7B87511}">
      <dgm:prSet/>
      <dgm:spPr/>
      <dgm:t>
        <a:bodyPr/>
        <a:lstStyle/>
        <a:p>
          <a:endParaRPr lang="en-US"/>
        </a:p>
      </dgm:t>
    </dgm:pt>
    <dgm:pt modelId="{C30A74AB-54A9-450D-BEAE-74D09905AF32}">
      <dgm:prSet/>
      <dgm:spPr/>
      <dgm:t>
        <a:bodyPr/>
        <a:lstStyle/>
        <a:p>
          <a:r>
            <a:rPr lang="en-US" dirty="0"/>
            <a:t>Control sub ledgers</a:t>
          </a:r>
        </a:p>
      </dgm:t>
    </dgm:pt>
    <dgm:pt modelId="{C632CAE4-97F7-4FB3-A4CB-03908F167394}" type="parTrans" cxnId="{0D83CDCC-7145-4126-AB73-D3C2A73BD55A}">
      <dgm:prSet/>
      <dgm:spPr/>
      <dgm:t>
        <a:bodyPr/>
        <a:lstStyle/>
        <a:p>
          <a:endParaRPr lang="en-US"/>
        </a:p>
      </dgm:t>
    </dgm:pt>
    <dgm:pt modelId="{D738CEAB-6C0C-45C3-9B77-00466C708353}" type="sibTrans" cxnId="{0D83CDCC-7145-4126-AB73-D3C2A73BD55A}">
      <dgm:prSet/>
      <dgm:spPr/>
      <dgm:t>
        <a:bodyPr/>
        <a:lstStyle/>
        <a:p>
          <a:endParaRPr lang="en-US"/>
        </a:p>
      </dgm:t>
    </dgm:pt>
    <dgm:pt modelId="{8DAFA8BA-D433-4C8D-A4CF-9F743816890F}">
      <dgm:prSet/>
      <dgm:spPr/>
      <dgm:t>
        <a:bodyPr/>
        <a:lstStyle/>
        <a:p>
          <a:r>
            <a:rPr lang="en-US" dirty="0"/>
            <a:t>Field status group</a:t>
          </a:r>
        </a:p>
      </dgm:t>
    </dgm:pt>
    <dgm:pt modelId="{9F4FD883-988A-4FD0-85CE-0A7F5A95D31F}" type="parTrans" cxnId="{3092D791-8C6A-4143-ADA9-098A4079361A}">
      <dgm:prSet/>
      <dgm:spPr/>
      <dgm:t>
        <a:bodyPr/>
        <a:lstStyle/>
        <a:p>
          <a:endParaRPr lang="en-US"/>
        </a:p>
      </dgm:t>
    </dgm:pt>
    <dgm:pt modelId="{AF0A3AD2-6E68-437A-9B5D-BA9EB5E7AC71}" type="sibTrans" cxnId="{3092D791-8C6A-4143-ADA9-098A4079361A}">
      <dgm:prSet/>
      <dgm:spPr/>
      <dgm:t>
        <a:bodyPr/>
        <a:lstStyle/>
        <a:p>
          <a:endParaRPr lang="en-US"/>
        </a:p>
      </dgm:t>
    </dgm:pt>
    <dgm:pt modelId="{E8A4D676-CF78-4B86-B695-85A257C4DA61}">
      <dgm:prSet/>
      <dgm:spPr/>
      <dgm:t>
        <a:bodyPr/>
        <a:lstStyle/>
        <a:p>
          <a:r>
            <a:rPr lang="en-US" dirty="0"/>
            <a:t>It controls fields requirements during posting</a:t>
          </a:r>
        </a:p>
      </dgm:t>
    </dgm:pt>
    <dgm:pt modelId="{EC6505F0-D19E-4B79-9ABB-FAD193B56226}" type="parTrans" cxnId="{ED6B4021-2518-4CBA-8768-97A3CB3F2FB3}">
      <dgm:prSet/>
      <dgm:spPr/>
      <dgm:t>
        <a:bodyPr/>
        <a:lstStyle/>
        <a:p>
          <a:endParaRPr lang="en-US"/>
        </a:p>
      </dgm:t>
    </dgm:pt>
    <dgm:pt modelId="{78B6C4EE-05A7-4F8A-9895-D8BC126F1412}" type="sibTrans" cxnId="{ED6B4021-2518-4CBA-8768-97A3CB3F2FB3}">
      <dgm:prSet/>
      <dgm:spPr/>
      <dgm:t>
        <a:bodyPr/>
        <a:lstStyle/>
        <a:p>
          <a:endParaRPr lang="en-US"/>
        </a:p>
      </dgm:t>
    </dgm:pt>
    <dgm:pt modelId="{60F1C29B-AA9C-4E52-A1A0-17CE9924310F}">
      <dgm:prSet/>
      <dgm:spPr/>
      <dgm:t>
        <a:bodyPr/>
        <a:lstStyle/>
        <a:p>
          <a:r>
            <a:rPr lang="en-US" dirty="0"/>
            <a:t>Line control</a:t>
          </a:r>
        </a:p>
      </dgm:t>
    </dgm:pt>
    <dgm:pt modelId="{F7E19D8D-0925-4533-8F3D-524BCC56E683}" type="parTrans" cxnId="{CF725030-CF09-4C38-91B0-274FF6FD2306}">
      <dgm:prSet/>
      <dgm:spPr/>
      <dgm:t>
        <a:bodyPr/>
        <a:lstStyle/>
        <a:p>
          <a:endParaRPr lang="en-US"/>
        </a:p>
      </dgm:t>
    </dgm:pt>
    <dgm:pt modelId="{D2A79A57-C6EF-4E57-9236-6DFB783B00B6}" type="sibTrans" cxnId="{CF725030-CF09-4C38-91B0-274FF6FD2306}">
      <dgm:prSet/>
      <dgm:spPr/>
      <dgm:t>
        <a:bodyPr/>
        <a:lstStyle/>
        <a:p>
          <a:endParaRPr lang="en-US"/>
        </a:p>
      </dgm:t>
    </dgm:pt>
    <dgm:pt modelId="{15DF245D-A643-4ADC-9333-12E67A8E5CBB}">
      <dgm:prSet/>
      <dgm:spPr/>
      <dgm:t>
        <a:bodyPr/>
        <a:lstStyle/>
        <a:p>
          <a:r>
            <a:rPr lang="en-US" dirty="0"/>
            <a:t>Open item management</a:t>
          </a:r>
        </a:p>
      </dgm:t>
    </dgm:pt>
    <dgm:pt modelId="{73DEF4A4-0943-4B3B-B7D7-69106B746C83}" type="parTrans" cxnId="{4A388482-FE37-4BBD-ACDA-D3840175758E}">
      <dgm:prSet/>
      <dgm:spPr/>
      <dgm:t>
        <a:bodyPr/>
        <a:lstStyle/>
        <a:p>
          <a:endParaRPr lang="en-US"/>
        </a:p>
      </dgm:t>
    </dgm:pt>
    <dgm:pt modelId="{3CD9CD31-ED71-4454-ACBF-82CFFDFC1343}" type="sibTrans" cxnId="{4A388482-FE37-4BBD-ACDA-D3840175758E}">
      <dgm:prSet/>
      <dgm:spPr/>
      <dgm:t>
        <a:bodyPr/>
        <a:lstStyle/>
        <a:p>
          <a:endParaRPr lang="en-US"/>
        </a:p>
      </dgm:t>
    </dgm:pt>
    <dgm:pt modelId="{01F7FB3F-3BE4-41BA-9E23-9FF3048E3CEF}">
      <dgm:prSet/>
      <dgm:spPr/>
      <dgm:t>
        <a:bodyPr/>
        <a:lstStyle/>
        <a:p>
          <a:r>
            <a:rPr lang="en-US" dirty="0"/>
            <a:t>Line item display</a:t>
          </a:r>
        </a:p>
      </dgm:t>
    </dgm:pt>
    <dgm:pt modelId="{12CD4C9E-AD6C-436F-840B-2612B2635299}" type="parTrans" cxnId="{AA9EEAAD-E42C-4F28-B9DD-45AA078DA11B}">
      <dgm:prSet/>
      <dgm:spPr/>
      <dgm:t>
        <a:bodyPr/>
        <a:lstStyle/>
        <a:p>
          <a:endParaRPr lang="en-US"/>
        </a:p>
      </dgm:t>
    </dgm:pt>
    <dgm:pt modelId="{4221641E-58A2-4DB3-BD88-9CE6AFA86BBF}" type="sibTrans" cxnId="{AA9EEAAD-E42C-4F28-B9DD-45AA078DA11B}">
      <dgm:prSet/>
      <dgm:spPr/>
      <dgm:t>
        <a:bodyPr/>
        <a:lstStyle/>
        <a:p>
          <a:endParaRPr lang="en-US"/>
        </a:p>
      </dgm:t>
    </dgm:pt>
    <dgm:pt modelId="{E7B29F09-0D22-4496-981C-233E85C6E873}" type="pres">
      <dgm:prSet presAssocID="{7B33FD1B-F604-4096-AA5D-D26E04A4C1D4}" presName="Name0" presStyleCnt="0">
        <dgm:presLayoutVars>
          <dgm:dir/>
          <dgm:animLvl val="lvl"/>
          <dgm:resizeHandles val="exact"/>
        </dgm:presLayoutVars>
      </dgm:prSet>
      <dgm:spPr/>
    </dgm:pt>
    <dgm:pt modelId="{BE8DED88-4C56-4880-BF4A-1BAFDD982921}" type="pres">
      <dgm:prSet presAssocID="{D951C059-6804-4040-9988-E860660D9ACB}" presName="composite" presStyleCnt="0"/>
      <dgm:spPr/>
    </dgm:pt>
    <dgm:pt modelId="{2935508E-A927-4750-B066-F5B31277DD71}" type="pres">
      <dgm:prSet presAssocID="{D951C059-6804-4040-9988-E860660D9ACB}" presName="parTx" presStyleLbl="alignNode1" presStyleIdx="0" presStyleCnt="2">
        <dgm:presLayoutVars>
          <dgm:chMax val="0"/>
          <dgm:chPref val="0"/>
          <dgm:bulletEnabled val="1"/>
        </dgm:presLayoutVars>
      </dgm:prSet>
      <dgm:spPr/>
    </dgm:pt>
    <dgm:pt modelId="{F9378F41-C1A6-4941-B435-6CF6EABD33E0}" type="pres">
      <dgm:prSet presAssocID="{D951C059-6804-4040-9988-E860660D9ACB}" presName="desTx" presStyleLbl="alignAccFollowNode1" presStyleIdx="0" presStyleCnt="2">
        <dgm:presLayoutVars>
          <dgm:bulletEnabled val="1"/>
        </dgm:presLayoutVars>
      </dgm:prSet>
      <dgm:spPr/>
    </dgm:pt>
    <dgm:pt modelId="{C0856724-0267-4FBA-A5D5-AD4D2C56A2A7}" type="pres">
      <dgm:prSet presAssocID="{02A7F338-9BFD-48AD-8FF0-FDE11C5051D6}" presName="space" presStyleCnt="0"/>
      <dgm:spPr/>
    </dgm:pt>
    <dgm:pt modelId="{AC272EE0-3AB9-43E8-8038-0F85CBAED46D}" type="pres">
      <dgm:prSet presAssocID="{BAA6D151-21AA-41F8-B8F0-0A4FCF7D0E9F}" presName="composite" presStyleCnt="0"/>
      <dgm:spPr/>
    </dgm:pt>
    <dgm:pt modelId="{799E5770-E39A-47B2-B84A-F5C87345E651}" type="pres">
      <dgm:prSet presAssocID="{BAA6D151-21AA-41F8-B8F0-0A4FCF7D0E9F}" presName="parTx" presStyleLbl="alignNode1" presStyleIdx="1" presStyleCnt="2">
        <dgm:presLayoutVars>
          <dgm:chMax val="0"/>
          <dgm:chPref val="0"/>
          <dgm:bulletEnabled val="1"/>
        </dgm:presLayoutVars>
      </dgm:prSet>
      <dgm:spPr/>
    </dgm:pt>
    <dgm:pt modelId="{C2D2204A-7B15-44A2-A7D9-4526DF9FF047}" type="pres">
      <dgm:prSet presAssocID="{BAA6D151-21AA-41F8-B8F0-0A4FCF7D0E9F}" presName="desTx" presStyleLbl="alignAccFollowNode1" presStyleIdx="1" presStyleCnt="2">
        <dgm:presLayoutVars>
          <dgm:bulletEnabled val="1"/>
        </dgm:presLayoutVars>
      </dgm:prSet>
      <dgm:spPr/>
    </dgm:pt>
  </dgm:ptLst>
  <dgm:cxnLst>
    <dgm:cxn modelId="{97F62F09-53F5-4A2D-89F2-8DA375963A4D}" type="presOf" srcId="{69E9CC7F-99B0-455E-ADFA-C90E920AFD2A}" destId="{F9378F41-C1A6-4941-B435-6CF6EABD33E0}" srcOrd="0" destOrd="0" presId="urn:microsoft.com/office/officeart/2005/8/layout/hList1"/>
    <dgm:cxn modelId="{0B5F5C10-1EBB-4CC4-96D3-F448273A894B}" srcId="{6328E1BB-9094-4C89-9ED1-85FDAFD5310A}" destId="{B4EA68E2-9922-4215-9E7B-9C6B4BB799CE}" srcOrd="0" destOrd="0" parTransId="{21E55B0E-23A2-4CBA-94A0-5B00F2AB94BF}" sibTransId="{FD409D15-73BE-47D2-A0C8-CDEB6051BF0E}"/>
    <dgm:cxn modelId="{49A35D19-B5A3-49FB-98FC-31BF9E239BD3}" srcId="{BAA6D151-21AA-41F8-B8F0-0A4FCF7D0E9F}" destId="{298DFC5F-85EF-46B9-8943-0CD287EDACC8}" srcOrd="0" destOrd="0" parTransId="{1249D90E-19EA-415D-9E3C-01759D4E1708}" sibTransId="{FE90DF0C-C405-4C64-AE60-94B31004820A}"/>
    <dgm:cxn modelId="{ED6B4021-2518-4CBA-8768-97A3CB3F2FB3}" srcId="{8DAFA8BA-D433-4C8D-A4CF-9F743816890F}" destId="{E8A4D676-CF78-4B86-B695-85A257C4DA61}" srcOrd="0" destOrd="0" parTransId="{EC6505F0-D19E-4B79-9ABB-FAD193B56226}" sibTransId="{78B6C4EE-05A7-4F8A-9895-D8BC126F1412}"/>
    <dgm:cxn modelId="{CDA1D329-2723-4D1F-89B7-7B3EDB885E6A}" srcId="{7B33FD1B-F604-4096-AA5D-D26E04A4C1D4}" destId="{BAA6D151-21AA-41F8-B8F0-0A4FCF7D0E9F}" srcOrd="1" destOrd="0" parTransId="{4E6FEEF2-399E-4FB1-BC2C-EBDC83AF592D}" sibTransId="{68E47058-9F86-4EAB-9818-0E54B80CD117}"/>
    <dgm:cxn modelId="{CF725030-CF09-4C38-91B0-274FF6FD2306}" srcId="{BAA6D151-21AA-41F8-B8F0-0A4FCF7D0E9F}" destId="{60F1C29B-AA9C-4E52-A1A0-17CE9924310F}" srcOrd="3" destOrd="0" parTransId="{F7E19D8D-0925-4533-8F3D-524BCC56E683}" sibTransId="{D2A79A57-C6EF-4E57-9236-6DFB783B00B6}"/>
    <dgm:cxn modelId="{A925B232-BE6C-49E0-B88E-2CFABC679651}" type="presOf" srcId="{E3FDC117-3709-4394-87D6-34E8BC52AD3C}" destId="{C2D2204A-7B15-44A2-A7D9-4526DF9FF047}" srcOrd="0" destOrd="1" presId="urn:microsoft.com/office/officeart/2005/8/layout/hList1"/>
    <dgm:cxn modelId="{85DF1438-8F4B-4D1C-92D1-5C667F750173}" srcId="{D951C059-6804-4040-9988-E860660D9ACB}" destId="{69E9CC7F-99B0-455E-ADFA-C90E920AFD2A}" srcOrd="0" destOrd="0" parTransId="{716887C6-42E2-433A-934A-E1EBCFF2A276}" sibTransId="{AE0BFD32-B4AD-4828-B748-67E9269965A0}"/>
    <dgm:cxn modelId="{968CC63C-EFBE-42FF-8FCA-BA556BA28EF5}" type="presOf" srcId="{568F3899-4623-4E20-80FF-0894168C55CF}" destId="{F9378F41-C1A6-4941-B435-6CF6EABD33E0}" srcOrd="0" destOrd="1" presId="urn:microsoft.com/office/officeart/2005/8/layout/hList1"/>
    <dgm:cxn modelId="{3EA8C25C-2AE8-4AC6-978C-B69BA745DA39}" type="presOf" srcId="{01F7FB3F-3BE4-41BA-9E23-9FF3048E3CEF}" destId="{C2D2204A-7B15-44A2-A7D9-4526DF9FF047}" srcOrd="0" destOrd="7" presId="urn:microsoft.com/office/officeart/2005/8/layout/hList1"/>
    <dgm:cxn modelId="{2ED96241-4661-42EC-893E-DD75E62EA6AF}" type="presOf" srcId="{298DFC5F-85EF-46B9-8943-0CD287EDACC8}" destId="{C2D2204A-7B15-44A2-A7D9-4526DF9FF047}" srcOrd="0" destOrd="0" presId="urn:microsoft.com/office/officeart/2005/8/layout/hList1"/>
    <dgm:cxn modelId="{7033CA61-DEF8-4784-9DAA-B82B51EC455C}" srcId="{D951C059-6804-4040-9988-E860660D9ACB}" destId="{568F3899-4623-4E20-80FF-0894168C55CF}" srcOrd="1" destOrd="0" parTransId="{37EA2595-4FC1-46CD-8BE7-A30767532978}" sibTransId="{07BD0CA5-FB27-480C-BE69-A2763FF4217B}"/>
    <dgm:cxn modelId="{CB43C04F-557A-4EE4-A76A-902F9195F0A8}" type="presOf" srcId="{DBAD12AB-D573-4FF9-B817-9DF714E8E4B1}" destId="{F9378F41-C1A6-4941-B435-6CF6EABD33E0}" srcOrd="0" destOrd="4" presId="urn:microsoft.com/office/officeart/2005/8/layout/hList1"/>
    <dgm:cxn modelId="{EDEBBB77-E7F4-4D2C-99BF-2898FA9A08A3}" type="presOf" srcId="{C30A74AB-54A9-450D-BEAE-74D09905AF32}" destId="{C2D2204A-7B15-44A2-A7D9-4526DF9FF047}" srcOrd="0" destOrd="2" presId="urn:microsoft.com/office/officeart/2005/8/layout/hList1"/>
    <dgm:cxn modelId="{2BBAE759-0D4B-44F1-BEA1-27AA57E9215B}" type="presOf" srcId="{BAA6D151-21AA-41F8-B8F0-0A4FCF7D0E9F}" destId="{799E5770-E39A-47B2-B84A-F5C87345E651}" srcOrd="0" destOrd="0" presId="urn:microsoft.com/office/officeart/2005/8/layout/hList1"/>
    <dgm:cxn modelId="{4A388482-FE37-4BBD-ACDA-D3840175758E}" srcId="{60F1C29B-AA9C-4E52-A1A0-17CE9924310F}" destId="{15DF245D-A643-4ADC-9333-12E67A8E5CBB}" srcOrd="0" destOrd="0" parTransId="{73DEF4A4-0943-4B3B-B7D7-69106B746C83}" sibTransId="{3CD9CD31-ED71-4454-ACBF-82CFFDFC1343}"/>
    <dgm:cxn modelId="{50306B8E-B11C-4B5B-8104-5E9C3889CD4F}" type="presOf" srcId="{60F1C29B-AA9C-4E52-A1A0-17CE9924310F}" destId="{C2D2204A-7B15-44A2-A7D9-4526DF9FF047}" srcOrd="0" destOrd="5" presId="urn:microsoft.com/office/officeart/2005/8/layout/hList1"/>
    <dgm:cxn modelId="{3092D791-8C6A-4143-ADA9-098A4079361A}" srcId="{BAA6D151-21AA-41F8-B8F0-0A4FCF7D0E9F}" destId="{8DAFA8BA-D433-4C8D-A4CF-9F743816890F}" srcOrd="2" destOrd="0" parTransId="{9F4FD883-988A-4FD0-85CE-0A7F5A95D31F}" sibTransId="{AF0A3AD2-6E68-437A-9B5D-BA9EB5E7AC71}"/>
    <dgm:cxn modelId="{46E77A99-6565-452E-927E-1282F7B87511}" srcId="{BAA6D151-21AA-41F8-B8F0-0A4FCF7D0E9F}" destId="{E3FDC117-3709-4394-87D6-34E8BC52AD3C}" srcOrd="1" destOrd="0" parTransId="{B5FB2F40-3AB6-4D49-8B98-C661152C7B48}" sibTransId="{163CCEED-F29D-4347-8941-F6CF5DCB3339}"/>
    <dgm:cxn modelId="{A7800B9F-47A9-4473-B1DA-22B3448F43C4}" srcId="{7B33FD1B-F604-4096-AA5D-D26E04A4C1D4}" destId="{D951C059-6804-4040-9988-E860660D9ACB}" srcOrd="0" destOrd="0" parTransId="{C24C5EA5-4161-48FB-88FE-8CB99C916631}" sibTransId="{02A7F338-9BFD-48AD-8FF0-FDE11C5051D6}"/>
    <dgm:cxn modelId="{107FB0A0-FC69-41BE-8D75-24BB75EBD229}" type="presOf" srcId="{15DF245D-A643-4ADC-9333-12E67A8E5CBB}" destId="{C2D2204A-7B15-44A2-A7D9-4526DF9FF047}" srcOrd="0" destOrd="6" presId="urn:microsoft.com/office/officeart/2005/8/layout/hList1"/>
    <dgm:cxn modelId="{A14E98A3-1EA7-43A3-B231-4DC9A2A13B6A}" type="presOf" srcId="{8DAFA8BA-D433-4C8D-A4CF-9F743816890F}" destId="{C2D2204A-7B15-44A2-A7D9-4526DF9FF047}" srcOrd="0" destOrd="3" presId="urn:microsoft.com/office/officeart/2005/8/layout/hList1"/>
    <dgm:cxn modelId="{AA9EEAAD-E42C-4F28-B9DD-45AA078DA11B}" srcId="{60F1C29B-AA9C-4E52-A1A0-17CE9924310F}" destId="{01F7FB3F-3BE4-41BA-9E23-9FF3048E3CEF}" srcOrd="1" destOrd="0" parTransId="{12CD4C9E-AD6C-436F-840B-2612B2635299}" sibTransId="{4221641E-58A2-4DB3-BD88-9CE6AFA86BBF}"/>
    <dgm:cxn modelId="{33307EC4-2192-4A37-B3B9-A562719077C0}" type="presOf" srcId="{D951C059-6804-4040-9988-E860660D9ACB}" destId="{2935508E-A927-4750-B066-F5B31277DD71}" srcOrd="0" destOrd="0" presId="urn:microsoft.com/office/officeart/2005/8/layout/hList1"/>
    <dgm:cxn modelId="{B8E2C9CA-7368-4792-8BEF-BB99EEAB9C34}" type="presOf" srcId="{E8A4D676-CF78-4B86-B695-85A257C4DA61}" destId="{C2D2204A-7B15-44A2-A7D9-4526DF9FF047}" srcOrd="0" destOrd="4" presId="urn:microsoft.com/office/officeart/2005/8/layout/hList1"/>
    <dgm:cxn modelId="{0D83CDCC-7145-4126-AB73-D3C2A73BD55A}" srcId="{E3FDC117-3709-4394-87D6-34E8BC52AD3C}" destId="{C30A74AB-54A9-450D-BEAE-74D09905AF32}" srcOrd="0" destOrd="0" parTransId="{C632CAE4-97F7-4FB3-A4CB-03908F167394}" sibTransId="{D738CEAB-6C0C-45C3-9B77-00466C708353}"/>
    <dgm:cxn modelId="{9C33E2DD-F33A-48AA-93BE-366CDF04A11B}" srcId="{D951C059-6804-4040-9988-E860660D9ACB}" destId="{6328E1BB-9094-4C89-9ED1-85FDAFD5310A}" srcOrd="2" destOrd="0" parTransId="{4547DA53-5261-4EBD-9AA2-647E83AE9033}" sibTransId="{BE63060F-9EAB-4B02-B60F-FE3EE51EFDF6}"/>
    <dgm:cxn modelId="{1A0AD7E6-9DC1-47BC-8BC1-B7148B669600}" type="presOf" srcId="{6328E1BB-9094-4C89-9ED1-85FDAFD5310A}" destId="{F9378F41-C1A6-4941-B435-6CF6EABD33E0}" srcOrd="0" destOrd="2" presId="urn:microsoft.com/office/officeart/2005/8/layout/hList1"/>
    <dgm:cxn modelId="{BA1943E9-0708-4A00-B4CE-1EF72836CFED}" type="presOf" srcId="{7B33FD1B-F604-4096-AA5D-D26E04A4C1D4}" destId="{E7B29F09-0D22-4496-981C-233E85C6E873}" srcOrd="0" destOrd="0" presId="urn:microsoft.com/office/officeart/2005/8/layout/hList1"/>
    <dgm:cxn modelId="{A1AAE7F7-5CDD-4E0C-AA28-2F63D9150D40}" type="presOf" srcId="{B4EA68E2-9922-4215-9E7B-9C6B4BB799CE}" destId="{F9378F41-C1A6-4941-B435-6CF6EABD33E0}" srcOrd="0" destOrd="3" presId="urn:microsoft.com/office/officeart/2005/8/layout/hList1"/>
    <dgm:cxn modelId="{6FECB3FB-B6A9-4F36-84A0-E04899F029C2}" srcId="{D951C059-6804-4040-9988-E860660D9ACB}" destId="{DBAD12AB-D573-4FF9-B817-9DF714E8E4B1}" srcOrd="3" destOrd="0" parTransId="{1CE1F757-F8F4-47C5-A87B-3865361083DF}" sibTransId="{57F8644E-BF4A-4B16-B36E-930A1FA06BA9}"/>
    <dgm:cxn modelId="{2990D858-D39A-4290-9EF5-43CFA4587F07}" type="presParOf" srcId="{E7B29F09-0D22-4496-981C-233E85C6E873}" destId="{BE8DED88-4C56-4880-BF4A-1BAFDD982921}" srcOrd="0" destOrd="0" presId="urn:microsoft.com/office/officeart/2005/8/layout/hList1"/>
    <dgm:cxn modelId="{BB18E8FC-0CE5-419F-8B0A-5910B550D656}" type="presParOf" srcId="{BE8DED88-4C56-4880-BF4A-1BAFDD982921}" destId="{2935508E-A927-4750-B066-F5B31277DD71}" srcOrd="0" destOrd="0" presId="urn:microsoft.com/office/officeart/2005/8/layout/hList1"/>
    <dgm:cxn modelId="{F983EC08-7D20-46EF-9829-5B7D5001C4F4}" type="presParOf" srcId="{BE8DED88-4C56-4880-BF4A-1BAFDD982921}" destId="{F9378F41-C1A6-4941-B435-6CF6EABD33E0}" srcOrd="1" destOrd="0" presId="urn:microsoft.com/office/officeart/2005/8/layout/hList1"/>
    <dgm:cxn modelId="{7F8E97F1-7B8C-4EA6-B133-6F90FB958C56}" type="presParOf" srcId="{E7B29F09-0D22-4496-981C-233E85C6E873}" destId="{C0856724-0267-4FBA-A5D5-AD4D2C56A2A7}" srcOrd="1" destOrd="0" presId="urn:microsoft.com/office/officeart/2005/8/layout/hList1"/>
    <dgm:cxn modelId="{817B2426-9049-4D1A-9B0E-D712F45196BA}" type="presParOf" srcId="{E7B29F09-0D22-4496-981C-233E85C6E873}" destId="{AC272EE0-3AB9-43E8-8038-0F85CBAED46D}" srcOrd="2" destOrd="0" presId="urn:microsoft.com/office/officeart/2005/8/layout/hList1"/>
    <dgm:cxn modelId="{8D2ABF01-0DE7-4A68-AE4F-7E1AA7D05275}" type="presParOf" srcId="{AC272EE0-3AB9-43E8-8038-0F85CBAED46D}" destId="{799E5770-E39A-47B2-B84A-F5C87345E651}" srcOrd="0" destOrd="0" presId="urn:microsoft.com/office/officeart/2005/8/layout/hList1"/>
    <dgm:cxn modelId="{4DF355FC-333B-49DD-9163-1D544B5250CB}" type="presParOf" srcId="{AC272EE0-3AB9-43E8-8038-0F85CBAED46D}" destId="{C2D2204A-7B15-44A2-A7D9-4526DF9FF04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B33FD1B-F604-4096-AA5D-D26E04A4C1D4}" type="doc">
      <dgm:prSet loTypeId="urn:microsoft.com/office/officeart/2005/8/layout/hList1" loCatId="list" qsTypeId="urn:microsoft.com/office/officeart/2005/8/quickstyle/simple1" qsCatId="simple" csTypeId="urn:microsoft.com/office/officeart/2005/8/colors/accent3_2" csCatId="accent3" phldr="1"/>
      <dgm:spPr/>
    </dgm:pt>
    <dgm:pt modelId="{D951C059-6804-4040-9988-E860660D9ACB}">
      <dgm:prSet phldrT="[Text]" custT="1"/>
      <dgm:spPr/>
      <dgm:t>
        <a:bodyPr/>
        <a:lstStyle/>
        <a:p>
          <a:r>
            <a:rPr lang="en-US" sz="1800" dirty="0"/>
            <a:t> Finance</a:t>
          </a:r>
        </a:p>
      </dgm:t>
    </dgm:pt>
    <dgm:pt modelId="{C24C5EA5-4161-48FB-88FE-8CB99C916631}" type="parTrans" cxnId="{A7800B9F-47A9-4473-B1DA-22B3448F43C4}">
      <dgm:prSet/>
      <dgm:spPr/>
      <dgm:t>
        <a:bodyPr/>
        <a:lstStyle/>
        <a:p>
          <a:endParaRPr lang="en-US" sz="1800"/>
        </a:p>
      </dgm:t>
    </dgm:pt>
    <dgm:pt modelId="{02A7F338-9BFD-48AD-8FF0-FDE11C5051D6}" type="sibTrans" cxnId="{A7800B9F-47A9-4473-B1DA-22B3448F43C4}">
      <dgm:prSet/>
      <dgm:spPr/>
      <dgm:t>
        <a:bodyPr/>
        <a:lstStyle/>
        <a:p>
          <a:endParaRPr lang="en-US" sz="1800"/>
        </a:p>
      </dgm:t>
    </dgm:pt>
    <dgm:pt modelId="{BAA6D151-21AA-41F8-B8F0-0A4FCF7D0E9F}">
      <dgm:prSet phldrT="[Text]" custT="1"/>
      <dgm:spPr/>
      <dgm:t>
        <a:bodyPr/>
        <a:lstStyle/>
        <a:p>
          <a:r>
            <a:rPr lang="en-US" sz="1800" dirty="0"/>
            <a:t>Controlling</a:t>
          </a:r>
        </a:p>
      </dgm:t>
    </dgm:pt>
    <dgm:pt modelId="{4E6FEEF2-399E-4FB1-BC2C-EBDC83AF592D}" type="parTrans" cxnId="{CDA1D329-2723-4D1F-89B7-7B3EDB885E6A}">
      <dgm:prSet/>
      <dgm:spPr/>
      <dgm:t>
        <a:bodyPr/>
        <a:lstStyle/>
        <a:p>
          <a:endParaRPr lang="en-US" sz="1800"/>
        </a:p>
      </dgm:t>
    </dgm:pt>
    <dgm:pt modelId="{68E47058-9F86-4EAB-9818-0E54B80CD117}" type="sibTrans" cxnId="{CDA1D329-2723-4D1F-89B7-7B3EDB885E6A}">
      <dgm:prSet/>
      <dgm:spPr/>
      <dgm:t>
        <a:bodyPr/>
        <a:lstStyle/>
        <a:p>
          <a:endParaRPr lang="en-US" sz="1800"/>
        </a:p>
      </dgm:t>
    </dgm:pt>
    <dgm:pt modelId="{69E9CC7F-99B0-455E-ADFA-C90E920AFD2A}">
      <dgm:prSet phldrT="[Text]" custT="1"/>
      <dgm:spPr/>
      <dgm:t>
        <a:bodyPr/>
        <a:lstStyle/>
        <a:p>
          <a:r>
            <a:rPr lang="en-US" sz="1800" dirty="0"/>
            <a:t>GL Master Record</a:t>
          </a:r>
        </a:p>
      </dgm:t>
    </dgm:pt>
    <dgm:pt modelId="{716887C6-42E2-433A-934A-E1EBCFF2A276}" type="parTrans" cxnId="{85DF1438-8F4B-4D1C-92D1-5C667F750173}">
      <dgm:prSet/>
      <dgm:spPr/>
      <dgm:t>
        <a:bodyPr/>
        <a:lstStyle/>
        <a:p>
          <a:endParaRPr lang="en-US" sz="1800"/>
        </a:p>
      </dgm:t>
    </dgm:pt>
    <dgm:pt modelId="{AE0BFD32-B4AD-4828-B748-67E9269965A0}" type="sibTrans" cxnId="{85DF1438-8F4B-4D1C-92D1-5C667F750173}">
      <dgm:prSet/>
      <dgm:spPr/>
      <dgm:t>
        <a:bodyPr/>
        <a:lstStyle/>
        <a:p>
          <a:endParaRPr lang="en-US" sz="1800"/>
        </a:p>
      </dgm:t>
    </dgm:pt>
    <dgm:pt modelId="{298DFC5F-85EF-46B9-8943-0CD287EDACC8}">
      <dgm:prSet phldrT="[Text]" custT="1"/>
      <dgm:spPr/>
      <dgm:t>
        <a:bodyPr/>
        <a:lstStyle/>
        <a:p>
          <a:r>
            <a:rPr lang="en-US" sz="1800" dirty="0"/>
            <a:t>Primary Cost Element to link FI and CO</a:t>
          </a:r>
        </a:p>
      </dgm:t>
    </dgm:pt>
    <dgm:pt modelId="{1249D90E-19EA-415D-9E3C-01759D4E1708}" type="parTrans" cxnId="{49A35D19-B5A3-49FB-98FC-31BF9E239BD3}">
      <dgm:prSet/>
      <dgm:spPr/>
      <dgm:t>
        <a:bodyPr/>
        <a:lstStyle/>
        <a:p>
          <a:endParaRPr lang="en-US" sz="1800"/>
        </a:p>
      </dgm:t>
    </dgm:pt>
    <dgm:pt modelId="{FE90DF0C-C405-4C64-AE60-94B31004820A}" type="sibTrans" cxnId="{49A35D19-B5A3-49FB-98FC-31BF9E239BD3}">
      <dgm:prSet/>
      <dgm:spPr/>
      <dgm:t>
        <a:bodyPr/>
        <a:lstStyle/>
        <a:p>
          <a:endParaRPr lang="en-US" sz="1800"/>
        </a:p>
      </dgm:t>
    </dgm:pt>
    <dgm:pt modelId="{2985EE5A-0FCB-4E85-B7E7-E3842E255EDC}">
      <dgm:prSet phldrT="[Text]" custT="1"/>
      <dgm:spPr/>
      <dgm:t>
        <a:bodyPr/>
        <a:lstStyle/>
        <a:p>
          <a:r>
            <a:rPr lang="en-US" sz="1800" dirty="0"/>
            <a:t>P&amp;L accounts</a:t>
          </a:r>
        </a:p>
      </dgm:t>
    </dgm:pt>
    <dgm:pt modelId="{3CFA4E77-EAF9-4113-A4BF-E8F97056B7D7}" type="parTrans" cxnId="{4D0E72EC-D862-4A9C-9084-A9EA842936C2}">
      <dgm:prSet/>
      <dgm:spPr/>
      <dgm:t>
        <a:bodyPr/>
        <a:lstStyle/>
        <a:p>
          <a:endParaRPr lang="en-US" sz="1800"/>
        </a:p>
      </dgm:t>
    </dgm:pt>
    <dgm:pt modelId="{CB05E9DB-F996-4995-9EE8-39F4E3ABB7B6}" type="sibTrans" cxnId="{4D0E72EC-D862-4A9C-9084-A9EA842936C2}">
      <dgm:prSet/>
      <dgm:spPr/>
      <dgm:t>
        <a:bodyPr/>
        <a:lstStyle/>
        <a:p>
          <a:endParaRPr lang="en-US" sz="1800"/>
        </a:p>
      </dgm:t>
    </dgm:pt>
    <dgm:pt modelId="{3C3F5EBD-B4ED-4691-9F4C-743D276A749C}">
      <dgm:prSet phldrT="[Text]" custT="1"/>
      <dgm:spPr/>
      <dgm:t>
        <a:bodyPr/>
        <a:lstStyle/>
        <a:p>
          <a:r>
            <a:rPr lang="en-US" sz="1800" dirty="0"/>
            <a:t>Controlling area</a:t>
          </a:r>
        </a:p>
      </dgm:t>
    </dgm:pt>
    <dgm:pt modelId="{216154CB-6FDC-45B4-BC52-7858F7B99875}" type="parTrans" cxnId="{7D632350-5497-4A9A-8CB7-F32124F45A82}">
      <dgm:prSet/>
      <dgm:spPr/>
      <dgm:t>
        <a:bodyPr/>
        <a:lstStyle/>
        <a:p>
          <a:endParaRPr lang="en-US"/>
        </a:p>
      </dgm:t>
    </dgm:pt>
    <dgm:pt modelId="{E04F6E1F-E31A-4882-8D98-ED9771EE3D6B}" type="sibTrans" cxnId="{7D632350-5497-4A9A-8CB7-F32124F45A82}">
      <dgm:prSet/>
      <dgm:spPr/>
      <dgm:t>
        <a:bodyPr/>
        <a:lstStyle/>
        <a:p>
          <a:endParaRPr lang="en-US"/>
        </a:p>
      </dgm:t>
    </dgm:pt>
    <dgm:pt modelId="{880F14FE-6BE3-42BB-9BFC-7ABF5ABFD98A}">
      <dgm:prSet phldrT="[Text]" custT="1"/>
      <dgm:spPr/>
      <dgm:t>
        <a:bodyPr/>
        <a:lstStyle/>
        <a:p>
          <a:r>
            <a:rPr lang="en-US" sz="1800" dirty="0"/>
            <a:t>Validity</a:t>
          </a:r>
        </a:p>
      </dgm:t>
    </dgm:pt>
    <dgm:pt modelId="{09302919-4A57-43DC-A008-1AD081584885}" type="parTrans" cxnId="{6E851493-90CB-42F1-8D17-7B3D295EE3A6}">
      <dgm:prSet/>
      <dgm:spPr/>
      <dgm:t>
        <a:bodyPr/>
        <a:lstStyle/>
        <a:p>
          <a:endParaRPr lang="en-US"/>
        </a:p>
      </dgm:t>
    </dgm:pt>
    <dgm:pt modelId="{CB1BC74F-C533-4AF9-9DA8-DEDCC64E484E}" type="sibTrans" cxnId="{6E851493-90CB-42F1-8D17-7B3D295EE3A6}">
      <dgm:prSet/>
      <dgm:spPr/>
      <dgm:t>
        <a:bodyPr/>
        <a:lstStyle/>
        <a:p>
          <a:endParaRPr lang="en-US"/>
        </a:p>
      </dgm:t>
    </dgm:pt>
    <dgm:pt modelId="{29FA325D-F55F-4AC1-9B98-AA39A8FDDADF}">
      <dgm:prSet phldrT="[Text]" custT="1"/>
      <dgm:spPr/>
      <dgm:t>
        <a:bodyPr/>
        <a:lstStyle/>
        <a:p>
          <a:r>
            <a:rPr lang="en-US" sz="1800" dirty="0"/>
            <a:t>Category (1 or 11)</a:t>
          </a:r>
        </a:p>
      </dgm:t>
    </dgm:pt>
    <dgm:pt modelId="{B4DB5CEE-5D2E-4A5A-9279-DF0B60EDEAF5}" type="parTrans" cxnId="{7A92F9E8-1D32-434C-B301-4827AB60BEE6}">
      <dgm:prSet/>
      <dgm:spPr/>
      <dgm:t>
        <a:bodyPr/>
        <a:lstStyle/>
        <a:p>
          <a:endParaRPr lang="en-US"/>
        </a:p>
      </dgm:t>
    </dgm:pt>
    <dgm:pt modelId="{87D7EA7B-8341-4EA8-9807-2BB1DE29270D}" type="sibTrans" cxnId="{7A92F9E8-1D32-434C-B301-4827AB60BEE6}">
      <dgm:prSet/>
      <dgm:spPr/>
      <dgm:t>
        <a:bodyPr/>
        <a:lstStyle/>
        <a:p>
          <a:endParaRPr lang="en-US"/>
        </a:p>
      </dgm:t>
    </dgm:pt>
    <dgm:pt modelId="{E7B29F09-0D22-4496-981C-233E85C6E873}" type="pres">
      <dgm:prSet presAssocID="{7B33FD1B-F604-4096-AA5D-D26E04A4C1D4}" presName="Name0" presStyleCnt="0">
        <dgm:presLayoutVars>
          <dgm:dir/>
          <dgm:animLvl val="lvl"/>
          <dgm:resizeHandles val="exact"/>
        </dgm:presLayoutVars>
      </dgm:prSet>
      <dgm:spPr/>
    </dgm:pt>
    <dgm:pt modelId="{BE8DED88-4C56-4880-BF4A-1BAFDD982921}" type="pres">
      <dgm:prSet presAssocID="{D951C059-6804-4040-9988-E860660D9ACB}" presName="composite" presStyleCnt="0"/>
      <dgm:spPr/>
    </dgm:pt>
    <dgm:pt modelId="{2935508E-A927-4750-B066-F5B31277DD71}" type="pres">
      <dgm:prSet presAssocID="{D951C059-6804-4040-9988-E860660D9ACB}" presName="parTx" presStyleLbl="alignNode1" presStyleIdx="0" presStyleCnt="2">
        <dgm:presLayoutVars>
          <dgm:chMax val="0"/>
          <dgm:chPref val="0"/>
          <dgm:bulletEnabled val="1"/>
        </dgm:presLayoutVars>
      </dgm:prSet>
      <dgm:spPr/>
    </dgm:pt>
    <dgm:pt modelId="{F9378F41-C1A6-4941-B435-6CF6EABD33E0}" type="pres">
      <dgm:prSet presAssocID="{D951C059-6804-4040-9988-E860660D9ACB}" presName="desTx" presStyleLbl="alignAccFollowNode1" presStyleIdx="0" presStyleCnt="2">
        <dgm:presLayoutVars>
          <dgm:bulletEnabled val="1"/>
        </dgm:presLayoutVars>
      </dgm:prSet>
      <dgm:spPr/>
    </dgm:pt>
    <dgm:pt modelId="{C0856724-0267-4FBA-A5D5-AD4D2C56A2A7}" type="pres">
      <dgm:prSet presAssocID="{02A7F338-9BFD-48AD-8FF0-FDE11C5051D6}" presName="space" presStyleCnt="0"/>
      <dgm:spPr/>
    </dgm:pt>
    <dgm:pt modelId="{AC272EE0-3AB9-43E8-8038-0F85CBAED46D}" type="pres">
      <dgm:prSet presAssocID="{BAA6D151-21AA-41F8-B8F0-0A4FCF7D0E9F}" presName="composite" presStyleCnt="0"/>
      <dgm:spPr/>
    </dgm:pt>
    <dgm:pt modelId="{799E5770-E39A-47B2-B84A-F5C87345E651}" type="pres">
      <dgm:prSet presAssocID="{BAA6D151-21AA-41F8-B8F0-0A4FCF7D0E9F}" presName="parTx" presStyleLbl="alignNode1" presStyleIdx="1" presStyleCnt="2">
        <dgm:presLayoutVars>
          <dgm:chMax val="0"/>
          <dgm:chPref val="0"/>
          <dgm:bulletEnabled val="1"/>
        </dgm:presLayoutVars>
      </dgm:prSet>
      <dgm:spPr/>
    </dgm:pt>
    <dgm:pt modelId="{C2D2204A-7B15-44A2-A7D9-4526DF9FF047}" type="pres">
      <dgm:prSet presAssocID="{BAA6D151-21AA-41F8-B8F0-0A4FCF7D0E9F}" presName="desTx" presStyleLbl="alignAccFollowNode1" presStyleIdx="1" presStyleCnt="2">
        <dgm:presLayoutVars>
          <dgm:bulletEnabled val="1"/>
        </dgm:presLayoutVars>
      </dgm:prSet>
      <dgm:spPr/>
    </dgm:pt>
  </dgm:ptLst>
  <dgm:cxnLst>
    <dgm:cxn modelId="{49A35D19-B5A3-49FB-98FC-31BF9E239BD3}" srcId="{BAA6D151-21AA-41F8-B8F0-0A4FCF7D0E9F}" destId="{298DFC5F-85EF-46B9-8943-0CD287EDACC8}" srcOrd="0" destOrd="0" parTransId="{1249D90E-19EA-415D-9E3C-01759D4E1708}" sibTransId="{FE90DF0C-C405-4C64-AE60-94B31004820A}"/>
    <dgm:cxn modelId="{CDA1D329-2723-4D1F-89B7-7B3EDB885E6A}" srcId="{7B33FD1B-F604-4096-AA5D-D26E04A4C1D4}" destId="{BAA6D151-21AA-41F8-B8F0-0A4FCF7D0E9F}" srcOrd="1" destOrd="0" parTransId="{4E6FEEF2-399E-4FB1-BC2C-EBDC83AF592D}" sibTransId="{68E47058-9F86-4EAB-9818-0E54B80CD117}"/>
    <dgm:cxn modelId="{85DF1438-8F4B-4D1C-92D1-5C667F750173}" srcId="{D951C059-6804-4040-9988-E860660D9ACB}" destId="{69E9CC7F-99B0-455E-ADFA-C90E920AFD2A}" srcOrd="0" destOrd="0" parTransId="{716887C6-42E2-433A-934A-E1EBCFF2A276}" sibTransId="{AE0BFD32-B4AD-4828-B748-67E9269965A0}"/>
    <dgm:cxn modelId="{6D18F439-AFD9-4E52-B3C9-38D0D4917F6F}" type="presOf" srcId="{D951C059-6804-4040-9988-E860660D9ACB}" destId="{2935508E-A927-4750-B066-F5B31277DD71}" srcOrd="0" destOrd="0" presId="urn:microsoft.com/office/officeart/2005/8/layout/hList1"/>
    <dgm:cxn modelId="{5A751A48-0698-40B8-878C-BC839A5D3E29}" type="presOf" srcId="{2985EE5A-0FCB-4E85-B7E7-E3842E255EDC}" destId="{F9378F41-C1A6-4941-B435-6CF6EABD33E0}" srcOrd="0" destOrd="1" presId="urn:microsoft.com/office/officeart/2005/8/layout/hList1"/>
    <dgm:cxn modelId="{7D632350-5497-4A9A-8CB7-F32124F45A82}" srcId="{BAA6D151-21AA-41F8-B8F0-0A4FCF7D0E9F}" destId="{3C3F5EBD-B4ED-4691-9F4C-743D276A749C}" srcOrd="1" destOrd="0" parTransId="{216154CB-6FDC-45B4-BC52-7858F7B99875}" sibTransId="{E04F6E1F-E31A-4882-8D98-ED9771EE3D6B}"/>
    <dgm:cxn modelId="{259A507E-A13B-495A-9ECF-D2BF22809C92}" type="presOf" srcId="{880F14FE-6BE3-42BB-9BFC-7ABF5ABFD98A}" destId="{C2D2204A-7B15-44A2-A7D9-4526DF9FF047}" srcOrd="0" destOrd="2" presId="urn:microsoft.com/office/officeart/2005/8/layout/hList1"/>
    <dgm:cxn modelId="{9ACA0590-2490-4DE7-9064-8DF451F58F8C}" type="presOf" srcId="{3C3F5EBD-B4ED-4691-9F4C-743D276A749C}" destId="{C2D2204A-7B15-44A2-A7D9-4526DF9FF047}" srcOrd="0" destOrd="1" presId="urn:microsoft.com/office/officeart/2005/8/layout/hList1"/>
    <dgm:cxn modelId="{6E851493-90CB-42F1-8D17-7B3D295EE3A6}" srcId="{BAA6D151-21AA-41F8-B8F0-0A4FCF7D0E9F}" destId="{880F14FE-6BE3-42BB-9BFC-7ABF5ABFD98A}" srcOrd="2" destOrd="0" parTransId="{09302919-4A57-43DC-A008-1AD081584885}" sibTransId="{CB1BC74F-C533-4AF9-9DA8-DEDCC64E484E}"/>
    <dgm:cxn modelId="{A7800B9F-47A9-4473-B1DA-22B3448F43C4}" srcId="{7B33FD1B-F604-4096-AA5D-D26E04A4C1D4}" destId="{D951C059-6804-4040-9988-E860660D9ACB}" srcOrd="0" destOrd="0" parTransId="{C24C5EA5-4161-48FB-88FE-8CB99C916631}" sibTransId="{02A7F338-9BFD-48AD-8FF0-FDE11C5051D6}"/>
    <dgm:cxn modelId="{0B6BF2A3-B1C6-4434-B9D1-FE69D15929BF}" type="presOf" srcId="{7B33FD1B-F604-4096-AA5D-D26E04A4C1D4}" destId="{E7B29F09-0D22-4496-981C-233E85C6E873}" srcOrd="0" destOrd="0" presId="urn:microsoft.com/office/officeart/2005/8/layout/hList1"/>
    <dgm:cxn modelId="{CB5DECB8-6031-49CB-B97E-30D858823BD0}" type="presOf" srcId="{298DFC5F-85EF-46B9-8943-0CD287EDACC8}" destId="{C2D2204A-7B15-44A2-A7D9-4526DF9FF047}" srcOrd="0" destOrd="0" presId="urn:microsoft.com/office/officeart/2005/8/layout/hList1"/>
    <dgm:cxn modelId="{FD20F2DF-6586-4DF6-BA81-DA4BE3FDA755}" type="presOf" srcId="{BAA6D151-21AA-41F8-B8F0-0A4FCF7D0E9F}" destId="{799E5770-E39A-47B2-B84A-F5C87345E651}" srcOrd="0" destOrd="0" presId="urn:microsoft.com/office/officeart/2005/8/layout/hList1"/>
    <dgm:cxn modelId="{7A92F9E8-1D32-434C-B301-4827AB60BEE6}" srcId="{BAA6D151-21AA-41F8-B8F0-0A4FCF7D0E9F}" destId="{29FA325D-F55F-4AC1-9B98-AA39A8FDDADF}" srcOrd="3" destOrd="0" parTransId="{B4DB5CEE-5D2E-4A5A-9279-DF0B60EDEAF5}" sibTransId="{87D7EA7B-8341-4EA8-9807-2BB1DE29270D}"/>
    <dgm:cxn modelId="{4D0E72EC-D862-4A9C-9084-A9EA842936C2}" srcId="{69E9CC7F-99B0-455E-ADFA-C90E920AFD2A}" destId="{2985EE5A-0FCB-4E85-B7E7-E3842E255EDC}" srcOrd="0" destOrd="0" parTransId="{3CFA4E77-EAF9-4113-A4BF-E8F97056B7D7}" sibTransId="{CB05E9DB-F996-4995-9EE8-39F4E3ABB7B6}"/>
    <dgm:cxn modelId="{A03937F2-4C63-4296-9FA5-26C37DAC5A71}" type="presOf" srcId="{69E9CC7F-99B0-455E-ADFA-C90E920AFD2A}" destId="{F9378F41-C1A6-4941-B435-6CF6EABD33E0}" srcOrd="0" destOrd="0" presId="urn:microsoft.com/office/officeart/2005/8/layout/hList1"/>
    <dgm:cxn modelId="{C6674BF3-DED2-4613-85E4-E3534A9D1CE3}" type="presOf" srcId="{29FA325D-F55F-4AC1-9B98-AA39A8FDDADF}" destId="{C2D2204A-7B15-44A2-A7D9-4526DF9FF047}" srcOrd="0" destOrd="3" presId="urn:microsoft.com/office/officeart/2005/8/layout/hList1"/>
    <dgm:cxn modelId="{E90DFE55-FE33-4B52-923F-E1A25DFE693B}" type="presParOf" srcId="{E7B29F09-0D22-4496-981C-233E85C6E873}" destId="{BE8DED88-4C56-4880-BF4A-1BAFDD982921}" srcOrd="0" destOrd="0" presId="urn:microsoft.com/office/officeart/2005/8/layout/hList1"/>
    <dgm:cxn modelId="{B53D273E-CD05-4555-9F5A-52A4076B945A}" type="presParOf" srcId="{BE8DED88-4C56-4880-BF4A-1BAFDD982921}" destId="{2935508E-A927-4750-B066-F5B31277DD71}" srcOrd="0" destOrd="0" presId="urn:microsoft.com/office/officeart/2005/8/layout/hList1"/>
    <dgm:cxn modelId="{86FC96F5-2A61-4536-B0D9-2ED5FA0B7C93}" type="presParOf" srcId="{BE8DED88-4C56-4880-BF4A-1BAFDD982921}" destId="{F9378F41-C1A6-4941-B435-6CF6EABD33E0}" srcOrd="1" destOrd="0" presId="urn:microsoft.com/office/officeart/2005/8/layout/hList1"/>
    <dgm:cxn modelId="{E354A443-2A46-492C-941E-808F9960DD51}" type="presParOf" srcId="{E7B29F09-0D22-4496-981C-233E85C6E873}" destId="{C0856724-0267-4FBA-A5D5-AD4D2C56A2A7}" srcOrd="1" destOrd="0" presId="urn:microsoft.com/office/officeart/2005/8/layout/hList1"/>
    <dgm:cxn modelId="{ED5B452F-8DA2-40C3-9EBF-4923DC0CBB76}" type="presParOf" srcId="{E7B29F09-0D22-4496-981C-233E85C6E873}" destId="{AC272EE0-3AB9-43E8-8038-0F85CBAED46D}" srcOrd="2" destOrd="0" presId="urn:microsoft.com/office/officeart/2005/8/layout/hList1"/>
    <dgm:cxn modelId="{E9F3850C-97A6-472D-927C-799DEC22FFF7}" type="presParOf" srcId="{AC272EE0-3AB9-43E8-8038-0F85CBAED46D}" destId="{799E5770-E39A-47B2-B84A-F5C87345E651}" srcOrd="0" destOrd="0" presId="urn:microsoft.com/office/officeart/2005/8/layout/hList1"/>
    <dgm:cxn modelId="{FCE7A2D6-FE6A-4B89-8C87-A046E8D58646}" type="presParOf" srcId="{AC272EE0-3AB9-43E8-8038-0F85CBAED46D}" destId="{C2D2204A-7B15-44A2-A7D9-4526DF9FF04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C86AB10-1C81-4AE0-80B7-7F475D7B669A}" type="doc">
      <dgm:prSet loTypeId="urn:microsoft.com/office/officeart/2005/8/layout/vProcess5" loCatId="process" qsTypeId="urn:microsoft.com/office/officeart/2005/8/quickstyle/simple1" qsCatId="simple" csTypeId="urn:microsoft.com/office/officeart/2005/8/colors/accent3_2" csCatId="accent3" phldr="1"/>
      <dgm:spPr/>
      <dgm:t>
        <a:bodyPr/>
        <a:lstStyle/>
        <a:p>
          <a:endParaRPr lang="en-US"/>
        </a:p>
      </dgm:t>
    </dgm:pt>
    <dgm:pt modelId="{6A98190B-8A9E-4981-A1AD-9810C84F39F6}">
      <dgm:prSet phldrT="[Text]"/>
      <dgm:spPr>
        <a:solidFill>
          <a:srgbClr val="002060"/>
        </a:solidFill>
      </dgm:spPr>
      <dgm:t>
        <a:bodyPr/>
        <a:lstStyle/>
        <a:p>
          <a:r>
            <a:rPr lang="en-US" dirty="0"/>
            <a:t>Simulate</a:t>
          </a:r>
        </a:p>
      </dgm:t>
    </dgm:pt>
    <dgm:pt modelId="{7E4CD34A-3794-43CF-9891-FD4EA9E295A0}" type="parTrans" cxnId="{0D42911D-E882-4DDE-ABC8-6FE59A2A7C13}">
      <dgm:prSet/>
      <dgm:spPr/>
      <dgm:t>
        <a:bodyPr/>
        <a:lstStyle/>
        <a:p>
          <a:endParaRPr lang="en-US"/>
        </a:p>
      </dgm:t>
    </dgm:pt>
    <dgm:pt modelId="{D2B56321-69D7-4BB0-A75B-90ED8B504F88}" type="sibTrans" cxnId="{0D42911D-E882-4DDE-ABC8-6FE59A2A7C13}">
      <dgm:prSet/>
      <dgm:spPr/>
      <dgm:t>
        <a:bodyPr/>
        <a:lstStyle/>
        <a:p>
          <a:endParaRPr lang="en-US" dirty="0"/>
        </a:p>
      </dgm:t>
    </dgm:pt>
    <dgm:pt modelId="{B31EE6E8-3657-43AE-9DE5-7A069278834F}">
      <dgm:prSet phldrT="[Text]"/>
      <dgm:spPr>
        <a:solidFill>
          <a:srgbClr val="0070C0"/>
        </a:solidFill>
      </dgm:spPr>
      <dgm:t>
        <a:bodyPr/>
        <a:lstStyle/>
        <a:p>
          <a:r>
            <a:rPr lang="en-US" dirty="0"/>
            <a:t>Park</a:t>
          </a:r>
        </a:p>
      </dgm:t>
    </dgm:pt>
    <dgm:pt modelId="{943F28C3-EE4F-420D-901C-3EB5CADFFD38}" type="parTrans" cxnId="{F88C0526-C1A9-4364-8C7C-E13B08408427}">
      <dgm:prSet/>
      <dgm:spPr/>
      <dgm:t>
        <a:bodyPr/>
        <a:lstStyle/>
        <a:p>
          <a:endParaRPr lang="en-US"/>
        </a:p>
      </dgm:t>
    </dgm:pt>
    <dgm:pt modelId="{21523EBC-158C-4402-BE3E-000D40EE3E33}" type="sibTrans" cxnId="{F88C0526-C1A9-4364-8C7C-E13B08408427}">
      <dgm:prSet/>
      <dgm:spPr/>
      <dgm:t>
        <a:bodyPr/>
        <a:lstStyle/>
        <a:p>
          <a:endParaRPr lang="en-US" dirty="0"/>
        </a:p>
      </dgm:t>
    </dgm:pt>
    <dgm:pt modelId="{3A5A9904-D540-4C7B-8642-AFDDB8C2AD89}">
      <dgm:prSet phldrT="[Text]"/>
      <dgm:spPr>
        <a:solidFill>
          <a:srgbClr val="00B0F0"/>
        </a:solidFill>
      </dgm:spPr>
      <dgm:t>
        <a:bodyPr/>
        <a:lstStyle/>
        <a:p>
          <a:r>
            <a:rPr lang="en-US" dirty="0"/>
            <a:t>Post</a:t>
          </a:r>
        </a:p>
      </dgm:t>
    </dgm:pt>
    <dgm:pt modelId="{B4426EB5-CB22-48AC-A5B1-972D8549D2BA}" type="parTrans" cxnId="{1EA00F63-81BE-4135-A1B4-73258BA52260}">
      <dgm:prSet/>
      <dgm:spPr/>
      <dgm:t>
        <a:bodyPr/>
        <a:lstStyle/>
        <a:p>
          <a:endParaRPr lang="en-US"/>
        </a:p>
      </dgm:t>
    </dgm:pt>
    <dgm:pt modelId="{F4534E67-1064-4554-80F6-48F1087198EB}" type="sibTrans" cxnId="{1EA00F63-81BE-4135-A1B4-73258BA52260}">
      <dgm:prSet/>
      <dgm:spPr/>
      <dgm:t>
        <a:bodyPr/>
        <a:lstStyle/>
        <a:p>
          <a:endParaRPr lang="en-US"/>
        </a:p>
      </dgm:t>
    </dgm:pt>
    <dgm:pt modelId="{259F738C-DB7F-4509-9E25-934720DC8B0C}" type="pres">
      <dgm:prSet presAssocID="{9C86AB10-1C81-4AE0-80B7-7F475D7B669A}" presName="outerComposite" presStyleCnt="0">
        <dgm:presLayoutVars>
          <dgm:chMax val="5"/>
          <dgm:dir/>
          <dgm:resizeHandles val="exact"/>
        </dgm:presLayoutVars>
      </dgm:prSet>
      <dgm:spPr/>
    </dgm:pt>
    <dgm:pt modelId="{548A4B43-687A-4F6B-89F1-C60B1D27FE1B}" type="pres">
      <dgm:prSet presAssocID="{9C86AB10-1C81-4AE0-80B7-7F475D7B669A}" presName="dummyMaxCanvas" presStyleCnt="0">
        <dgm:presLayoutVars/>
      </dgm:prSet>
      <dgm:spPr/>
    </dgm:pt>
    <dgm:pt modelId="{DEE0E3EE-0CA6-45FC-B144-A4BE71FE78AB}" type="pres">
      <dgm:prSet presAssocID="{9C86AB10-1C81-4AE0-80B7-7F475D7B669A}" presName="ThreeNodes_1" presStyleLbl="node1" presStyleIdx="0" presStyleCnt="3">
        <dgm:presLayoutVars>
          <dgm:bulletEnabled val="1"/>
        </dgm:presLayoutVars>
      </dgm:prSet>
      <dgm:spPr/>
    </dgm:pt>
    <dgm:pt modelId="{343C2D72-4296-4E23-AD0C-9858E5E4C7F6}" type="pres">
      <dgm:prSet presAssocID="{9C86AB10-1C81-4AE0-80B7-7F475D7B669A}" presName="ThreeNodes_2" presStyleLbl="node1" presStyleIdx="1" presStyleCnt="3">
        <dgm:presLayoutVars>
          <dgm:bulletEnabled val="1"/>
        </dgm:presLayoutVars>
      </dgm:prSet>
      <dgm:spPr/>
    </dgm:pt>
    <dgm:pt modelId="{227CEEA7-BF9A-4B55-B6AB-2325F8FDFCE5}" type="pres">
      <dgm:prSet presAssocID="{9C86AB10-1C81-4AE0-80B7-7F475D7B669A}" presName="ThreeNodes_3" presStyleLbl="node1" presStyleIdx="2" presStyleCnt="3">
        <dgm:presLayoutVars>
          <dgm:bulletEnabled val="1"/>
        </dgm:presLayoutVars>
      </dgm:prSet>
      <dgm:spPr/>
    </dgm:pt>
    <dgm:pt modelId="{18D1A636-BACC-4C20-BED1-0E4A2A578CFF}" type="pres">
      <dgm:prSet presAssocID="{9C86AB10-1C81-4AE0-80B7-7F475D7B669A}" presName="ThreeConn_1-2" presStyleLbl="fgAccFollowNode1" presStyleIdx="0" presStyleCnt="2">
        <dgm:presLayoutVars>
          <dgm:bulletEnabled val="1"/>
        </dgm:presLayoutVars>
      </dgm:prSet>
      <dgm:spPr/>
    </dgm:pt>
    <dgm:pt modelId="{9D44068B-8657-4F3E-92EB-E3E36952D3C5}" type="pres">
      <dgm:prSet presAssocID="{9C86AB10-1C81-4AE0-80B7-7F475D7B669A}" presName="ThreeConn_2-3" presStyleLbl="fgAccFollowNode1" presStyleIdx="1" presStyleCnt="2">
        <dgm:presLayoutVars>
          <dgm:bulletEnabled val="1"/>
        </dgm:presLayoutVars>
      </dgm:prSet>
      <dgm:spPr/>
    </dgm:pt>
    <dgm:pt modelId="{01F0CD95-92E5-4102-816E-834B3A6F5B0B}" type="pres">
      <dgm:prSet presAssocID="{9C86AB10-1C81-4AE0-80B7-7F475D7B669A}" presName="ThreeNodes_1_text" presStyleLbl="node1" presStyleIdx="2" presStyleCnt="3">
        <dgm:presLayoutVars>
          <dgm:bulletEnabled val="1"/>
        </dgm:presLayoutVars>
      </dgm:prSet>
      <dgm:spPr/>
    </dgm:pt>
    <dgm:pt modelId="{C9F7B30C-C934-44B3-873C-F009D8CD9DC1}" type="pres">
      <dgm:prSet presAssocID="{9C86AB10-1C81-4AE0-80B7-7F475D7B669A}" presName="ThreeNodes_2_text" presStyleLbl="node1" presStyleIdx="2" presStyleCnt="3">
        <dgm:presLayoutVars>
          <dgm:bulletEnabled val="1"/>
        </dgm:presLayoutVars>
      </dgm:prSet>
      <dgm:spPr/>
    </dgm:pt>
    <dgm:pt modelId="{DC049493-04CB-4D72-BB9F-29155D40B1F7}" type="pres">
      <dgm:prSet presAssocID="{9C86AB10-1C81-4AE0-80B7-7F475D7B669A}" presName="ThreeNodes_3_text" presStyleLbl="node1" presStyleIdx="2" presStyleCnt="3">
        <dgm:presLayoutVars>
          <dgm:bulletEnabled val="1"/>
        </dgm:presLayoutVars>
      </dgm:prSet>
      <dgm:spPr/>
    </dgm:pt>
  </dgm:ptLst>
  <dgm:cxnLst>
    <dgm:cxn modelId="{F1A8000E-DB39-4435-AEDA-4DD3651A059D}" type="presOf" srcId="{3A5A9904-D540-4C7B-8642-AFDDB8C2AD89}" destId="{227CEEA7-BF9A-4B55-B6AB-2325F8FDFCE5}" srcOrd="0" destOrd="0" presId="urn:microsoft.com/office/officeart/2005/8/layout/vProcess5"/>
    <dgm:cxn modelId="{09D78B14-2CC6-486B-9182-11993676FB0D}" type="presOf" srcId="{3A5A9904-D540-4C7B-8642-AFDDB8C2AD89}" destId="{DC049493-04CB-4D72-BB9F-29155D40B1F7}" srcOrd="1" destOrd="0" presId="urn:microsoft.com/office/officeart/2005/8/layout/vProcess5"/>
    <dgm:cxn modelId="{0D42911D-E882-4DDE-ABC8-6FE59A2A7C13}" srcId="{9C86AB10-1C81-4AE0-80B7-7F475D7B669A}" destId="{6A98190B-8A9E-4981-A1AD-9810C84F39F6}" srcOrd="0" destOrd="0" parTransId="{7E4CD34A-3794-43CF-9891-FD4EA9E295A0}" sibTransId="{D2B56321-69D7-4BB0-A75B-90ED8B504F88}"/>
    <dgm:cxn modelId="{F88C0526-C1A9-4364-8C7C-E13B08408427}" srcId="{9C86AB10-1C81-4AE0-80B7-7F475D7B669A}" destId="{B31EE6E8-3657-43AE-9DE5-7A069278834F}" srcOrd="1" destOrd="0" parTransId="{943F28C3-EE4F-420D-901C-3EB5CADFFD38}" sibTransId="{21523EBC-158C-4402-BE3E-000D40EE3E33}"/>
    <dgm:cxn modelId="{4C66C432-E4D4-4E11-BE33-1AA6EBC66469}" type="presOf" srcId="{9C86AB10-1C81-4AE0-80B7-7F475D7B669A}" destId="{259F738C-DB7F-4509-9E25-934720DC8B0C}" srcOrd="0" destOrd="0" presId="urn:microsoft.com/office/officeart/2005/8/layout/vProcess5"/>
    <dgm:cxn modelId="{87CD3438-9382-4817-B60D-C715571B1936}" type="presOf" srcId="{B31EE6E8-3657-43AE-9DE5-7A069278834F}" destId="{C9F7B30C-C934-44B3-873C-F009D8CD9DC1}" srcOrd="1" destOrd="0" presId="urn:microsoft.com/office/officeart/2005/8/layout/vProcess5"/>
    <dgm:cxn modelId="{1EA00F63-81BE-4135-A1B4-73258BA52260}" srcId="{9C86AB10-1C81-4AE0-80B7-7F475D7B669A}" destId="{3A5A9904-D540-4C7B-8642-AFDDB8C2AD89}" srcOrd="2" destOrd="0" parTransId="{B4426EB5-CB22-48AC-A5B1-972D8549D2BA}" sibTransId="{F4534E67-1064-4554-80F6-48F1087198EB}"/>
    <dgm:cxn modelId="{CD30B868-865C-43B4-8DCF-DD9200770D5D}" type="presOf" srcId="{6A98190B-8A9E-4981-A1AD-9810C84F39F6}" destId="{01F0CD95-92E5-4102-816E-834B3A6F5B0B}" srcOrd="1" destOrd="0" presId="urn:microsoft.com/office/officeart/2005/8/layout/vProcess5"/>
    <dgm:cxn modelId="{8A47E14A-4297-4912-B6FD-07F59DF0202F}" type="presOf" srcId="{D2B56321-69D7-4BB0-A75B-90ED8B504F88}" destId="{18D1A636-BACC-4C20-BED1-0E4A2A578CFF}" srcOrd="0" destOrd="0" presId="urn:microsoft.com/office/officeart/2005/8/layout/vProcess5"/>
    <dgm:cxn modelId="{DFB6F198-F9EE-4945-8D5C-6F415BB48D19}" type="presOf" srcId="{6A98190B-8A9E-4981-A1AD-9810C84F39F6}" destId="{DEE0E3EE-0CA6-45FC-B144-A4BE71FE78AB}" srcOrd="0" destOrd="0" presId="urn:microsoft.com/office/officeart/2005/8/layout/vProcess5"/>
    <dgm:cxn modelId="{5E0566F8-33DE-4A25-A0B8-5408A74F9A4A}" type="presOf" srcId="{21523EBC-158C-4402-BE3E-000D40EE3E33}" destId="{9D44068B-8657-4F3E-92EB-E3E36952D3C5}" srcOrd="0" destOrd="0" presId="urn:microsoft.com/office/officeart/2005/8/layout/vProcess5"/>
    <dgm:cxn modelId="{C71D36FF-7E97-41EC-BB90-9C693AD8488A}" type="presOf" srcId="{B31EE6E8-3657-43AE-9DE5-7A069278834F}" destId="{343C2D72-4296-4E23-AD0C-9858E5E4C7F6}" srcOrd="0" destOrd="0" presId="urn:microsoft.com/office/officeart/2005/8/layout/vProcess5"/>
    <dgm:cxn modelId="{F5E78216-8350-43BC-9720-B87BA2F2108F}" type="presParOf" srcId="{259F738C-DB7F-4509-9E25-934720DC8B0C}" destId="{548A4B43-687A-4F6B-89F1-C60B1D27FE1B}" srcOrd="0" destOrd="0" presId="urn:microsoft.com/office/officeart/2005/8/layout/vProcess5"/>
    <dgm:cxn modelId="{FA2B2627-9C06-4CD2-AE27-4C42C51F5CFF}" type="presParOf" srcId="{259F738C-DB7F-4509-9E25-934720DC8B0C}" destId="{DEE0E3EE-0CA6-45FC-B144-A4BE71FE78AB}" srcOrd="1" destOrd="0" presId="urn:microsoft.com/office/officeart/2005/8/layout/vProcess5"/>
    <dgm:cxn modelId="{60388F1D-E0EA-4C02-9C77-99FCAE3591BC}" type="presParOf" srcId="{259F738C-DB7F-4509-9E25-934720DC8B0C}" destId="{343C2D72-4296-4E23-AD0C-9858E5E4C7F6}" srcOrd="2" destOrd="0" presId="urn:microsoft.com/office/officeart/2005/8/layout/vProcess5"/>
    <dgm:cxn modelId="{8708A430-C7FC-47AB-BF54-66FB6CF716A9}" type="presParOf" srcId="{259F738C-DB7F-4509-9E25-934720DC8B0C}" destId="{227CEEA7-BF9A-4B55-B6AB-2325F8FDFCE5}" srcOrd="3" destOrd="0" presId="urn:microsoft.com/office/officeart/2005/8/layout/vProcess5"/>
    <dgm:cxn modelId="{E5CF96E9-1605-481C-8A39-7B3C1323F631}" type="presParOf" srcId="{259F738C-DB7F-4509-9E25-934720DC8B0C}" destId="{18D1A636-BACC-4C20-BED1-0E4A2A578CFF}" srcOrd="4" destOrd="0" presId="urn:microsoft.com/office/officeart/2005/8/layout/vProcess5"/>
    <dgm:cxn modelId="{CE86916B-7288-4471-B93D-E645B4CD0B44}" type="presParOf" srcId="{259F738C-DB7F-4509-9E25-934720DC8B0C}" destId="{9D44068B-8657-4F3E-92EB-E3E36952D3C5}" srcOrd="5" destOrd="0" presId="urn:microsoft.com/office/officeart/2005/8/layout/vProcess5"/>
    <dgm:cxn modelId="{CACE3119-B4B1-439A-968C-A1C3A898B2A6}" type="presParOf" srcId="{259F738C-DB7F-4509-9E25-934720DC8B0C}" destId="{01F0CD95-92E5-4102-816E-834B3A6F5B0B}" srcOrd="6" destOrd="0" presId="urn:microsoft.com/office/officeart/2005/8/layout/vProcess5"/>
    <dgm:cxn modelId="{F367A0EC-037C-4D04-99F8-466597C7AEA4}" type="presParOf" srcId="{259F738C-DB7F-4509-9E25-934720DC8B0C}" destId="{C9F7B30C-C934-44B3-873C-F009D8CD9DC1}" srcOrd="7" destOrd="0" presId="urn:microsoft.com/office/officeart/2005/8/layout/vProcess5"/>
    <dgm:cxn modelId="{38F155F2-A5B1-411A-A695-9677CB3016B0}" type="presParOf" srcId="{259F738C-DB7F-4509-9E25-934720DC8B0C}" destId="{DC049493-04CB-4D72-BB9F-29155D40B1F7}"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369CA2A-0C67-4C71-B75F-605066C5BEDD}" type="doc">
      <dgm:prSet loTypeId="urn:microsoft.com/office/officeart/2005/8/layout/cycle8" loCatId="cycle" qsTypeId="urn:microsoft.com/office/officeart/2005/8/quickstyle/3d1" qsCatId="3D" csTypeId="urn:microsoft.com/office/officeart/2005/8/colors/accent2_1" csCatId="accent2" phldr="1"/>
      <dgm:spPr/>
      <dgm:t>
        <a:bodyPr/>
        <a:lstStyle/>
        <a:p>
          <a:endParaRPr lang="en-US"/>
        </a:p>
      </dgm:t>
    </dgm:pt>
    <dgm:pt modelId="{1B5FD323-3D88-4ED4-893E-90A7160DE66E}">
      <dgm:prSet custT="1"/>
      <dgm:spPr/>
      <dgm:t>
        <a:bodyPr/>
        <a:lstStyle/>
        <a:p>
          <a:pPr rtl="0"/>
          <a:r>
            <a:rPr lang="en-US" sz="1400" dirty="0"/>
            <a:t>Asset Master</a:t>
          </a:r>
        </a:p>
      </dgm:t>
    </dgm:pt>
    <dgm:pt modelId="{25A505FC-4EAD-4D57-B9FD-1199E22258B9}" type="parTrans" cxnId="{26444BF9-A14F-4C9D-A210-175D52CAFCF9}">
      <dgm:prSet/>
      <dgm:spPr/>
      <dgm:t>
        <a:bodyPr/>
        <a:lstStyle/>
        <a:p>
          <a:endParaRPr lang="en-US" sz="4000"/>
        </a:p>
      </dgm:t>
    </dgm:pt>
    <dgm:pt modelId="{983DE111-7721-4788-9249-BE8D3301E4B8}" type="sibTrans" cxnId="{26444BF9-A14F-4C9D-A210-175D52CAFCF9}">
      <dgm:prSet custT="1"/>
      <dgm:spPr/>
      <dgm:t>
        <a:bodyPr/>
        <a:lstStyle/>
        <a:p>
          <a:endParaRPr lang="en-US" sz="4000"/>
        </a:p>
      </dgm:t>
    </dgm:pt>
    <dgm:pt modelId="{A28EA4A1-5117-419C-97A3-D2CEF15DA3D6}">
      <dgm:prSet custT="1"/>
      <dgm:spPr/>
      <dgm:t>
        <a:bodyPr/>
        <a:lstStyle/>
        <a:p>
          <a:pPr rtl="0"/>
          <a:r>
            <a:rPr lang="en-US" sz="1400" dirty="0"/>
            <a:t>Acquisition</a:t>
          </a:r>
        </a:p>
      </dgm:t>
    </dgm:pt>
    <dgm:pt modelId="{AAD00C20-93AC-4DCB-9C7F-A13EBDFE606D}" type="parTrans" cxnId="{B5EE97EF-27F2-4EBF-84C8-A4A33832F9D6}">
      <dgm:prSet custT="1"/>
      <dgm:spPr/>
      <dgm:t>
        <a:bodyPr/>
        <a:lstStyle/>
        <a:p>
          <a:endParaRPr lang="en-US" sz="1050" dirty="0"/>
        </a:p>
      </dgm:t>
    </dgm:pt>
    <dgm:pt modelId="{3E8A1857-59D7-4CEE-8F63-BE70A288A6D4}" type="sibTrans" cxnId="{B5EE97EF-27F2-4EBF-84C8-A4A33832F9D6}">
      <dgm:prSet custT="1"/>
      <dgm:spPr/>
      <dgm:t>
        <a:bodyPr/>
        <a:lstStyle/>
        <a:p>
          <a:endParaRPr lang="en-US" sz="4000"/>
        </a:p>
      </dgm:t>
    </dgm:pt>
    <dgm:pt modelId="{7E4F29E4-290F-4115-B5DE-F206C8A54BDB}">
      <dgm:prSet custT="1"/>
      <dgm:spPr/>
      <dgm:t>
        <a:bodyPr/>
        <a:lstStyle/>
        <a:p>
          <a:pPr rtl="0"/>
          <a:r>
            <a:rPr lang="en-US" sz="1400" dirty="0"/>
            <a:t>Depreciation</a:t>
          </a:r>
        </a:p>
      </dgm:t>
    </dgm:pt>
    <dgm:pt modelId="{449B532B-76AE-411F-AACD-D481EAE6B626}" type="parTrans" cxnId="{0489581C-161D-40AE-883C-922CD76669D9}">
      <dgm:prSet custT="1"/>
      <dgm:spPr/>
      <dgm:t>
        <a:bodyPr/>
        <a:lstStyle/>
        <a:p>
          <a:endParaRPr lang="en-US" sz="1050" dirty="0"/>
        </a:p>
      </dgm:t>
    </dgm:pt>
    <dgm:pt modelId="{E1EE0D99-2359-43C7-8C81-39EAFB9EFC69}" type="sibTrans" cxnId="{0489581C-161D-40AE-883C-922CD76669D9}">
      <dgm:prSet custT="1"/>
      <dgm:spPr/>
      <dgm:t>
        <a:bodyPr/>
        <a:lstStyle/>
        <a:p>
          <a:endParaRPr lang="en-US" sz="4000"/>
        </a:p>
      </dgm:t>
    </dgm:pt>
    <dgm:pt modelId="{BD02F798-9F03-4BEA-A248-9D1C6D1E9BFA}">
      <dgm:prSet custT="1"/>
      <dgm:spPr/>
      <dgm:t>
        <a:bodyPr/>
        <a:lstStyle/>
        <a:p>
          <a:pPr rtl="0"/>
          <a:r>
            <a:rPr lang="en-US" sz="1400" dirty="0"/>
            <a:t>Sales</a:t>
          </a:r>
        </a:p>
      </dgm:t>
    </dgm:pt>
    <dgm:pt modelId="{A43CCF59-C6D3-46F3-A73E-38A936253054}" type="parTrans" cxnId="{4DE3E932-B909-425C-924C-C484EAB61830}">
      <dgm:prSet custT="1"/>
      <dgm:spPr/>
      <dgm:t>
        <a:bodyPr/>
        <a:lstStyle/>
        <a:p>
          <a:endParaRPr lang="en-US" sz="1050" dirty="0"/>
        </a:p>
      </dgm:t>
    </dgm:pt>
    <dgm:pt modelId="{2EFDA7BD-6237-4402-A095-347EF88C1F8E}" type="sibTrans" cxnId="{4DE3E932-B909-425C-924C-C484EAB61830}">
      <dgm:prSet/>
      <dgm:spPr/>
      <dgm:t>
        <a:bodyPr/>
        <a:lstStyle/>
        <a:p>
          <a:endParaRPr lang="en-US" sz="4000"/>
        </a:p>
      </dgm:t>
    </dgm:pt>
    <dgm:pt modelId="{E8D8F067-34F2-49EA-8FAC-406E55D5E450}">
      <dgm:prSet custT="1"/>
      <dgm:spPr/>
      <dgm:t>
        <a:bodyPr/>
        <a:lstStyle/>
        <a:p>
          <a:pPr rtl="0"/>
          <a:r>
            <a:rPr lang="en-US" sz="1400" dirty="0"/>
            <a:t>Transfers</a:t>
          </a:r>
        </a:p>
      </dgm:t>
    </dgm:pt>
    <dgm:pt modelId="{9D048E4D-1FBE-41FA-959F-FB86A963E357}" type="parTrans" cxnId="{1B11E464-2433-4261-81C8-143FDBE8ADA8}">
      <dgm:prSet/>
      <dgm:spPr/>
      <dgm:t>
        <a:bodyPr/>
        <a:lstStyle/>
        <a:p>
          <a:endParaRPr lang="en-US" sz="1400"/>
        </a:p>
      </dgm:t>
    </dgm:pt>
    <dgm:pt modelId="{DF92643F-EDCC-4875-94D5-1698306DDD66}" type="sibTrans" cxnId="{1B11E464-2433-4261-81C8-143FDBE8ADA8}">
      <dgm:prSet/>
      <dgm:spPr/>
      <dgm:t>
        <a:bodyPr/>
        <a:lstStyle/>
        <a:p>
          <a:endParaRPr lang="en-US" sz="1400"/>
        </a:p>
      </dgm:t>
    </dgm:pt>
    <dgm:pt modelId="{2F81F01B-8B10-4D00-BF5E-FD9CE2464E78}">
      <dgm:prSet custT="1"/>
      <dgm:spPr/>
      <dgm:t>
        <a:bodyPr/>
        <a:lstStyle/>
        <a:p>
          <a:pPr rtl="0"/>
          <a:r>
            <a:rPr lang="en-US" sz="1400" dirty="0"/>
            <a:t>Retirement</a:t>
          </a:r>
        </a:p>
      </dgm:t>
    </dgm:pt>
    <dgm:pt modelId="{E5088CE4-552B-4C63-B1DD-60CFDDCA3542}" type="parTrans" cxnId="{6FC87939-2452-4A80-A170-1115A28A8BBD}">
      <dgm:prSet/>
      <dgm:spPr/>
      <dgm:t>
        <a:bodyPr/>
        <a:lstStyle/>
        <a:p>
          <a:endParaRPr lang="en-US" sz="1800"/>
        </a:p>
      </dgm:t>
    </dgm:pt>
    <dgm:pt modelId="{91EB587A-D229-4E59-AB84-A82726B78092}" type="sibTrans" cxnId="{6FC87939-2452-4A80-A170-1115A28A8BBD}">
      <dgm:prSet/>
      <dgm:spPr/>
      <dgm:t>
        <a:bodyPr/>
        <a:lstStyle/>
        <a:p>
          <a:endParaRPr lang="en-US" sz="1800"/>
        </a:p>
      </dgm:t>
    </dgm:pt>
    <dgm:pt modelId="{E20DB139-D9EA-4EC3-8B6F-375F35FBAD0B}" type="pres">
      <dgm:prSet presAssocID="{2369CA2A-0C67-4C71-B75F-605066C5BEDD}" presName="compositeShape" presStyleCnt="0">
        <dgm:presLayoutVars>
          <dgm:chMax val="7"/>
          <dgm:dir/>
          <dgm:resizeHandles val="exact"/>
        </dgm:presLayoutVars>
      </dgm:prSet>
      <dgm:spPr/>
    </dgm:pt>
    <dgm:pt modelId="{BE84BECA-F0E3-4C9D-8E86-79740E21C70C}" type="pres">
      <dgm:prSet presAssocID="{2369CA2A-0C67-4C71-B75F-605066C5BEDD}" presName="wedge1" presStyleLbl="node1" presStyleIdx="0" presStyleCnt="6"/>
      <dgm:spPr/>
    </dgm:pt>
    <dgm:pt modelId="{CB0506B9-813D-4076-984C-3CB64995ACE7}" type="pres">
      <dgm:prSet presAssocID="{2369CA2A-0C67-4C71-B75F-605066C5BEDD}" presName="dummy1a" presStyleCnt="0"/>
      <dgm:spPr/>
    </dgm:pt>
    <dgm:pt modelId="{FD45EB5F-FFFF-4F7D-91F7-CEDF4A57F49E}" type="pres">
      <dgm:prSet presAssocID="{2369CA2A-0C67-4C71-B75F-605066C5BEDD}" presName="dummy1b" presStyleCnt="0"/>
      <dgm:spPr/>
    </dgm:pt>
    <dgm:pt modelId="{810E7942-D7B2-4F40-83C0-F6C00DB3D9F8}" type="pres">
      <dgm:prSet presAssocID="{2369CA2A-0C67-4C71-B75F-605066C5BEDD}" presName="wedge1Tx" presStyleLbl="node1" presStyleIdx="0" presStyleCnt="6">
        <dgm:presLayoutVars>
          <dgm:chMax val="0"/>
          <dgm:chPref val="0"/>
          <dgm:bulletEnabled val="1"/>
        </dgm:presLayoutVars>
      </dgm:prSet>
      <dgm:spPr/>
    </dgm:pt>
    <dgm:pt modelId="{C7DA96B1-290C-424F-B4B7-F551A464BB29}" type="pres">
      <dgm:prSet presAssocID="{2369CA2A-0C67-4C71-B75F-605066C5BEDD}" presName="wedge2" presStyleLbl="node1" presStyleIdx="1" presStyleCnt="6"/>
      <dgm:spPr/>
    </dgm:pt>
    <dgm:pt modelId="{0F563E60-B6E9-4F0D-8FAF-ED6596A7F672}" type="pres">
      <dgm:prSet presAssocID="{2369CA2A-0C67-4C71-B75F-605066C5BEDD}" presName="dummy2a" presStyleCnt="0"/>
      <dgm:spPr/>
    </dgm:pt>
    <dgm:pt modelId="{C42B2EAB-282F-47A0-B87F-4CEEFFA36363}" type="pres">
      <dgm:prSet presAssocID="{2369CA2A-0C67-4C71-B75F-605066C5BEDD}" presName="dummy2b" presStyleCnt="0"/>
      <dgm:spPr/>
    </dgm:pt>
    <dgm:pt modelId="{7FAB8013-EB23-496B-B870-157592754921}" type="pres">
      <dgm:prSet presAssocID="{2369CA2A-0C67-4C71-B75F-605066C5BEDD}" presName="wedge2Tx" presStyleLbl="node1" presStyleIdx="1" presStyleCnt="6">
        <dgm:presLayoutVars>
          <dgm:chMax val="0"/>
          <dgm:chPref val="0"/>
          <dgm:bulletEnabled val="1"/>
        </dgm:presLayoutVars>
      </dgm:prSet>
      <dgm:spPr/>
    </dgm:pt>
    <dgm:pt modelId="{EBE8920D-EDEA-46BB-B02D-F7D608205473}" type="pres">
      <dgm:prSet presAssocID="{2369CA2A-0C67-4C71-B75F-605066C5BEDD}" presName="wedge3" presStyleLbl="node1" presStyleIdx="2" presStyleCnt="6"/>
      <dgm:spPr/>
    </dgm:pt>
    <dgm:pt modelId="{37633E33-6500-4896-BED0-50E82F60FF20}" type="pres">
      <dgm:prSet presAssocID="{2369CA2A-0C67-4C71-B75F-605066C5BEDD}" presName="dummy3a" presStyleCnt="0"/>
      <dgm:spPr/>
    </dgm:pt>
    <dgm:pt modelId="{AFD525A9-BB2D-4229-836D-6951FCE4F1CE}" type="pres">
      <dgm:prSet presAssocID="{2369CA2A-0C67-4C71-B75F-605066C5BEDD}" presName="dummy3b" presStyleCnt="0"/>
      <dgm:spPr/>
    </dgm:pt>
    <dgm:pt modelId="{063F92B2-8CC7-49BC-BF0E-49DB163267E3}" type="pres">
      <dgm:prSet presAssocID="{2369CA2A-0C67-4C71-B75F-605066C5BEDD}" presName="wedge3Tx" presStyleLbl="node1" presStyleIdx="2" presStyleCnt="6">
        <dgm:presLayoutVars>
          <dgm:chMax val="0"/>
          <dgm:chPref val="0"/>
          <dgm:bulletEnabled val="1"/>
        </dgm:presLayoutVars>
      </dgm:prSet>
      <dgm:spPr/>
    </dgm:pt>
    <dgm:pt modelId="{191ABFAF-1F7A-40AB-BCE5-25ABC1D9ADD1}" type="pres">
      <dgm:prSet presAssocID="{2369CA2A-0C67-4C71-B75F-605066C5BEDD}" presName="wedge4" presStyleLbl="node1" presStyleIdx="3" presStyleCnt="6"/>
      <dgm:spPr/>
    </dgm:pt>
    <dgm:pt modelId="{D400E120-E936-47D4-8B07-E0F5F2D51CEC}" type="pres">
      <dgm:prSet presAssocID="{2369CA2A-0C67-4C71-B75F-605066C5BEDD}" presName="dummy4a" presStyleCnt="0"/>
      <dgm:spPr/>
    </dgm:pt>
    <dgm:pt modelId="{7E5FEB45-71CE-4CE9-B874-3DE6E0E1B6ED}" type="pres">
      <dgm:prSet presAssocID="{2369CA2A-0C67-4C71-B75F-605066C5BEDD}" presName="dummy4b" presStyleCnt="0"/>
      <dgm:spPr/>
    </dgm:pt>
    <dgm:pt modelId="{D16B3DAC-66BF-49E5-B8D0-2C0D6CD5117B}" type="pres">
      <dgm:prSet presAssocID="{2369CA2A-0C67-4C71-B75F-605066C5BEDD}" presName="wedge4Tx" presStyleLbl="node1" presStyleIdx="3" presStyleCnt="6">
        <dgm:presLayoutVars>
          <dgm:chMax val="0"/>
          <dgm:chPref val="0"/>
          <dgm:bulletEnabled val="1"/>
        </dgm:presLayoutVars>
      </dgm:prSet>
      <dgm:spPr/>
    </dgm:pt>
    <dgm:pt modelId="{41F389FF-A82A-4CCD-AD96-70ECDEBFFADA}" type="pres">
      <dgm:prSet presAssocID="{2369CA2A-0C67-4C71-B75F-605066C5BEDD}" presName="wedge5" presStyleLbl="node1" presStyleIdx="4" presStyleCnt="6"/>
      <dgm:spPr/>
    </dgm:pt>
    <dgm:pt modelId="{5797C50B-2A59-47FF-AB35-5882357DE95A}" type="pres">
      <dgm:prSet presAssocID="{2369CA2A-0C67-4C71-B75F-605066C5BEDD}" presName="dummy5a" presStyleCnt="0"/>
      <dgm:spPr/>
    </dgm:pt>
    <dgm:pt modelId="{49864AAB-C5FF-4CFD-8B87-4C64FFDEA77A}" type="pres">
      <dgm:prSet presAssocID="{2369CA2A-0C67-4C71-B75F-605066C5BEDD}" presName="dummy5b" presStyleCnt="0"/>
      <dgm:spPr/>
    </dgm:pt>
    <dgm:pt modelId="{F85C7368-3760-4526-82A7-39016A709F14}" type="pres">
      <dgm:prSet presAssocID="{2369CA2A-0C67-4C71-B75F-605066C5BEDD}" presName="wedge5Tx" presStyleLbl="node1" presStyleIdx="4" presStyleCnt="6">
        <dgm:presLayoutVars>
          <dgm:chMax val="0"/>
          <dgm:chPref val="0"/>
          <dgm:bulletEnabled val="1"/>
        </dgm:presLayoutVars>
      </dgm:prSet>
      <dgm:spPr/>
    </dgm:pt>
    <dgm:pt modelId="{53E38B8C-C0DA-4DE3-B76F-5ED9D71A2985}" type="pres">
      <dgm:prSet presAssocID="{2369CA2A-0C67-4C71-B75F-605066C5BEDD}" presName="wedge6" presStyleLbl="node1" presStyleIdx="5" presStyleCnt="6"/>
      <dgm:spPr/>
    </dgm:pt>
    <dgm:pt modelId="{50DC3488-0185-432F-A0A5-2D57431BE0B5}" type="pres">
      <dgm:prSet presAssocID="{2369CA2A-0C67-4C71-B75F-605066C5BEDD}" presName="dummy6a" presStyleCnt="0"/>
      <dgm:spPr/>
    </dgm:pt>
    <dgm:pt modelId="{D9BDFD3E-68F8-4B20-A0FC-8448DA71FF2F}" type="pres">
      <dgm:prSet presAssocID="{2369CA2A-0C67-4C71-B75F-605066C5BEDD}" presName="dummy6b" presStyleCnt="0"/>
      <dgm:spPr/>
    </dgm:pt>
    <dgm:pt modelId="{166476B8-D853-45A6-9F1E-24E5F6827541}" type="pres">
      <dgm:prSet presAssocID="{2369CA2A-0C67-4C71-B75F-605066C5BEDD}" presName="wedge6Tx" presStyleLbl="node1" presStyleIdx="5" presStyleCnt="6">
        <dgm:presLayoutVars>
          <dgm:chMax val="0"/>
          <dgm:chPref val="0"/>
          <dgm:bulletEnabled val="1"/>
        </dgm:presLayoutVars>
      </dgm:prSet>
      <dgm:spPr/>
    </dgm:pt>
    <dgm:pt modelId="{17B6C60D-9000-49DA-B30A-B1EC77AA5193}" type="pres">
      <dgm:prSet presAssocID="{983DE111-7721-4788-9249-BE8D3301E4B8}" presName="arrowWedge1" presStyleLbl="fgSibTrans2D1" presStyleIdx="0" presStyleCnt="6"/>
      <dgm:spPr/>
    </dgm:pt>
    <dgm:pt modelId="{27F5AFA0-C560-409B-AF77-396DE26B71EB}" type="pres">
      <dgm:prSet presAssocID="{3E8A1857-59D7-4CEE-8F63-BE70A288A6D4}" presName="arrowWedge2" presStyleLbl="fgSibTrans2D1" presStyleIdx="1" presStyleCnt="6"/>
      <dgm:spPr/>
    </dgm:pt>
    <dgm:pt modelId="{306A126D-342B-4FA8-A9BF-4708ED435E4D}" type="pres">
      <dgm:prSet presAssocID="{E1EE0D99-2359-43C7-8C81-39EAFB9EFC69}" presName="arrowWedge3" presStyleLbl="fgSibTrans2D1" presStyleIdx="2" presStyleCnt="6"/>
      <dgm:spPr/>
    </dgm:pt>
    <dgm:pt modelId="{C246D9BD-BFD3-41A4-9C1A-843C79AC8890}" type="pres">
      <dgm:prSet presAssocID="{DF92643F-EDCC-4875-94D5-1698306DDD66}" presName="arrowWedge4" presStyleLbl="fgSibTrans2D1" presStyleIdx="3" presStyleCnt="6"/>
      <dgm:spPr/>
    </dgm:pt>
    <dgm:pt modelId="{0A7D6B40-8766-4D27-95AD-5BD9226ABA08}" type="pres">
      <dgm:prSet presAssocID="{2EFDA7BD-6237-4402-A095-347EF88C1F8E}" presName="arrowWedge5" presStyleLbl="fgSibTrans2D1" presStyleIdx="4" presStyleCnt="6"/>
      <dgm:spPr/>
    </dgm:pt>
    <dgm:pt modelId="{FDA17EAD-B750-4A6A-9C3E-65E45D26F38F}" type="pres">
      <dgm:prSet presAssocID="{91EB587A-D229-4E59-AB84-A82726B78092}" presName="arrowWedge6" presStyleLbl="fgSibTrans2D1" presStyleIdx="5" presStyleCnt="6"/>
      <dgm:spPr/>
    </dgm:pt>
  </dgm:ptLst>
  <dgm:cxnLst>
    <dgm:cxn modelId="{E6292B00-0FEB-43BF-9195-928F408AD144}" type="presOf" srcId="{7E4F29E4-290F-4115-B5DE-F206C8A54BDB}" destId="{EBE8920D-EDEA-46BB-B02D-F7D608205473}" srcOrd="0" destOrd="0" presId="urn:microsoft.com/office/officeart/2005/8/layout/cycle8"/>
    <dgm:cxn modelId="{68C18205-9610-4DC4-8F3A-A1F2A05DAF8B}" type="presOf" srcId="{A28EA4A1-5117-419C-97A3-D2CEF15DA3D6}" destId="{7FAB8013-EB23-496B-B870-157592754921}" srcOrd="1" destOrd="0" presId="urn:microsoft.com/office/officeart/2005/8/layout/cycle8"/>
    <dgm:cxn modelId="{0489581C-161D-40AE-883C-922CD76669D9}" srcId="{2369CA2A-0C67-4C71-B75F-605066C5BEDD}" destId="{7E4F29E4-290F-4115-B5DE-F206C8A54BDB}" srcOrd="2" destOrd="0" parTransId="{449B532B-76AE-411F-AACD-D481EAE6B626}" sibTransId="{E1EE0D99-2359-43C7-8C81-39EAFB9EFC69}"/>
    <dgm:cxn modelId="{95B5BD1C-9579-4EC2-BFB2-436AEE92D8C2}" type="presOf" srcId="{2369CA2A-0C67-4C71-B75F-605066C5BEDD}" destId="{E20DB139-D9EA-4EC3-8B6F-375F35FBAD0B}" srcOrd="0" destOrd="0" presId="urn:microsoft.com/office/officeart/2005/8/layout/cycle8"/>
    <dgm:cxn modelId="{BD34482D-0DAA-4D0D-AF61-B50FD223FF82}" type="presOf" srcId="{1B5FD323-3D88-4ED4-893E-90A7160DE66E}" destId="{BE84BECA-F0E3-4C9D-8E86-79740E21C70C}" srcOrd="0" destOrd="0" presId="urn:microsoft.com/office/officeart/2005/8/layout/cycle8"/>
    <dgm:cxn modelId="{4DE3E932-B909-425C-924C-C484EAB61830}" srcId="{2369CA2A-0C67-4C71-B75F-605066C5BEDD}" destId="{BD02F798-9F03-4BEA-A248-9D1C6D1E9BFA}" srcOrd="4" destOrd="0" parTransId="{A43CCF59-C6D3-46F3-A73E-38A936253054}" sibTransId="{2EFDA7BD-6237-4402-A095-347EF88C1F8E}"/>
    <dgm:cxn modelId="{6FC87939-2452-4A80-A170-1115A28A8BBD}" srcId="{2369CA2A-0C67-4C71-B75F-605066C5BEDD}" destId="{2F81F01B-8B10-4D00-BF5E-FD9CE2464E78}" srcOrd="5" destOrd="0" parTransId="{E5088CE4-552B-4C63-B1DD-60CFDDCA3542}" sibTransId="{91EB587A-D229-4E59-AB84-A82726B78092}"/>
    <dgm:cxn modelId="{1B11E464-2433-4261-81C8-143FDBE8ADA8}" srcId="{2369CA2A-0C67-4C71-B75F-605066C5BEDD}" destId="{E8D8F067-34F2-49EA-8FAC-406E55D5E450}" srcOrd="3" destOrd="0" parTransId="{9D048E4D-1FBE-41FA-959F-FB86A963E357}" sibTransId="{DF92643F-EDCC-4875-94D5-1698306DDD66}"/>
    <dgm:cxn modelId="{3263C845-E837-4354-AB23-BF08380822CC}" type="presOf" srcId="{E8D8F067-34F2-49EA-8FAC-406E55D5E450}" destId="{D16B3DAC-66BF-49E5-B8D0-2C0D6CD5117B}" srcOrd="1" destOrd="0" presId="urn:microsoft.com/office/officeart/2005/8/layout/cycle8"/>
    <dgm:cxn modelId="{6DED4567-B7B1-4D50-9E7B-A19D81B706D3}" type="presOf" srcId="{E8D8F067-34F2-49EA-8FAC-406E55D5E450}" destId="{191ABFAF-1F7A-40AB-BCE5-25ABC1D9ADD1}" srcOrd="0" destOrd="0" presId="urn:microsoft.com/office/officeart/2005/8/layout/cycle8"/>
    <dgm:cxn modelId="{1E2E326A-0610-4595-B778-0AF81307787C}" type="presOf" srcId="{2F81F01B-8B10-4D00-BF5E-FD9CE2464E78}" destId="{166476B8-D853-45A6-9F1E-24E5F6827541}" srcOrd="1" destOrd="0" presId="urn:microsoft.com/office/officeart/2005/8/layout/cycle8"/>
    <dgm:cxn modelId="{8FDDFA54-AB3D-4BAC-89FB-10A2601A2E7C}" type="presOf" srcId="{BD02F798-9F03-4BEA-A248-9D1C6D1E9BFA}" destId="{41F389FF-A82A-4CCD-AD96-70ECDEBFFADA}" srcOrd="0" destOrd="0" presId="urn:microsoft.com/office/officeart/2005/8/layout/cycle8"/>
    <dgm:cxn modelId="{A6FB2A7A-3B7C-4624-AF67-8E9054B85E7E}" type="presOf" srcId="{7E4F29E4-290F-4115-B5DE-F206C8A54BDB}" destId="{063F92B2-8CC7-49BC-BF0E-49DB163267E3}" srcOrd="1" destOrd="0" presId="urn:microsoft.com/office/officeart/2005/8/layout/cycle8"/>
    <dgm:cxn modelId="{DA6F81D2-59F4-4E8F-9B2E-A13DD3368D02}" type="presOf" srcId="{A28EA4A1-5117-419C-97A3-D2CEF15DA3D6}" destId="{C7DA96B1-290C-424F-B4B7-F551A464BB29}" srcOrd="0" destOrd="0" presId="urn:microsoft.com/office/officeart/2005/8/layout/cycle8"/>
    <dgm:cxn modelId="{217780D7-561C-42E3-886F-565DD92CEBC1}" type="presOf" srcId="{2F81F01B-8B10-4D00-BF5E-FD9CE2464E78}" destId="{53E38B8C-C0DA-4DE3-B76F-5ED9D71A2985}" srcOrd="0" destOrd="0" presId="urn:microsoft.com/office/officeart/2005/8/layout/cycle8"/>
    <dgm:cxn modelId="{B5EE97EF-27F2-4EBF-84C8-A4A33832F9D6}" srcId="{2369CA2A-0C67-4C71-B75F-605066C5BEDD}" destId="{A28EA4A1-5117-419C-97A3-D2CEF15DA3D6}" srcOrd="1" destOrd="0" parTransId="{AAD00C20-93AC-4DCB-9C7F-A13EBDFE606D}" sibTransId="{3E8A1857-59D7-4CEE-8F63-BE70A288A6D4}"/>
    <dgm:cxn modelId="{C59B44F8-C86A-4018-A46C-00FC451D5E25}" type="presOf" srcId="{BD02F798-9F03-4BEA-A248-9D1C6D1E9BFA}" destId="{F85C7368-3760-4526-82A7-39016A709F14}" srcOrd="1" destOrd="0" presId="urn:microsoft.com/office/officeart/2005/8/layout/cycle8"/>
    <dgm:cxn modelId="{26444BF9-A14F-4C9D-A210-175D52CAFCF9}" srcId="{2369CA2A-0C67-4C71-B75F-605066C5BEDD}" destId="{1B5FD323-3D88-4ED4-893E-90A7160DE66E}" srcOrd="0" destOrd="0" parTransId="{25A505FC-4EAD-4D57-B9FD-1199E22258B9}" sibTransId="{983DE111-7721-4788-9249-BE8D3301E4B8}"/>
    <dgm:cxn modelId="{247FEBFB-8A76-4144-85C8-BA014FA64B61}" type="presOf" srcId="{1B5FD323-3D88-4ED4-893E-90A7160DE66E}" destId="{810E7942-D7B2-4F40-83C0-F6C00DB3D9F8}" srcOrd="1" destOrd="0" presId="urn:microsoft.com/office/officeart/2005/8/layout/cycle8"/>
    <dgm:cxn modelId="{74E54301-7ADF-4A5C-94FA-EE983B43D68B}" type="presParOf" srcId="{E20DB139-D9EA-4EC3-8B6F-375F35FBAD0B}" destId="{BE84BECA-F0E3-4C9D-8E86-79740E21C70C}" srcOrd="0" destOrd="0" presId="urn:microsoft.com/office/officeart/2005/8/layout/cycle8"/>
    <dgm:cxn modelId="{AAB7E173-83DB-4065-A5FA-D68C17644BFF}" type="presParOf" srcId="{E20DB139-D9EA-4EC3-8B6F-375F35FBAD0B}" destId="{CB0506B9-813D-4076-984C-3CB64995ACE7}" srcOrd="1" destOrd="0" presId="urn:microsoft.com/office/officeart/2005/8/layout/cycle8"/>
    <dgm:cxn modelId="{D52D3DDC-3EF3-44E2-A90B-931CB51DBB4E}" type="presParOf" srcId="{E20DB139-D9EA-4EC3-8B6F-375F35FBAD0B}" destId="{FD45EB5F-FFFF-4F7D-91F7-CEDF4A57F49E}" srcOrd="2" destOrd="0" presId="urn:microsoft.com/office/officeart/2005/8/layout/cycle8"/>
    <dgm:cxn modelId="{B4A6310A-1946-428F-9FD8-E97082B980F0}" type="presParOf" srcId="{E20DB139-D9EA-4EC3-8B6F-375F35FBAD0B}" destId="{810E7942-D7B2-4F40-83C0-F6C00DB3D9F8}" srcOrd="3" destOrd="0" presId="urn:microsoft.com/office/officeart/2005/8/layout/cycle8"/>
    <dgm:cxn modelId="{E600E77A-E9A9-496C-B18C-39DFD35D86B5}" type="presParOf" srcId="{E20DB139-D9EA-4EC3-8B6F-375F35FBAD0B}" destId="{C7DA96B1-290C-424F-B4B7-F551A464BB29}" srcOrd="4" destOrd="0" presId="urn:microsoft.com/office/officeart/2005/8/layout/cycle8"/>
    <dgm:cxn modelId="{FED4D88D-7A5B-4EFE-AE0D-F4EE24E9DB11}" type="presParOf" srcId="{E20DB139-D9EA-4EC3-8B6F-375F35FBAD0B}" destId="{0F563E60-B6E9-4F0D-8FAF-ED6596A7F672}" srcOrd="5" destOrd="0" presId="urn:microsoft.com/office/officeart/2005/8/layout/cycle8"/>
    <dgm:cxn modelId="{E9DA8E5E-A797-4939-9D4B-3B81473FA5B3}" type="presParOf" srcId="{E20DB139-D9EA-4EC3-8B6F-375F35FBAD0B}" destId="{C42B2EAB-282F-47A0-B87F-4CEEFFA36363}" srcOrd="6" destOrd="0" presId="urn:microsoft.com/office/officeart/2005/8/layout/cycle8"/>
    <dgm:cxn modelId="{E7D8B783-62B6-45D1-ABC7-C8E47D3B923C}" type="presParOf" srcId="{E20DB139-D9EA-4EC3-8B6F-375F35FBAD0B}" destId="{7FAB8013-EB23-496B-B870-157592754921}" srcOrd="7" destOrd="0" presId="urn:microsoft.com/office/officeart/2005/8/layout/cycle8"/>
    <dgm:cxn modelId="{B14D3685-F8B5-4E0E-88F4-69897C8D2F45}" type="presParOf" srcId="{E20DB139-D9EA-4EC3-8B6F-375F35FBAD0B}" destId="{EBE8920D-EDEA-46BB-B02D-F7D608205473}" srcOrd="8" destOrd="0" presId="urn:microsoft.com/office/officeart/2005/8/layout/cycle8"/>
    <dgm:cxn modelId="{386814FD-81E6-4520-9460-3B86FE702A8D}" type="presParOf" srcId="{E20DB139-D9EA-4EC3-8B6F-375F35FBAD0B}" destId="{37633E33-6500-4896-BED0-50E82F60FF20}" srcOrd="9" destOrd="0" presId="urn:microsoft.com/office/officeart/2005/8/layout/cycle8"/>
    <dgm:cxn modelId="{E423F85E-E461-4891-BDAB-53E388394018}" type="presParOf" srcId="{E20DB139-D9EA-4EC3-8B6F-375F35FBAD0B}" destId="{AFD525A9-BB2D-4229-836D-6951FCE4F1CE}" srcOrd="10" destOrd="0" presId="urn:microsoft.com/office/officeart/2005/8/layout/cycle8"/>
    <dgm:cxn modelId="{974A34A7-801A-4738-A37B-571DDF762CB1}" type="presParOf" srcId="{E20DB139-D9EA-4EC3-8B6F-375F35FBAD0B}" destId="{063F92B2-8CC7-49BC-BF0E-49DB163267E3}" srcOrd="11" destOrd="0" presId="urn:microsoft.com/office/officeart/2005/8/layout/cycle8"/>
    <dgm:cxn modelId="{4ECAE9B6-7D3E-4001-BB60-6C3900322AA8}" type="presParOf" srcId="{E20DB139-D9EA-4EC3-8B6F-375F35FBAD0B}" destId="{191ABFAF-1F7A-40AB-BCE5-25ABC1D9ADD1}" srcOrd="12" destOrd="0" presId="urn:microsoft.com/office/officeart/2005/8/layout/cycle8"/>
    <dgm:cxn modelId="{F04ABFBA-E946-49E4-8374-6A568D6C97D1}" type="presParOf" srcId="{E20DB139-D9EA-4EC3-8B6F-375F35FBAD0B}" destId="{D400E120-E936-47D4-8B07-E0F5F2D51CEC}" srcOrd="13" destOrd="0" presId="urn:microsoft.com/office/officeart/2005/8/layout/cycle8"/>
    <dgm:cxn modelId="{165AE620-8782-47A7-9D42-B2048815ADB6}" type="presParOf" srcId="{E20DB139-D9EA-4EC3-8B6F-375F35FBAD0B}" destId="{7E5FEB45-71CE-4CE9-B874-3DE6E0E1B6ED}" srcOrd="14" destOrd="0" presId="urn:microsoft.com/office/officeart/2005/8/layout/cycle8"/>
    <dgm:cxn modelId="{77A02F77-133D-4F9C-9D68-7E0611F4618E}" type="presParOf" srcId="{E20DB139-D9EA-4EC3-8B6F-375F35FBAD0B}" destId="{D16B3DAC-66BF-49E5-B8D0-2C0D6CD5117B}" srcOrd="15" destOrd="0" presId="urn:microsoft.com/office/officeart/2005/8/layout/cycle8"/>
    <dgm:cxn modelId="{80E6C8FB-30FE-4436-89BE-91C1BD915408}" type="presParOf" srcId="{E20DB139-D9EA-4EC3-8B6F-375F35FBAD0B}" destId="{41F389FF-A82A-4CCD-AD96-70ECDEBFFADA}" srcOrd="16" destOrd="0" presId="urn:microsoft.com/office/officeart/2005/8/layout/cycle8"/>
    <dgm:cxn modelId="{AE3BE26B-CB92-4806-996E-04CF753E638C}" type="presParOf" srcId="{E20DB139-D9EA-4EC3-8B6F-375F35FBAD0B}" destId="{5797C50B-2A59-47FF-AB35-5882357DE95A}" srcOrd="17" destOrd="0" presId="urn:microsoft.com/office/officeart/2005/8/layout/cycle8"/>
    <dgm:cxn modelId="{A34C2953-FA0A-401F-920A-4DB57A9D2A41}" type="presParOf" srcId="{E20DB139-D9EA-4EC3-8B6F-375F35FBAD0B}" destId="{49864AAB-C5FF-4CFD-8B87-4C64FFDEA77A}" srcOrd="18" destOrd="0" presId="urn:microsoft.com/office/officeart/2005/8/layout/cycle8"/>
    <dgm:cxn modelId="{783454E7-B599-4ED7-9388-0BBC342E46A1}" type="presParOf" srcId="{E20DB139-D9EA-4EC3-8B6F-375F35FBAD0B}" destId="{F85C7368-3760-4526-82A7-39016A709F14}" srcOrd="19" destOrd="0" presId="urn:microsoft.com/office/officeart/2005/8/layout/cycle8"/>
    <dgm:cxn modelId="{F553299F-0289-4A9B-84E0-7A7B12C5E3D9}" type="presParOf" srcId="{E20DB139-D9EA-4EC3-8B6F-375F35FBAD0B}" destId="{53E38B8C-C0DA-4DE3-B76F-5ED9D71A2985}" srcOrd="20" destOrd="0" presId="urn:microsoft.com/office/officeart/2005/8/layout/cycle8"/>
    <dgm:cxn modelId="{9045391E-1742-4A61-B749-375D14F9844C}" type="presParOf" srcId="{E20DB139-D9EA-4EC3-8B6F-375F35FBAD0B}" destId="{50DC3488-0185-432F-A0A5-2D57431BE0B5}" srcOrd="21" destOrd="0" presId="urn:microsoft.com/office/officeart/2005/8/layout/cycle8"/>
    <dgm:cxn modelId="{7F557DE6-DAF2-4012-B847-8C4A70615698}" type="presParOf" srcId="{E20DB139-D9EA-4EC3-8B6F-375F35FBAD0B}" destId="{D9BDFD3E-68F8-4B20-A0FC-8448DA71FF2F}" srcOrd="22" destOrd="0" presId="urn:microsoft.com/office/officeart/2005/8/layout/cycle8"/>
    <dgm:cxn modelId="{603B2552-0911-4BC9-AA30-BE3D0BC8EDD3}" type="presParOf" srcId="{E20DB139-D9EA-4EC3-8B6F-375F35FBAD0B}" destId="{166476B8-D853-45A6-9F1E-24E5F6827541}" srcOrd="23" destOrd="0" presId="urn:microsoft.com/office/officeart/2005/8/layout/cycle8"/>
    <dgm:cxn modelId="{05DEC1E5-B622-4869-AF94-3703F25425A9}" type="presParOf" srcId="{E20DB139-D9EA-4EC3-8B6F-375F35FBAD0B}" destId="{17B6C60D-9000-49DA-B30A-B1EC77AA5193}" srcOrd="24" destOrd="0" presId="urn:microsoft.com/office/officeart/2005/8/layout/cycle8"/>
    <dgm:cxn modelId="{FAFC5EB1-B93C-4DE0-BA1F-26A214D9BBFC}" type="presParOf" srcId="{E20DB139-D9EA-4EC3-8B6F-375F35FBAD0B}" destId="{27F5AFA0-C560-409B-AF77-396DE26B71EB}" srcOrd="25" destOrd="0" presId="urn:microsoft.com/office/officeart/2005/8/layout/cycle8"/>
    <dgm:cxn modelId="{1D029608-EE92-4751-8B0E-944FDDF43A8B}" type="presParOf" srcId="{E20DB139-D9EA-4EC3-8B6F-375F35FBAD0B}" destId="{306A126D-342B-4FA8-A9BF-4708ED435E4D}" srcOrd="26" destOrd="0" presId="urn:microsoft.com/office/officeart/2005/8/layout/cycle8"/>
    <dgm:cxn modelId="{450BC6B9-6A79-434B-A754-27F7BF263EAF}" type="presParOf" srcId="{E20DB139-D9EA-4EC3-8B6F-375F35FBAD0B}" destId="{C246D9BD-BFD3-41A4-9C1A-843C79AC8890}" srcOrd="27" destOrd="0" presId="urn:microsoft.com/office/officeart/2005/8/layout/cycle8"/>
    <dgm:cxn modelId="{F34CF9CE-2150-4BD3-9B3A-9DBCF4ACE105}" type="presParOf" srcId="{E20DB139-D9EA-4EC3-8B6F-375F35FBAD0B}" destId="{0A7D6B40-8766-4D27-95AD-5BD9226ABA08}" srcOrd="28" destOrd="0" presId="urn:microsoft.com/office/officeart/2005/8/layout/cycle8"/>
    <dgm:cxn modelId="{408834AF-2243-4A9B-B46A-8A761CABFFA6}" type="presParOf" srcId="{E20DB139-D9EA-4EC3-8B6F-375F35FBAD0B}" destId="{FDA17EAD-B750-4A6A-9C3E-65E45D26F38F}" srcOrd="29"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B33FD1B-F604-4096-AA5D-D26E04A4C1D4}" type="doc">
      <dgm:prSet loTypeId="urn:microsoft.com/office/officeart/2005/8/layout/hList1" loCatId="list" qsTypeId="urn:microsoft.com/office/officeart/2005/8/quickstyle/simple1" qsCatId="simple" csTypeId="urn:microsoft.com/office/officeart/2005/8/colors/accent3_2" csCatId="accent3" phldr="1"/>
      <dgm:spPr/>
    </dgm:pt>
    <dgm:pt modelId="{D951C059-6804-4040-9988-E860660D9ACB}">
      <dgm:prSet phldrT="[Text]" custT="1"/>
      <dgm:spPr/>
      <dgm:t>
        <a:bodyPr/>
        <a:lstStyle/>
        <a:p>
          <a:r>
            <a:rPr lang="en-US" sz="1900" dirty="0"/>
            <a:t>General (Company code)</a:t>
          </a:r>
        </a:p>
      </dgm:t>
    </dgm:pt>
    <dgm:pt modelId="{C24C5EA5-4161-48FB-88FE-8CB99C916631}" type="parTrans" cxnId="{A7800B9F-47A9-4473-B1DA-22B3448F43C4}">
      <dgm:prSet/>
      <dgm:spPr/>
      <dgm:t>
        <a:bodyPr/>
        <a:lstStyle/>
        <a:p>
          <a:endParaRPr lang="en-US" sz="1900"/>
        </a:p>
      </dgm:t>
    </dgm:pt>
    <dgm:pt modelId="{02A7F338-9BFD-48AD-8FF0-FDE11C5051D6}" type="sibTrans" cxnId="{A7800B9F-47A9-4473-B1DA-22B3448F43C4}">
      <dgm:prSet/>
      <dgm:spPr/>
      <dgm:t>
        <a:bodyPr/>
        <a:lstStyle/>
        <a:p>
          <a:endParaRPr lang="en-US" sz="1900"/>
        </a:p>
      </dgm:t>
    </dgm:pt>
    <dgm:pt modelId="{BAA6D151-21AA-41F8-B8F0-0A4FCF7D0E9F}">
      <dgm:prSet phldrT="[Text]" custT="1"/>
      <dgm:spPr/>
      <dgm:t>
        <a:bodyPr/>
        <a:lstStyle/>
        <a:p>
          <a:r>
            <a:rPr lang="en-US" sz="1900" dirty="0"/>
            <a:t>Dep. Areas (Chart of Depreciation)</a:t>
          </a:r>
        </a:p>
      </dgm:t>
    </dgm:pt>
    <dgm:pt modelId="{4E6FEEF2-399E-4FB1-BC2C-EBDC83AF592D}" type="parTrans" cxnId="{CDA1D329-2723-4D1F-89B7-7B3EDB885E6A}">
      <dgm:prSet/>
      <dgm:spPr/>
      <dgm:t>
        <a:bodyPr/>
        <a:lstStyle/>
        <a:p>
          <a:endParaRPr lang="en-US" sz="1900"/>
        </a:p>
      </dgm:t>
    </dgm:pt>
    <dgm:pt modelId="{68E47058-9F86-4EAB-9818-0E54B80CD117}" type="sibTrans" cxnId="{CDA1D329-2723-4D1F-89B7-7B3EDB885E6A}">
      <dgm:prSet/>
      <dgm:spPr/>
      <dgm:t>
        <a:bodyPr/>
        <a:lstStyle/>
        <a:p>
          <a:endParaRPr lang="en-US" sz="1900"/>
        </a:p>
      </dgm:t>
    </dgm:pt>
    <dgm:pt modelId="{69E9CC7F-99B0-455E-ADFA-C90E920AFD2A}">
      <dgm:prSet phldrT="[Text]" custT="1"/>
      <dgm:spPr/>
      <dgm:t>
        <a:bodyPr/>
        <a:lstStyle/>
        <a:p>
          <a:r>
            <a:rPr lang="en-US" sz="1900" dirty="0"/>
            <a:t>Description</a:t>
          </a:r>
        </a:p>
      </dgm:t>
    </dgm:pt>
    <dgm:pt modelId="{716887C6-42E2-433A-934A-E1EBCFF2A276}" type="parTrans" cxnId="{85DF1438-8F4B-4D1C-92D1-5C667F750173}">
      <dgm:prSet/>
      <dgm:spPr/>
      <dgm:t>
        <a:bodyPr/>
        <a:lstStyle/>
        <a:p>
          <a:endParaRPr lang="en-US" sz="1900"/>
        </a:p>
      </dgm:t>
    </dgm:pt>
    <dgm:pt modelId="{AE0BFD32-B4AD-4828-B748-67E9269965A0}" type="sibTrans" cxnId="{85DF1438-8F4B-4D1C-92D1-5C667F750173}">
      <dgm:prSet/>
      <dgm:spPr/>
      <dgm:t>
        <a:bodyPr/>
        <a:lstStyle/>
        <a:p>
          <a:endParaRPr lang="en-US" sz="1900"/>
        </a:p>
      </dgm:t>
    </dgm:pt>
    <dgm:pt modelId="{298DFC5F-85EF-46B9-8943-0CD287EDACC8}">
      <dgm:prSet phldrT="[Text]" custT="1"/>
      <dgm:spPr/>
      <dgm:t>
        <a:bodyPr/>
        <a:lstStyle/>
        <a:p>
          <a:r>
            <a:rPr lang="en-US" sz="1900" dirty="0"/>
            <a:t>Depreciation key</a:t>
          </a:r>
        </a:p>
      </dgm:t>
    </dgm:pt>
    <dgm:pt modelId="{1249D90E-19EA-415D-9E3C-01759D4E1708}" type="parTrans" cxnId="{49A35D19-B5A3-49FB-98FC-31BF9E239BD3}">
      <dgm:prSet/>
      <dgm:spPr/>
      <dgm:t>
        <a:bodyPr/>
        <a:lstStyle/>
        <a:p>
          <a:endParaRPr lang="en-US" sz="1900"/>
        </a:p>
      </dgm:t>
    </dgm:pt>
    <dgm:pt modelId="{FE90DF0C-C405-4C64-AE60-94B31004820A}" type="sibTrans" cxnId="{49A35D19-B5A3-49FB-98FC-31BF9E239BD3}">
      <dgm:prSet/>
      <dgm:spPr/>
      <dgm:t>
        <a:bodyPr/>
        <a:lstStyle/>
        <a:p>
          <a:endParaRPr lang="en-US" sz="1900"/>
        </a:p>
      </dgm:t>
    </dgm:pt>
    <dgm:pt modelId="{8161AD4A-C5E8-4B52-A8E5-3D54E00014E1}">
      <dgm:prSet phldrT="[Text]" custT="1"/>
      <dgm:spPr/>
      <dgm:t>
        <a:bodyPr/>
        <a:lstStyle/>
        <a:p>
          <a:endParaRPr lang="en-US" sz="1900" dirty="0"/>
        </a:p>
      </dgm:t>
    </dgm:pt>
    <dgm:pt modelId="{4824B2B8-5BC6-4D31-A6CB-B5FBCC52F8EE}" type="parTrans" cxnId="{0A00720F-4A4D-4334-B3C7-9E0EE642D315}">
      <dgm:prSet/>
      <dgm:spPr/>
      <dgm:t>
        <a:bodyPr/>
        <a:lstStyle/>
        <a:p>
          <a:endParaRPr lang="en-US" sz="1900"/>
        </a:p>
      </dgm:t>
    </dgm:pt>
    <dgm:pt modelId="{A391DE42-D3E4-4F14-B1B7-C0C80F73D319}" type="sibTrans" cxnId="{0A00720F-4A4D-4334-B3C7-9E0EE642D315}">
      <dgm:prSet/>
      <dgm:spPr/>
      <dgm:t>
        <a:bodyPr/>
        <a:lstStyle/>
        <a:p>
          <a:endParaRPr lang="en-US" sz="1900"/>
        </a:p>
      </dgm:t>
    </dgm:pt>
    <dgm:pt modelId="{9A14F2F8-F93F-4530-A147-DCA951432E06}">
      <dgm:prSet phldrT="[Text]" custT="1"/>
      <dgm:spPr/>
      <dgm:t>
        <a:bodyPr/>
        <a:lstStyle/>
        <a:p>
          <a:r>
            <a:rPr lang="en-US" sz="1900" dirty="0"/>
            <a:t>Account determination</a:t>
          </a:r>
        </a:p>
      </dgm:t>
    </dgm:pt>
    <dgm:pt modelId="{21C56D8B-34C2-4489-8476-B5414DC82B5F}" type="parTrans" cxnId="{1D13B92E-42C8-4EEA-92FF-740758B754C7}">
      <dgm:prSet/>
      <dgm:spPr/>
      <dgm:t>
        <a:bodyPr/>
        <a:lstStyle/>
        <a:p>
          <a:endParaRPr lang="en-US" sz="1900"/>
        </a:p>
      </dgm:t>
    </dgm:pt>
    <dgm:pt modelId="{E9797F74-6819-4A43-9152-1F80F677BA98}" type="sibTrans" cxnId="{1D13B92E-42C8-4EEA-92FF-740758B754C7}">
      <dgm:prSet/>
      <dgm:spPr/>
      <dgm:t>
        <a:bodyPr/>
        <a:lstStyle/>
        <a:p>
          <a:endParaRPr lang="en-US" sz="1900"/>
        </a:p>
      </dgm:t>
    </dgm:pt>
    <dgm:pt modelId="{3E3E9B20-7641-4406-9B94-5B6E7BC2AE89}">
      <dgm:prSet phldrT="[Text]" custT="1"/>
      <dgm:spPr/>
      <dgm:t>
        <a:bodyPr/>
        <a:lstStyle/>
        <a:p>
          <a:r>
            <a:rPr lang="en-US" sz="1900" dirty="0"/>
            <a:t>Controls the GL postings based on the asset class</a:t>
          </a:r>
        </a:p>
      </dgm:t>
    </dgm:pt>
    <dgm:pt modelId="{5AFADF29-CFD2-4088-A044-C750086F553E}" type="parTrans" cxnId="{C0D99355-B710-4CB0-923F-1548F6D94167}">
      <dgm:prSet/>
      <dgm:spPr/>
      <dgm:t>
        <a:bodyPr/>
        <a:lstStyle/>
        <a:p>
          <a:endParaRPr lang="en-US" sz="1900"/>
        </a:p>
      </dgm:t>
    </dgm:pt>
    <dgm:pt modelId="{C7C937CE-26AD-4D30-98C6-204E128D2840}" type="sibTrans" cxnId="{C0D99355-B710-4CB0-923F-1548F6D94167}">
      <dgm:prSet/>
      <dgm:spPr/>
      <dgm:t>
        <a:bodyPr/>
        <a:lstStyle/>
        <a:p>
          <a:endParaRPr lang="en-US" sz="1900"/>
        </a:p>
      </dgm:t>
    </dgm:pt>
    <dgm:pt modelId="{E4D86DFC-135D-4F95-BBB6-7A3E470C4345}">
      <dgm:prSet phldrT="[Text]" custT="1"/>
      <dgm:spPr/>
      <dgm:t>
        <a:bodyPr/>
        <a:lstStyle/>
        <a:p>
          <a:r>
            <a:rPr lang="en-US" sz="1900" dirty="0"/>
            <a:t>Asset class</a:t>
          </a:r>
        </a:p>
      </dgm:t>
    </dgm:pt>
    <dgm:pt modelId="{05CB4263-86F3-42A4-A21A-81863EA28EA5}" type="parTrans" cxnId="{6FB1CDCC-F322-48DA-B30C-DD1A9F900B27}">
      <dgm:prSet/>
      <dgm:spPr/>
      <dgm:t>
        <a:bodyPr/>
        <a:lstStyle/>
        <a:p>
          <a:endParaRPr lang="en-US" sz="1900"/>
        </a:p>
      </dgm:t>
    </dgm:pt>
    <dgm:pt modelId="{AF894C1A-2C9D-4D91-8E6D-FA0ED5FB1AAE}" type="sibTrans" cxnId="{6FB1CDCC-F322-48DA-B30C-DD1A9F900B27}">
      <dgm:prSet/>
      <dgm:spPr/>
      <dgm:t>
        <a:bodyPr/>
        <a:lstStyle/>
        <a:p>
          <a:endParaRPr lang="en-US" sz="1900"/>
        </a:p>
      </dgm:t>
    </dgm:pt>
    <dgm:pt modelId="{B920035F-4DC0-456B-A906-B0E1F2084DBA}">
      <dgm:prSet phldrT="[Text]" custT="1"/>
      <dgm:spPr/>
      <dgm:t>
        <a:bodyPr/>
        <a:lstStyle/>
        <a:p>
          <a:r>
            <a:rPr lang="en-US" sz="1900" dirty="0"/>
            <a:t>Cost centers and plant</a:t>
          </a:r>
        </a:p>
      </dgm:t>
    </dgm:pt>
    <dgm:pt modelId="{BD831416-D11E-4A53-A192-5749B63B37D3}" type="parTrans" cxnId="{4A0839EC-D651-4F8A-85FA-3D104F5505C2}">
      <dgm:prSet/>
      <dgm:spPr/>
      <dgm:t>
        <a:bodyPr/>
        <a:lstStyle/>
        <a:p>
          <a:endParaRPr lang="en-US" sz="1900"/>
        </a:p>
      </dgm:t>
    </dgm:pt>
    <dgm:pt modelId="{03CE77BC-97B7-4B4B-953F-15A65AEBA63A}" type="sibTrans" cxnId="{4A0839EC-D651-4F8A-85FA-3D104F5505C2}">
      <dgm:prSet/>
      <dgm:spPr/>
      <dgm:t>
        <a:bodyPr/>
        <a:lstStyle/>
        <a:p>
          <a:endParaRPr lang="en-US" sz="1900"/>
        </a:p>
      </dgm:t>
    </dgm:pt>
    <dgm:pt modelId="{2CD0272B-4CC1-4C39-A189-18773A3D8C43}">
      <dgm:prSet phldrT="[Text]" custT="1"/>
      <dgm:spPr/>
      <dgm:t>
        <a:bodyPr/>
        <a:lstStyle/>
        <a:p>
          <a:r>
            <a:rPr lang="en-US" sz="1900" dirty="0"/>
            <a:t>Origin data</a:t>
          </a:r>
        </a:p>
      </dgm:t>
    </dgm:pt>
    <dgm:pt modelId="{2D5D52D2-EC03-415D-8082-C24C8229F15F}" type="parTrans" cxnId="{E2E6C0A1-614F-4AC2-A0FD-51A7AA1ACCC4}">
      <dgm:prSet/>
      <dgm:spPr/>
      <dgm:t>
        <a:bodyPr/>
        <a:lstStyle/>
        <a:p>
          <a:endParaRPr lang="en-US" sz="1900"/>
        </a:p>
      </dgm:t>
    </dgm:pt>
    <dgm:pt modelId="{06F299B8-91B4-4374-9BE1-1F67282D6684}" type="sibTrans" cxnId="{E2E6C0A1-614F-4AC2-A0FD-51A7AA1ACCC4}">
      <dgm:prSet/>
      <dgm:spPr/>
      <dgm:t>
        <a:bodyPr/>
        <a:lstStyle/>
        <a:p>
          <a:endParaRPr lang="en-US" sz="1900"/>
        </a:p>
      </dgm:t>
    </dgm:pt>
    <dgm:pt modelId="{D473504C-69BD-4909-8CF4-0E951A9F18B5}">
      <dgm:prSet phldrT="[Text]" custT="1"/>
      <dgm:spPr/>
      <dgm:t>
        <a:bodyPr/>
        <a:lstStyle/>
        <a:p>
          <a:r>
            <a:rPr lang="en-US" sz="1900" dirty="0"/>
            <a:t>Useful life</a:t>
          </a:r>
        </a:p>
      </dgm:t>
    </dgm:pt>
    <dgm:pt modelId="{2E0546D7-B6CC-4A60-950F-DE2E1114FD52}" type="parTrans" cxnId="{A2A8EDE9-543D-4EB0-A286-0FD19D35CC08}">
      <dgm:prSet/>
      <dgm:spPr/>
      <dgm:t>
        <a:bodyPr/>
        <a:lstStyle/>
        <a:p>
          <a:endParaRPr lang="en-US" sz="1900"/>
        </a:p>
      </dgm:t>
    </dgm:pt>
    <dgm:pt modelId="{02876314-78D2-46D4-BDA7-D78A9EBBE420}" type="sibTrans" cxnId="{A2A8EDE9-543D-4EB0-A286-0FD19D35CC08}">
      <dgm:prSet/>
      <dgm:spPr/>
      <dgm:t>
        <a:bodyPr/>
        <a:lstStyle/>
        <a:p>
          <a:endParaRPr lang="en-US" sz="1900"/>
        </a:p>
      </dgm:t>
    </dgm:pt>
    <dgm:pt modelId="{8DD806A5-C99B-4365-B416-88E79CDD89A4}">
      <dgm:prSet phldrT="[Text]" custT="1"/>
      <dgm:spPr/>
      <dgm:t>
        <a:bodyPr/>
        <a:lstStyle/>
        <a:p>
          <a:r>
            <a:rPr lang="en-US" sz="1900" dirty="0"/>
            <a:t>Dep. Start date</a:t>
          </a:r>
        </a:p>
      </dgm:t>
    </dgm:pt>
    <dgm:pt modelId="{93FFD215-3EF8-482D-AD84-7E96F19EEED2}" type="parTrans" cxnId="{AAEE9130-420B-40EC-9C41-DD8EFF07F3E9}">
      <dgm:prSet/>
      <dgm:spPr/>
      <dgm:t>
        <a:bodyPr/>
        <a:lstStyle/>
        <a:p>
          <a:endParaRPr lang="en-US" sz="1900"/>
        </a:p>
      </dgm:t>
    </dgm:pt>
    <dgm:pt modelId="{DCF09BC9-4855-4771-BC6D-DE29261FC1E7}" type="sibTrans" cxnId="{AAEE9130-420B-40EC-9C41-DD8EFF07F3E9}">
      <dgm:prSet/>
      <dgm:spPr/>
      <dgm:t>
        <a:bodyPr/>
        <a:lstStyle/>
        <a:p>
          <a:endParaRPr lang="en-US" sz="1900"/>
        </a:p>
      </dgm:t>
    </dgm:pt>
    <dgm:pt modelId="{8EF531B6-A905-4B9F-A9B3-D140173F5BC3}">
      <dgm:prSet phldrT="[Text]" custT="1"/>
      <dgm:spPr/>
      <dgm:t>
        <a:bodyPr/>
        <a:lstStyle/>
        <a:p>
          <a:r>
            <a:rPr lang="en-US" sz="1900" dirty="0"/>
            <a:t>Change over year</a:t>
          </a:r>
        </a:p>
      </dgm:t>
    </dgm:pt>
    <dgm:pt modelId="{696419AD-07D5-49BC-AF78-455699F91AFC}" type="parTrans" cxnId="{1754D17C-94DF-4354-8440-DAFE155648E6}">
      <dgm:prSet/>
      <dgm:spPr/>
      <dgm:t>
        <a:bodyPr/>
        <a:lstStyle/>
        <a:p>
          <a:endParaRPr lang="en-US" sz="1900"/>
        </a:p>
      </dgm:t>
    </dgm:pt>
    <dgm:pt modelId="{15301674-B33A-42E0-9439-49125B6177D7}" type="sibTrans" cxnId="{1754D17C-94DF-4354-8440-DAFE155648E6}">
      <dgm:prSet/>
      <dgm:spPr/>
      <dgm:t>
        <a:bodyPr/>
        <a:lstStyle/>
        <a:p>
          <a:endParaRPr lang="en-US" sz="1900"/>
        </a:p>
      </dgm:t>
    </dgm:pt>
    <dgm:pt modelId="{C2EB1BB9-9395-49E3-A33F-D2F7560219B5}" type="pres">
      <dgm:prSet presAssocID="{7B33FD1B-F604-4096-AA5D-D26E04A4C1D4}" presName="Name0" presStyleCnt="0">
        <dgm:presLayoutVars>
          <dgm:dir/>
          <dgm:animLvl val="lvl"/>
          <dgm:resizeHandles val="exact"/>
        </dgm:presLayoutVars>
      </dgm:prSet>
      <dgm:spPr/>
    </dgm:pt>
    <dgm:pt modelId="{D5B30020-00BC-4FAF-B1FA-63F955F67C60}" type="pres">
      <dgm:prSet presAssocID="{D951C059-6804-4040-9988-E860660D9ACB}" presName="composite" presStyleCnt="0"/>
      <dgm:spPr/>
    </dgm:pt>
    <dgm:pt modelId="{05DBE953-ACE2-4D02-85CC-6FD8AE007615}" type="pres">
      <dgm:prSet presAssocID="{D951C059-6804-4040-9988-E860660D9ACB}" presName="parTx" presStyleLbl="alignNode1" presStyleIdx="0" presStyleCnt="2" custScaleY="94255">
        <dgm:presLayoutVars>
          <dgm:chMax val="0"/>
          <dgm:chPref val="0"/>
          <dgm:bulletEnabled val="1"/>
        </dgm:presLayoutVars>
      </dgm:prSet>
      <dgm:spPr/>
    </dgm:pt>
    <dgm:pt modelId="{CD8E4743-8AC1-4F8C-AE42-14DB13372322}" type="pres">
      <dgm:prSet presAssocID="{D951C059-6804-4040-9988-E860660D9ACB}" presName="desTx" presStyleLbl="alignAccFollowNode1" presStyleIdx="0" presStyleCnt="2">
        <dgm:presLayoutVars>
          <dgm:bulletEnabled val="1"/>
        </dgm:presLayoutVars>
      </dgm:prSet>
      <dgm:spPr/>
    </dgm:pt>
    <dgm:pt modelId="{74AFC76A-0AC5-416D-A385-D2DB894E2A01}" type="pres">
      <dgm:prSet presAssocID="{02A7F338-9BFD-48AD-8FF0-FDE11C5051D6}" presName="space" presStyleCnt="0"/>
      <dgm:spPr/>
    </dgm:pt>
    <dgm:pt modelId="{07D54C17-7595-4014-BAED-88D5C33BA512}" type="pres">
      <dgm:prSet presAssocID="{BAA6D151-21AA-41F8-B8F0-0A4FCF7D0E9F}" presName="composite" presStyleCnt="0"/>
      <dgm:spPr/>
    </dgm:pt>
    <dgm:pt modelId="{0AA01745-4FF2-4936-B772-343DB7F0C924}" type="pres">
      <dgm:prSet presAssocID="{BAA6D151-21AA-41F8-B8F0-0A4FCF7D0E9F}" presName="parTx" presStyleLbl="alignNode1" presStyleIdx="1" presStyleCnt="2" custScaleY="94255">
        <dgm:presLayoutVars>
          <dgm:chMax val="0"/>
          <dgm:chPref val="0"/>
          <dgm:bulletEnabled val="1"/>
        </dgm:presLayoutVars>
      </dgm:prSet>
      <dgm:spPr/>
    </dgm:pt>
    <dgm:pt modelId="{C7AC6F09-1350-420A-8ED2-D18AE84DB7B4}" type="pres">
      <dgm:prSet presAssocID="{BAA6D151-21AA-41F8-B8F0-0A4FCF7D0E9F}" presName="desTx" presStyleLbl="alignAccFollowNode1" presStyleIdx="1" presStyleCnt="2">
        <dgm:presLayoutVars>
          <dgm:bulletEnabled val="1"/>
        </dgm:presLayoutVars>
      </dgm:prSet>
      <dgm:spPr/>
    </dgm:pt>
  </dgm:ptLst>
  <dgm:cxnLst>
    <dgm:cxn modelId="{0A00720F-4A4D-4334-B3C7-9E0EE642D315}" srcId="{BAA6D151-21AA-41F8-B8F0-0A4FCF7D0E9F}" destId="{8161AD4A-C5E8-4B52-A8E5-3D54E00014E1}" srcOrd="4" destOrd="0" parTransId="{4824B2B8-5BC6-4D31-A6CB-B5FBCC52F8EE}" sibTransId="{A391DE42-D3E4-4F14-B1B7-C0C80F73D319}"/>
    <dgm:cxn modelId="{49A35D19-B5A3-49FB-98FC-31BF9E239BD3}" srcId="{BAA6D151-21AA-41F8-B8F0-0A4FCF7D0E9F}" destId="{298DFC5F-85EF-46B9-8943-0CD287EDACC8}" srcOrd="0" destOrd="0" parTransId="{1249D90E-19EA-415D-9E3C-01759D4E1708}" sibTransId="{FE90DF0C-C405-4C64-AE60-94B31004820A}"/>
    <dgm:cxn modelId="{CDA1D329-2723-4D1F-89B7-7B3EDB885E6A}" srcId="{7B33FD1B-F604-4096-AA5D-D26E04A4C1D4}" destId="{BAA6D151-21AA-41F8-B8F0-0A4FCF7D0E9F}" srcOrd="1" destOrd="0" parTransId="{4E6FEEF2-399E-4FB1-BC2C-EBDC83AF592D}" sibTransId="{68E47058-9F86-4EAB-9818-0E54B80CD117}"/>
    <dgm:cxn modelId="{1D13B92E-42C8-4EEA-92FF-740758B754C7}" srcId="{D951C059-6804-4040-9988-E860660D9ACB}" destId="{9A14F2F8-F93F-4530-A147-DCA951432E06}" srcOrd="2" destOrd="0" parTransId="{21C56D8B-34C2-4489-8476-B5414DC82B5F}" sibTransId="{E9797F74-6819-4A43-9152-1F80F677BA98}"/>
    <dgm:cxn modelId="{AAEE9130-420B-40EC-9C41-DD8EFF07F3E9}" srcId="{BAA6D151-21AA-41F8-B8F0-0A4FCF7D0E9F}" destId="{8DD806A5-C99B-4365-B416-88E79CDD89A4}" srcOrd="2" destOrd="0" parTransId="{93FFD215-3EF8-482D-AD84-7E96F19EEED2}" sibTransId="{DCF09BC9-4855-4771-BC6D-DE29261FC1E7}"/>
    <dgm:cxn modelId="{CE0F0433-2CDD-47F9-881E-8DF362F3A2E7}" type="presOf" srcId="{3E3E9B20-7641-4406-9B94-5B6E7BC2AE89}" destId="{CD8E4743-8AC1-4F8C-AE42-14DB13372322}" srcOrd="0" destOrd="3" presId="urn:microsoft.com/office/officeart/2005/8/layout/hList1"/>
    <dgm:cxn modelId="{AC758934-F002-4DD3-89B7-254DF91F1536}" type="presOf" srcId="{B920035F-4DC0-456B-A906-B0E1F2084DBA}" destId="{CD8E4743-8AC1-4F8C-AE42-14DB13372322}" srcOrd="0" destOrd="4" presId="urn:microsoft.com/office/officeart/2005/8/layout/hList1"/>
    <dgm:cxn modelId="{85DF1438-8F4B-4D1C-92D1-5C667F750173}" srcId="{D951C059-6804-4040-9988-E860660D9ACB}" destId="{69E9CC7F-99B0-455E-ADFA-C90E920AFD2A}" srcOrd="1" destOrd="0" parTransId="{716887C6-42E2-433A-934A-E1EBCFF2A276}" sibTransId="{AE0BFD32-B4AD-4828-B748-67E9269965A0}"/>
    <dgm:cxn modelId="{68077560-1F96-4FB5-B02F-77B4309DFEBA}" type="presOf" srcId="{9A14F2F8-F93F-4530-A147-DCA951432E06}" destId="{CD8E4743-8AC1-4F8C-AE42-14DB13372322}" srcOrd="0" destOrd="2" presId="urn:microsoft.com/office/officeart/2005/8/layout/hList1"/>
    <dgm:cxn modelId="{CD639B62-3178-4B05-9598-EBE0B617CC77}" type="presOf" srcId="{2CD0272B-4CC1-4C39-A189-18773A3D8C43}" destId="{CD8E4743-8AC1-4F8C-AE42-14DB13372322}" srcOrd="0" destOrd="5" presId="urn:microsoft.com/office/officeart/2005/8/layout/hList1"/>
    <dgm:cxn modelId="{74099043-CF1F-4D86-8B45-7957B0BBA78C}" type="presOf" srcId="{8DD806A5-C99B-4365-B416-88E79CDD89A4}" destId="{C7AC6F09-1350-420A-8ED2-D18AE84DB7B4}" srcOrd="0" destOrd="2" presId="urn:microsoft.com/office/officeart/2005/8/layout/hList1"/>
    <dgm:cxn modelId="{C0D99355-B710-4CB0-923F-1548F6D94167}" srcId="{9A14F2F8-F93F-4530-A147-DCA951432E06}" destId="{3E3E9B20-7641-4406-9B94-5B6E7BC2AE89}" srcOrd="0" destOrd="0" parTransId="{5AFADF29-CFD2-4088-A044-C750086F553E}" sibTransId="{C7C937CE-26AD-4D30-98C6-204E128D2840}"/>
    <dgm:cxn modelId="{6029F875-B644-40F7-8A91-C47CE9F38DF1}" type="presOf" srcId="{69E9CC7F-99B0-455E-ADFA-C90E920AFD2A}" destId="{CD8E4743-8AC1-4F8C-AE42-14DB13372322}" srcOrd="0" destOrd="1" presId="urn:microsoft.com/office/officeart/2005/8/layout/hList1"/>
    <dgm:cxn modelId="{1754D17C-94DF-4354-8440-DAFE155648E6}" srcId="{BAA6D151-21AA-41F8-B8F0-0A4FCF7D0E9F}" destId="{8EF531B6-A905-4B9F-A9B3-D140173F5BC3}" srcOrd="3" destOrd="0" parTransId="{696419AD-07D5-49BC-AF78-455699F91AFC}" sibTransId="{15301674-B33A-42E0-9439-49125B6177D7}"/>
    <dgm:cxn modelId="{57F2A584-E16E-4613-B0E9-4FBD8E1B91BD}" type="presOf" srcId="{D951C059-6804-4040-9988-E860660D9ACB}" destId="{05DBE953-ACE2-4D02-85CC-6FD8AE007615}" srcOrd="0" destOrd="0" presId="urn:microsoft.com/office/officeart/2005/8/layout/hList1"/>
    <dgm:cxn modelId="{C8EB6292-0648-400C-A19A-2C675D93A998}" type="presOf" srcId="{BAA6D151-21AA-41F8-B8F0-0A4FCF7D0E9F}" destId="{0AA01745-4FF2-4936-B772-343DB7F0C924}" srcOrd="0" destOrd="0" presId="urn:microsoft.com/office/officeart/2005/8/layout/hList1"/>
    <dgm:cxn modelId="{3ACC9C96-E7C7-4B1C-9008-4A72183FD7E0}" type="presOf" srcId="{8EF531B6-A905-4B9F-A9B3-D140173F5BC3}" destId="{C7AC6F09-1350-420A-8ED2-D18AE84DB7B4}" srcOrd="0" destOrd="3" presId="urn:microsoft.com/office/officeart/2005/8/layout/hList1"/>
    <dgm:cxn modelId="{A7800B9F-47A9-4473-B1DA-22B3448F43C4}" srcId="{7B33FD1B-F604-4096-AA5D-D26E04A4C1D4}" destId="{D951C059-6804-4040-9988-E860660D9ACB}" srcOrd="0" destOrd="0" parTransId="{C24C5EA5-4161-48FB-88FE-8CB99C916631}" sibTransId="{02A7F338-9BFD-48AD-8FF0-FDE11C5051D6}"/>
    <dgm:cxn modelId="{E2E6C0A1-614F-4AC2-A0FD-51A7AA1ACCC4}" srcId="{D951C059-6804-4040-9988-E860660D9ACB}" destId="{2CD0272B-4CC1-4C39-A189-18773A3D8C43}" srcOrd="4" destOrd="0" parTransId="{2D5D52D2-EC03-415D-8082-C24C8229F15F}" sibTransId="{06F299B8-91B4-4374-9BE1-1F67282D6684}"/>
    <dgm:cxn modelId="{399511A6-956B-4DA1-91D0-DE17F953F464}" type="presOf" srcId="{E4D86DFC-135D-4F95-BBB6-7A3E470C4345}" destId="{CD8E4743-8AC1-4F8C-AE42-14DB13372322}" srcOrd="0" destOrd="0" presId="urn:microsoft.com/office/officeart/2005/8/layout/hList1"/>
    <dgm:cxn modelId="{A4370AAA-9535-4716-B44F-EA5780DA1467}" type="presOf" srcId="{7B33FD1B-F604-4096-AA5D-D26E04A4C1D4}" destId="{C2EB1BB9-9395-49E3-A33F-D2F7560219B5}" srcOrd="0" destOrd="0" presId="urn:microsoft.com/office/officeart/2005/8/layout/hList1"/>
    <dgm:cxn modelId="{996450C9-DB81-4272-98AA-E514712F9AA9}" type="presOf" srcId="{298DFC5F-85EF-46B9-8943-0CD287EDACC8}" destId="{C7AC6F09-1350-420A-8ED2-D18AE84DB7B4}" srcOrd="0" destOrd="0" presId="urn:microsoft.com/office/officeart/2005/8/layout/hList1"/>
    <dgm:cxn modelId="{6FB1CDCC-F322-48DA-B30C-DD1A9F900B27}" srcId="{D951C059-6804-4040-9988-E860660D9ACB}" destId="{E4D86DFC-135D-4F95-BBB6-7A3E470C4345}" srcOrd="0" destOrd="0" parTransId="{05CB4263-86F3-42A4-A21A-81863EA28EA5}" sibTransId="{AF894C1A-2C9D-4D91-8E6D-FA0ED5FB1AAE}"/>
    <dgm:cxn modelId="{C30CCBD2-1FBD-4FAA-9C9E-562FFA5E8220}" type="presOf" srcId="{8161AD4A-C5E8-4B52-A8E5-3D54E00014E1}" destId="{C7AC6F09-1350-420A-8ED2-D18AE84DB7B4}" srcOrd="0" destOrd="4" presId="urn:microsoft.com/office/officeart/2005/8/layout/hList1"/>
    <dgm:cxn modelId="{A2A8EDE9-543D-4EB0-A286-0FD19D35CC08}" srcId="{BAA6D151-21AA-41F8-B8F0-0A4FCF7D0E9F}" destId="{D473504C-69BD-4909-8CF4-0E951A9F18B5}" srcOrd="1" destOrd="0" parTransId="{2E0546D7-B6CC-4A60-950F-DE2E1114FD52}" sibTransId="{02876314-78D2-46D4-BDA7-D78A9EBBE420}"/>
    <dgm:cxn modelId="{4A0839EC-D651-4F8A-85FA-3D104F5505C2}" srcId="{D951C059-6804-4040-9988-E860660D9ACB}" destId="{B920035F-4DC0-456B-A906-B0E1F2084DBA}" srcOrd="3" destOrd="0" parTransId="{BD831416-D11E-4A53-A192-5749B63B37D3}" sibTransId="{03CE77BC-97B7-4B4B-953F-15A65AEBA63A}"/>
    <dgm:cxn modelId="{916503EE-78A1-4F4E-A6CF-428A6F40152A}" type="presOf" srcId="{D473504C-69BD-4909-8CF4-0E951A9F18B5}" destId="{C7AC6F09-1350-420A-8ED2-D18AE84DB7B4}" srcOrd="0" destOrd="1" presId="urn:microsoft.com/office/officeart/2005/8/layout/hList1"/>
    <dgm:cxn modelId="{4F6D791B-7F51-4C67-AD1C-4F4781048C31}" type="presParOf" srcId="{C2EB1BB9-9395-49E3-A33F-D2F7560219B5}" destId="{D5B30020-00BC-4FAF-B1FA-63F955F67C60}" srcOrd="0" destOrd="0" presId="urn:microsoft.com/office/officeart/2005/8/layout/hList1"/>
    <dgm:cxn modelId="{39E5093C-3048-4AF6-9A15-4AC4EEEF081D}" type="presParOf" srcId="{D5B30020-00BC-4FAF-B1FA-63F955F67C60}" destId="{05DBE953-ACE2-4D02-85CC-6FD8AE007615}" srcOrd="0" destOrd="0" presId="urn:microsoft.com/office/officeart/2005/8/layout/hList1"/>
    <dgm:cxn modelId="{4197762E-6AF9-426E-BFDC-E21064E8769D}" type="presParOf" srcId="{D5B30020-00BC-4FAF-B1FA-63F955F67C60}" destId="{CD8E4743-8AC1-4F8C-AE42-14DB13372322}" srcOrd="1" destOrd="0" presId="urn:microsoft.com/office/officeart/2005/8/layout/hList1"/>
    <dgm:cxn modelId="{89C6D376-0D8A-47BA-84C4-EC4550E6A5B8}" type="presParOf" srcId="{C2EB1BB9-9395-49E3-A33F-D2F7560219B5}" destId="{74AFC76A-0AC5-416D-A385-D2DB894E2A01}" srcOrd="1" destOrd="0" presId="urn:microsoft.com/office/officeart/2005/8/layout/hList1"/>
    <dgm:cxn modelId="{61A7A526-E183-4885-BF23-856028CEEB57}" type="presParOf" srcId="{C2EB1BB9-9395-49E3-A33F-D2F7560219B5}" destId="{07D54C17-7595-4014-BAED-88D5C33BA512}" srcOrd="2" destOrd="0" presId="urn:microsoft.com/office/officeart/2005/8/layout/hList1"/>
    <dgm:cxn modelId="{CBBD1D0B-0A6B-4A55-AB09-9B064A13F3BC}" type="presParOf" srcId="{07D54C17-7595-4014-BAED-88D5C33BA512}" destId="{0AA01745-4FF2-4936-B772-343DB7F0C924}" srcOrd="0" destOrd="0" presId="urn:microsoft.com/office/officeart/2005/8/layout/hList1"/>
    <dgm:cxn modelId="{AA2907D0-2DB9-49A1-9D62-7DC28142CD11}" type="presParOf" srcId="{07D54C17-7595-4014-BAED-88D5C33BA512}" destId="{C7AC6F09-1350-420A-8ED2-D18AE84DB7B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BDBE5269-2A7D-4C50-B2B3-C809B8DBA80C}" type="doc">
      <dgm:prSet loTypeId="urn:microsoft.com/office/officeart/2005/8/layout/cycle8" loCatId="cycle" qsTypeId="urn:microsoft.com/office/officeart/2005/8/quickstyle/simple1" qsCatId="simple" csTypeId="urn:microsoft.com/office/officeart/2005/8/colors/accent3_4" csCatId="accent3" phldr="1"/>
      <dgm:spPr/>
      <dgm:t>
        <a:bodyPr/>
        <a:lstStyle/>
        <a:p>
          <a:endParaRPr lang="en-US"/>
        </a:p>
      </dgm:t>
    </dgm:pt>
    <dgm:pt modelId="{7DEAB8C1-DCE1-4CE6-AD80-6AC42C7A8F5E}">
      <dgm:prSet phldrT="[Text]" custT="1"/>
      <dgm:spPr/>
      <dgm:t>
        <a:bodyPr/>
        <a:lstStyle/>
        <a:p>
          <a:r>
            <a:rPr lang="en-US" sz="1200" dirty="0"/>
            <a:t>OTC</a:t>
          </a:r>
        </a:p>
      </dgm:t>
    </dgm:pt>
    <dgm:pt modelId="{91C1A6AF-4817-474F-B593-7429C1F901B9}" type="parTrans" cxnId="{C7DCCAF4-ECBE-4D31-B605-4587383C9B05}">
      <dgm:prSet/>
      <dgm:spPr/>
      <dgm:t>
        <a:bodyPr/>
        <a:lstStyle/>
        <a:p>
          <a:endParaRPr lang="en-US" sz="1200"/>
        </a:p>
      </dgm:t>
    </dgm:pt>
    <dgm:pt modelId="{495CD782-0343-4012-BB48-6542CBCD77E9}" type="sibTrans" cxnId="{C7DCCAF4-ECBE-4D31-B605-4587383C9B05}">
      <dgm:prSet/>
      <dgm:spPr/>
      <dgm:t>
        <a:bodyPr/>
        <a:lstStyle/>
        <a:p>
          <a:endParaRPr lang="en-US" sz="1200"/>
        </a:p>
      </dgm:t>
    </dgm:pt>
    <dgm:pt modelId="{BE5BDF1B-8EE0-4306-8B31-17F13A0CFAEE}">
      <dgm:prSet phldrT="[Text]" custT="1"/>
      <dgm:spPr/>
      <dgm:t>
        <a:bodyPr/>
        <a:lstStyle/>
        <a:p>
          <a:r>
            <a:rPr lang="en-US" sz="1200" dirty="0"/>
            <a:t>PTP</a:t>
          </a:r>
        </a:p>
      </dgm:t>
    </dgm:pt>
    <dgm:pt modelId="{F0A37143-E69D-4CB1-A975-9099F09259A5}" type="parTrans" cxnId="{5F5E1330-5796-455A-A1F2-EAD86ADFDBAA}">
      <dgm:prSet/>
      <dgm:spPr/>
      <dgm:t>
        <a:bodyPr/>
        <a:lstStyle/>
        <a:p>
          <a:endParaRPr lang="en-US" sz="1200"/>
        </a:p>
      </dgm:t>
    </dgm:pt>
    <dgm:pt modelId="{67483EDC-527B-4B55-B2CF-874ABA19980B}" type="sibTrans" cxnId="{5F5E1330-5796-455A-A1F2-EAD86ADFDBAA}">
      <dgm:prSet/>
      <dgm:spPr/>
      <dgm:t>
        <a:bodyPr/>
        <a:lstStyle/>
        <a:p>
          <a:endParaRPr lang="en-US" sz="1200"/>
        </a:p>
      </dgm:t>
    </dgm:pt>
    <dgm:pt modelId="{D3E523B0-D4B2-41FE-A059-6763AAF0436F}">
      <dgm:prSet phldrT="[Text]" custT="1"/>
      <dgm:spPr/>
      <dgm:t>
        <a:bodyPr/>
        <a:lstStyle/>
        <a:p>
          <a:r>
            <a:rPr lang="en-US" sz="1200" dirty="0"/>
            <a:t>PRD</a:t>
          </a:r>
        </a:p>
      </dgm:t>
    </dgm:pt>
    <dgm:pt modelId="{6B2E3C73-949F-4F0E-8524-EB41CCDE166B}" type="parTrans" cxnId="{C09D922A-F580-48D8-8352-EDEBE8B39A7A}">
      <dgm:prSet/>
      <dgm:spPr/>
      <dgm:t>
        <a:bodyPr/>
        <a:lstStyle/>
        <a:p>
          <a:endParaRPr lang="en-US" sz="1200"/>
        </a:p>
      </dgm:t>
    </dgm:pt>
    <dgm:pt modelId="{F378A00C-D985-44A5-8C08-E79C08E66967}" type="sibTrans" cxnId="{C09D922A-F580-48D8-8352-EDEBE8B39A7A}">
      <dgm:prSet/>
      <dgm:spPr/>
      <dgm:t>
        <a:bodyPr/>
        <a:lstStyle/>
        <a:p>
          <a:endParaRPr lang="en-US" sz="1200"/>
        </a:p>
      </dgm:t>
    </dgm:pt>
    <dgm:pt modelId="{86976FE9-BBAA-4C77-BF04-0847118BA1F7}">
      <dgm:prSet phldrT="[Text]" custT="1"/>
      <dgm:spPr/>
      <dgm:t>
        <a:bodyPr/>
        <a:lstStyle/>
        <a:p>
          <a:r>
            <a:rPr lang="en-US" sz="1200" dirty="0"/>
            <a:t>RTR</a:t>
          </a:r>
        </a:p>
      </dgm:t>
    </dgm:pt>
    <dgm:pt modelId="{2E38D69C-125D-459B-95D0-A1CA13FAE060}" type="parTrans" cxnId="{4FC8CF2E-50CD-409B-A6EA-B11B79980696}">
      <dgm:prSet/>
      <dgm:spPr/>
      <dgm:t>
        <a:bodyPr/>
        <a:lstStyle/>
        <a:p>
          <a:endParaRPr lang="en-US" sz="1200"/>
        </a:p>
      </dgm:t>
    </dgm:pt>
    <dgm:pt modelId="{7E4F81F4-B592-4415-9341-B87D346F8145}" type="sibTrans" cxnId="{4FC8CF2E-50CD-409B-A6EA-B11B79980696}">
      <dgm:prSet/>
      <dgm:spPr/>
      <dgm:t>
        <a:bodyPr/>
        <a:lstStyle/>
        <a:p>
          <a:endParaRPr lang="en-US" sz="1200"/>
        </a:p>
      </dgm:t>
    </dgm:pt>
    <dgm:pt modelId="{DDCCF844-9CE6-4BCC-9BA3-0DAC4ABA7FC6}">
      <dgm:prSet phldrT="[Text]" custT="1"/>
      <dgm:spPr/>
      <dgm:t>
        <a:bodyPr/>
        <a:lstStyle/>
        <a:p>
          <a:r>
            <a:rPr lang="en-US" sz="1200" dirty="0"/>
            <a:t>HTR</a:t>
          </a:r>
        </a:p>
      </dgm:t>
    </dgm:pt>
    <dgm:pt modelId="{27983523-634D-4BD8-B700-96894A483B2E}" type="parTrans" cxnId="{B310E2B8-86CC-4CFF-B872-067C607C294C}">
      <dgm:prSet/>
      <dgm:spPr/>
      <dgm:t>
        <a:bodyPr/>
        <a:lstStyle/>
        <a:p>
          <a:endParaRPr lang="en-US" sz="1200"/>
        </a:p>
      </dgm:t>
    </dgm:pt>
    <dgm:pt modelId="{17CFC853-B5BA-4DC5-A27B-D622AD5AD823}" type="sibTrans" cxnId="{B310E2B8-86CC-4CFF-B872-067C607C294C}">
      <dgm:prSet/>
      <dgm:spPr/>
      <dgm:t>
        <a:bodyPr/>
        <a:lstStyle/>
        <a:p>
          <a:endParaRPr lang="en-US" sz="1200"/>
        </a:p>
      </dgm:t>
    </dgm:pt>
    <dgm:pt modelId="{72B87D63-247B-4E98-884F-4A6CFB9D0F81}" type="pres">
      <dgm:prSet presAssocID="{BDBE5269-2A7D-4C50-B2B3-C809B8DBA80C}" presName="compositeShape" presStyleCnt="0">
        <dgm:presLayoutVars>
          <dgm:chMax val="7"/>
          <dgm:dir/>
          <dgm:resizeHandles val="exact"/>
        </dgm:presLayoutVars>
      </dgm:prSet>
      <dgm:spPr/>
    </dgm:pt>
    <dgm:pt modelId="{23297161-3264-4A6C-B6C5-ABB45B5FBF4F}" type="pres">
      <dgm:prSet presAssocID="{BDBE5269-2A7D-4C50-B2B3-C809B8DBA80C}" presName="wedge1" presStyleLbl="node1" presStyleIdx="0" presStyleCnt="5"/>
      <dgm:spPr/>
    </dgm:pt>
    <dgm:pt modelId="{C4FA375D-4B09-4130-9304-8B59B44CF534}" type="pres">
      <dgm:prSet presAssocID="{BDBE5269-2A7D-4C50-B2B3-C809B8DBA80C}" presName="dummy1a" presStyleCnt="0"/>
      <dgm:spPr/>
    </dgm:pt>
    <dgm:pt modelId="{B997D24E-CED6-41CE-AA0A-838DC59F58B3}" type="pres">
      <dgm:prSet presAssocID="{BDBE5269-2A7D-4C50-B2B3-C809B8DBA80C}" presName="dummy1b" presStyleCnt="0"/>
      <dgm:spPr/>
    </dgm:pt>
    <dgm:pt modelId="{B0026219-7826-468B-B195-C45C55EEE8EB}" type="pres">
      <dgm:prSet presAssocID="{BDBE5269-2A7D-4C50-B2B3-C809B8DBA80C}" presName="wedge1Tx" presStyleLbl="node1" presStyleIdx="0" presStyleCnt="5">
        <dgm:presLayoutVars>
          <dgm:chMax val="0"/>
          <dgm:chPref val="0"/>
          <dgm:bulletEnabled val="1"/>
        </dgm:presLayoutVars>
      </dgm:prSet>
      <dgm:spPr/>
    </dgm:pt>
    <dgm:pt modelId="{11CEB761-B5A7-4FA1-98A7-63270E8AFB67}" type="pres">
      <dgm:prSet presAssocID="{BDBE5269-2A7D-4C50-B2B3-C809B8DBA80C}" presName="wedge2" presStyleLbl="node1" presStyleIdx="1" presStyleCnt="5"/>
      <dgm:spPr/>
    </dgm:pt>
    <dgm:pt modelId="{0AA88325-8DA1-4736-AC82-CA97C0E64479}" type="pres">
      <dgm:prSet presAssocID="{BDBE5269-2A7D-4C50-B2B3-C809B8DBA80C}" presName="dummy2a" presStyleCnt="0"/>
      <dgm:spPr/>
    </dgm:pt>
    <dgm:pt modelId="{DD75B935-A78B-4483-B4DC-7E4AFE4A1B53}" type="pres">
      <dgm:prSet presAssocID="{BDBE5269-2A7D-4C50-B2B3-C809B8DBA80C}" presName="dummy2b" presStyleCnt="0"/>
      <dgm:spPr/>
    </dgm:pt>
    <dgm:pt modelId="{9108DF5C-A7DB-44D6-B1DD-07B2493DEF03}" type="pres">
      <dgm:prSet presAssocID="{BDBE5269-2A7D-4C50-B2B3-C809B8DBA80C}" presName="wedge2Tx" presStyleLbl="node1" presStyleIdx="1" presStyleCnt="5">
        <dgm:presLayoutVars>
          <dgm:chMax val="0"/>
          <dgm:chPref val="0"/>
          <dgm:bulletEnabled val="1"/>
        </dgm:presLayoutVars>
      </dgm:prSet>
      <dgm:spPr/>
    </dgm:pt>
    <dgm:pt modelId="{7EB8B188-841C-483C-ACFA-5DDA267B89FA}" type="pres">
      <dgm:prSet presAssocID="{BDBE5269-2A7D-4C50-B2B3-C809B8DBA80C}" presName="wedge3" presStyleLbl="node1" presStyleIdx="2" presStyleCnt="5"/>
      <dgm:spPr/>
    </dgm:pt>
    <dgm:pt modelId="{D16A1C05-6A9A-4536-A8D7-B702AB58B827}" type="pres">
      <dgm:prSet presAssocID="{BDBE5269-2A7D-4C50-B2B3-C809B8DBA80C}" presName="dummy3a" presStyleCnt="0"/>
      <dgm:spPr/>
    </dgm:pt>
    <dgm:pt modelId="{FEC37FA1-B190-4858-B77E-8336D3FA1B3E}" type="pres">
      <dgm:prSet presAssocID="{BDBE5269-2A7D-4C50-B2B3-C809B8DBA80C}" presName="dummy3b" presStyleCnt="0"/>
      <dgm:spPr/>
    </dgm:pt>
    <dgm:pt modelId="{1209382E-606A-4AA9-A16A-825B274B2973}" type="pres">
      <dgm:prSet presAssocID="{BDBE5269-2A7D-4C50-B2B3-C809B8DBA80C}" presName="wedge3Tx" presStyleLbl="node1" presStyleIdx="2" presStyleCnt="5">
        <dgm:presLayoutVars>
          <dgm:chMax val="0"/>
          <dgm:chPref val="0"/>
          <dgm:bulletEnabled val="1"/>
        </dgm:presLayoutVars>
      </dgm:prSet>
      <dgm:spPr/>
    </dgm:pt>
    <dgm:pt modelId="{CC652F74-D250-41B5-8816-87C9FEA9A0FF}" type="pres">
      <dgm:prSet presAssocID="{BDBE5269-2A7D-4C50-B2B3-C809B8DBA80C}" presName="wedge4" presStyleLbl="node1" presStyleIdx="3" presStyleCnt="5"/>
      <dgm:spPr/>
    </dgm:pt>
    <dgm:pt modelId="{9A4CD93E-AE65-4FEA-8F39-EDB9941A5740}" type="pres">
      <dgm:prSet presAssocID="{BDBE5269-2A7D-4C50-B2B3-C809B8DBA80C}" presName="dummy4a" presStyleCnt="0"/>
      <dgm:spPr/>
    </dgm:pt>
    <dgm:pt modelId="{AC9C65F7-CB6C-48D1-9179-4D92554FCEDB}" type="pres">
      <dgm:prSet presAssocID="{BDBE5269-2A7D-4C50-B2B3-C809B8DBA80C}" presName="dummy4b" presStyleCnt="0"/>
      <dgm:spPr/>
    </dgm:pt>
    <dgm:pt modelId="{96FC9E5F-6F4C-4C5A-AB5D-FAB833592399}" type="pres">
      <dgm:prSet presAssocID="{BDBE5269-2A7D-4C50-B2B3-C809B8DBA80C}" presName="wedge4Tx" presStyleLbl="node1" presStyleIdx="3" presStyleCnt="5">
        <dgm:presLayoutVars>
          <dgm:chMax val="0"/>
          <dgm:chPref val="0"/>
          <dgm:bulletEnabled val="1"/>
        </dgm:presLayoutVars>
      </dgm:prSet>
      <dgm:spPr/>
    </dgm:pt>
    <dgm:pt modelId="{24FDCC41-9195-4B8C-8A20-870F4966E275}" type="pres">
      <dgm:prSet presAssocID="{BDBE5269-2A7D-4C50-B2B3-C809B8DBA80C}" presName="wedge5" presStyleLbl="node1" presStyleIdx="4" presStyleCnt="5"/>
      <dgm:spPr/>
    </dgm:pt>
    <dgm:pt modelId="{CDB4262C-9A86-4668-BDAD-93EE88510023}" type="pres">
      <dgm:prSet presAssocID="{BDBE5269-2A7D-4C50-B2B3-C809B8DBA80C}" presName="dummy5a" presStyleCnt="0"/>
      <dgm:spPr/>
    </dgm:pt>
    <dgm:pt modelId="{37004D4A-CD3E-49BF-9AB1-46F56A8248CA}" type="pres">
      <dgm:prSet presAssocID="{BDBE5269-2A7D-4C50-B2B3-C809B8DBA80C}" presName="dummy5b" presStyleCnt="0"/>
      <dgm:spPr/>
    </dgm:pt>
    <dgm:pt modelId="{978C6366-9E15-42D6-AC8C-ACA0E073EEF6}" type="pres">
      <dgm:prSet presAssocID="{BDBE5269-2A7D-4C50-B2B3-C809B8DBA80C}" presName="wedge5Tx" presStyleLbl="node1" presStyleIdx="4" presStyleCnt="5">
        <dgm:presLayoutVars>
          <dgm:chMax val="0"/>
          <dgm:chPref val="0"/>
          <dgm:bulletEnabled val="1"/>
        </dgm:presLayoutVars>
      </dgm:prSet>
      <dgm:spPr/>
    </dgm:pt>
    <dgm:pt modelId="{E5148204-B9FB-4592-9CE0-73624901C7C6}" type="pres">
      <dgm:prSet presAssocID="{495CD782-0343-4012-BB48-6542CBCD77E9}" presName="arrowWedge1" presStyleLbl="fgSibTrans2D1" presStyleIdx="0" presStyleCnt="5"/>
      <dgm:spPr/>
    </dgm:pt>
    <dgm:pt modelId="{A019C27C-DEC9-4830-9F35-7DF3933A9D93}" type="pres">
      <dgm:prSet presAssocID="{67483EDC-527B-4B55-B2CF-874ABA19980B}" presName="arrowWedge2" presStyleLbl="fgSibTrans2D1" presStyleIdx="1" presStyleCnt="5"/>
      <dgm:spPr/>
    </dgm:pt>
    <dgm:pt modelId="{AB372A46-A0D0-46DE-95E0-93E966FA28DF}" type="pres">
      <dgm:prSet presAssocID="{F378A00C-D985-44A5-8C08-E79C08E66967}" presName="arrowWedge3" presStyleLbl="fgSibTrans2D1" presStyleIdx="2" presStyleCnt="5"/>
      <dgm:spPr/>
    </dgm:pt>
    <dgm:pt modelId="{F6D4C797-5C3A-4460-A67A-7E5357F00F51}" type="pres">
      <dgm:prSet presAssocID="{7E4F81F4-B592-4415-9341-B87D346F8145}" presName="arrowWedge4" presStyleLbl="fgSibTrans2D1" presStyleIdx="3" presStyleCnt="5"/>
      <dgm:spPr/>
    </dgm:pt>
    <dgm:pt modelId="{833F2F83-0ABD-4D7F-B240-F0ED39E271DE}" type="pres">
      <dgm:prSet presAssocID="{17CFC853-B5BA-4DC5-A27B-D622AD5AD823}" presName="arrowWedge5" presStyleLbl="fgSibTrans2D1" presStyleIdx="4" presStyleCnt="5"/>
      <dgm:spPr/>
    </dgm:pt>
  </dgm:ptLst>
  <dgm:cxnLst>
    <dgm:cxn modelId="{43091018-AD55-4509-9100-C95E54FF6A02}" type="presOf" srcId="{D3E523B0-D4B2-41FE-A059-6763AAF0436F}" destId="{1209382E-606A-4AA9-A16A-825B274B2973}" srcOrd="1" destOrd="0" presId="urn:microsoft.com/office/officeart/2005/8/layout/cycle8"/>
    <dgm:cxn modelId="{9963D81C-41EA-4177-A8CE-BAA68F32B846}" type="presOf" srcId="{D3E523B0-D4B2-41FE-A059-6763AAF0436F}" destId="{7EB8B188-841C-483C-ACFA-5DDA267B89FA}" srcOrd="0" destOrd="0" presId="urn:microsoft.com/office/officeart/2005/8/layout/cycle8"/>
    <dgm:cxn modelId="{1157231D-20A5-4CB9-B84F-D78D4EEB11DC}" type="presOf" srcId="{7DEAB8C1-DCE1-4CE6-AD80-6AC42C7A8F5E}" destId="{23297161-3264-4A6C-B6C5-ABB45B5FBF4F}" srcOrd="0" destOrd="0" presId="urn:microsoft.com/office/officeart/2005/8/layout/cycle8"/>
    <dgm:cxn modelId="{708C0F1E-BA74-4C95-A114-7A4B7E0894B4}" type="presOf" srcId="{7DEAB8C1-DCE1-4CE6-AD80-6AC42C7A8F5E}" destId="{B0026219-7826-468B-B195-C45C55EEE8EB}" srcOrd="1" destOrd="0" presId="urn:microsoft.com/office/officeart/2005/8/layout/cycle8"/>
    <dgm:cxn modelId="{C09D922A-F580-48D8-8352-EDEBE8B39A7A}" srcId="{BDBE5269-2A7D-4C50-B2B3-C809B8DBA80C}" destId="{D3E523B0-D4B2-41FE-A059-6763AAF0436F}" srcOrd="2" destOrd="0" parTransId="{6B2E3C73-949F-4F0E-8524-EB41CCDE166B}" sibTransId="{F378A00C-D985-44A5-8C08-E79C08E66967}"/>
    <dgm:cxn modelId="{4FC8CF2E-50CD-409B-A6EA-B11B79980696}" srcId="{BDBE5269-2A7D-4C50-B2B3-C809B8DBA80C}" destId="{86976FE9-BBAA-4C77-BF04-0847118BA1F7}" srcOrd="3" destOrd="0" parTransId="{2E38D69C-125D-459B-95D0-A1CA13FAE060}" sibTransId="{7E4F81F4-B592-4415-9341-B87D346F8145}"/>
    <dgm:cxn modelId="{5F5E1330-5796-455A-A1F2-EAD86ADFDBAA}" srcId="{BDBE5269-2A7D-4C50-B2B3-C809B8DBA80C}" destId="{BE5BDF1B-8EE0-4306-8B31-17F13A0CFAEE}" srcOrd="1" destOrd="0" parTransId="{F0A37143-E69D-4CB1-A975-9099F09259A5}" sibTransId="{67483EDC-527B-4B55-B2CF-874ABA19980B}"/>
    <dgm:cxn modelId="{F708E366-1F33-4CF3-8436-394BCAD485EC}" type="presOf" srcId="{BE5BDF1B-8EE0-4306-8B31-17F13A0CFAEE}" destId="{9108DF5C-A7DB-44D6-B1DD-07B2493DEF03}" srcOrd="1" destOrd="0" presId="urn:microsoft.com/office/officeart/2005/8/layout/cycle8"/>
    <dgm:cxn modelId="{C2896176-67FD-413A-8C7B-F58DB6469B23}" type="presOf" srcId="{86976FE9-BBAA-4C77-BF04-0847118BA1F7}" destId="{96FC9E5F-6F4C-4C5A-AB5D-FAB833592399}" srcOrd="1" destOrd="0" presId="urn:microsoft.com/office/officeart/2005/8/layout/cycle8"/>
    <dgm:cxn modelId="{A8412E59-44D4-4256-81F3-C471768BF63F}" type="presOf" srcId="{DDCCF844-9CE6-4BCC-9BA3-0DAC4ABA7FC6}" destId="{978C6366-9E15-42D6-AC8C-ACA0E073EEF6}" srcOrd="1" destOrd="0" presId="urn:microsoft.com/office/officeart/2005/8/layout/cycle8"/>
    <dgm:cxn modelId="{3175E189-95F8-4EA9-A188-1A253DDE1126}" type="presOf" srcId="{DDCCF844-9CE6-4BCC-9BA3-0DAC4ABA7FC6}" destId="{24FDCC41-9195-4B8C-8A20-870F4966E275}" srcOrd="0" destOrd="0" presId="urn:microsoft.com/office/officeart/2005/8/layout/cycle8"/>
    <dgm:cxn modelId="{39A4F1A2-6CF8-4499-B05B-E4CCBC35B266}" type="presOf" srcId="{BE5BDF1B-8EE0-4306-8B31-17F13A0CFAEE}" destId="{11CEB761-B5A7-4FA1-98A7-63270E8AFB67}" srcOrd="0" destOrd="0" presId="urn:microsoft.com/office/officeart/2005/8/layout/cycle8"/>
    <dgm:cxn modelId="{B310E2B8-86CC-4CFF-B872-067C607C294C}" srcId="{BDBE5269-2A7D-4C50-B2B3-C809B8DBA80C}" destId="{DDCCF844-9CE6-4BCC-9BA3-0DAC4ABA7FC6}" srcOrd="4" destOrd="0" parTransId="{27983523-634D-4BD8-B700-96894A483B2E}" sibTransId="{17CFC853-B5BA-4DC5-A27B-D622AD5AD823}"/>
    <dgm:cxn modelId="{E04C42C1-901D-4C3E-A6F5-71A43255DE8E}" type="presOf" srcId="{86976FE9-BBAA-4C77-BF04-0847118BA1F7}" destId="{CC652F74-D250-41B5-8816-87C9FEA9A0FF}" srcOrd="0" destOrd="0" presId="urn:microsoft.com/office/officeart/2005/8/layout/cycle8"/>
    <dgm:cxn modelId="{82CB9BD5-7991-4C04-AC5E-CCA2FC66C8EF}" type="presOf" srcId="{BDBE5269-2A7D-4C50-B2B3-C809B8DBA80C}" destId="{72B87D63-247B-4E98-884F-4A6CFB9D0F81}" srcOrd="0" destOrd="0" presId="urn:microsoft.com/office/officeart/2005/8/layout/cycle8"/>
    <dgm:cxn modelId="{C7DCCAF4-ECBE-4D31-B605-4587383C9B05}" srcId="{BDBE5269-2A7D-4C50-B2B3-C809B8DBA80C}" destId="{7DEAB8C1-DCE1-4CE6-AD80-6AC42C7A8F5E}" srcOrd="0" destOrd="0" parTransId="{91C1A6AF-4817-474F-B593-7429C1F901B9}" sibTransId="{495CD782-0343-4012-BB48-6542CBCD77E9}"/>
    <dgm:cxn modelId="{8AF241DD-EE8B-455C-B651-D47AFC6EC6B3}" type="presParOf" srcId="{72B87D63-247B-4E98-884F-4A6CFB9D0F81}" destId="{23297161-3264-4A6C-B6C5-ABB45B5FBF4F}" srcOrd="0" destOrd="0" presId="urn:microsoft.com/office/officeart/2005/8/layout/cycle8"/>
    <dgm:cxn modelId="{71C7DA17-C610-41B1-B574-5EEC3F8AD97D}" type="presParOf" srcId="{72B87D63-247B-4E98-884F-4A6CFB9D0F81}" destId="{C4FA375D-4B09-4130-9304-8B59B44CF534}" srcOrd="1" destOrd="0" presId="urn:microsoft.com/office/officeart/2005/8/layout/cycle8"/>
    <dgm:cxn modelId="{BFF61669-9141-4C73-A72B-7FA3B1C76152}" type="presParOf" srcId="{72B87D63-247B-4E98-884F-4A6CFB9D0F81}" destId="{B997D24E-CED6-41CE-AA0A-838DC59F58B3}" srcOrd="2" destOrd="0" presId="urn:microsoft.com/office/officeart/2005/8/layout/cycle8"/>
    <dgm:cxn modelId="{D42FB289-E40A-46AD-8BD9-84893EF3865B}" type="presParOf" srcId="{72B87D63-247B-4E98-884F-4A6CFB9D0F81}" destId="{B0026219-7826-468B-B195-C45C55EEE8EB}" srcOrd="3" destOrd="0" presId="urn:microsoft.com/office/officeart/2005/8/layout/cycle8"/>
    <dgm:cxn modelId="{62614232-217D-47A4-80D5-7066E82B39B9}" type="presParOf" srcId="{72B87D63-247B-4E98-884F-4A6CFB9D0F81}" destId="{11CEB761-B5A7-4FA1-98A7-63270E8AFB67}" srcOrd="4" destOrd="0" presId="urn:microsoft.com/office/officeart/2005/8/layout/cycle8"/>
    <dgm:cxn modelId="{FB0C2AC5-ABC3-4104-8848-4C1219F5E901}" type="presParOf" srcId="{72B87D63-247B-4E98-884F-4A6CFB9D0F81}" destId="{0AA88325-8DA1-4736-AC82-CA97C0E64479}" srcOrd="5" destOrd="0" presId="urn:microsoft.com/office/officeart/2005/8/layout/cycle8"/>
    <dgm:cxn modelId="{A9CAF34E-75AF-4F1F-A264-BAD2A6396FB4}" type="presParOf" srcId="{72B87D63-247B-4E98-884F-4A6CFB9D0F81}" destId="{DD75B935-A78B-4483-B4DC-7E4AFE4A1B53}" srcOrd="6" destOrd="0" presId="urn:microsoft.com/office/officeart/2005/8/layout/cycle8"/>
    <dgm:cxn modelId="{FF69EB19-CB50-436A-B902-0E24DD335E0A}" type="presParOf" srcId="{72B87D63-247B-4E98-884F-4A6CFB9D0F81}" destId="{9108DF5C-A7DB-44D6-B1DD-07B2493DEF03}" srcOrd="7" destOrd="0" presId="urn:microsoft.com/office/officeart/2005/8/layout/cycle8"/>
    <dgm:cxn modelId="{F10308D4-C9FF-47C3-A6C8-C9F8BCA09543}" type="presParOf" srcId="{72B87D63-247B-4E98-884F-4A6CFB9D0F81}" destId="{7EB8B188-841C-483C-ACFA-5DDA267B89FA}" srcOrd="8" destOrd="0" presId="urn:microsoft.com/office/officeart/2005/8/layout/cycle8"/>
    <dgm:cxn modelId="{6B5B2012-0A67-4A72-AB0E-DB81C637E00C}" type="presParOf" srcId="{72B87D63-247B-4E98-884F-4A6CFB9D0F81}" destId="{D16A1C05-6A9A-4536-A8D7-B702AB58B827}" srcOrd="9" destOrd="0" presId="urn:microsoft.com/office/officeart/2005/8/layout/cycle8"/>
    <dgm:cxn modelId="{D407843A-8972-477B-BF1C-18FB67DC5D13}" type="presParOf" srcId="{72B87D63-247B-4E98-884F-4A6CFB9D0F81}" destId="{FEC37FA1-B190-4858-B77E-8336D3FA1B3E}" srcOrd="10" destOrd="0" presId="urn:microsoft.com/office/officeart/2005/8/layout/cycle8"/>
    <dgm:cxn modelId="{4C46A71F-90C0-48AE-B209-4F27A6115FA1}" type="presParOf" srcId="{72B87D63-247B-4E98-884F-4A6CFB9D0F81}" destId="{1209382E-606A-4AA9-A16A-825B274B2973}" srcOrd="11" destOrd="0" presId="urn:microsoft.com/office/officeart/2005/8/layout/cycle8"/>
    <dgm:cxn modelId="{88CB078B-276F-4813-826B-4A54C6395CBE}" type="presParOf" srcId="{72B87D63-247B-4E98-884F-4A6CFB9D0F81}" destId="{CC652F74-D250-41B5-8816-87C9FEA9A0FF}" srcOrd="12" destOrd="0" presId="urn:microsoft.com/office/officeart/2005/8/layout/cycle8"/>
    <dgm:cxn modelId="{B9DBF4A8-5CC5-4EA7-B829-522D35FDDB26}" type="presParOf" srcId="{72B87D63-247B-4E98-884F-4A6CFB9D0F81}" destId="{9A4CD93E-AE65-4FEA-8F39-EDB9941A5740}" srcOrd="13" destOrd="0" presId="urn:microsoft.com/office/officeart/2005/8/layout/cycle8"/>
    <dgm:cxn modelId="{4D3DD127-EE38-47FE-AAF1-E407B86E29E0}" type="presParOf" srcId="{72B87D63-247B-4E98-884F-4A6CFB9D0F81}" destId="{AC9C65F7-CB6C-48D1-9179-4D92554FCEDB}" srcOrd="14" destOrd="0" presId="urn:microsoft.com/office/officeart/2005/8/layout/cycle8"/>
    <dgm:cxn modelId="{1B6A573D-3CC5-49A0-81E8-A7EED41F3A15}" type="presParOf" srcId="{72B87D63-247B-4E98-884F-4A6CFB9D0F81}" destId="{96FC9E5F-6F4C-4C5A-AB5D-FAB833592399}" srcOrd="15" destOrd="0" presId="urn:microsoft.com/office/officeart/2005/8/layout/cycle8"/>
    <dgm:cxn modelId="{117A825E-2717-4AA5-A764-2F45F9227CB0}" type="presParOf" srcId="{72B87D63-247B-4E98-884F-4A6CFB9D0F81}" destId="{24FDCC41-9195-4B8C-8A20-870F4966E275}" srcOrd="16" destOrd="0" presId="urn:microsoft.com/office/officeart/2005/8/layout/cycle8"/>
    <dgm:cxn modelId="{5250BDEA-E1D8-4829-8FE6-6D2AFFA3E9F2}" type="presParOf" srcId="{72B87D63-247B-4E98-884F-4A6CFB9D0F81}" destId="{CDB4262C-9A86-4668-BDAD-93EE88510023}" srcOrd="17" destOrd="0" presId="urn:microsoft.com/office/officeart/2005/8/layout/cycle8"/>
    <dgm:cxn modelId="{D2F6EE53-AFB9-4D14-A8F9-9054BEE88858}" type="presParOf" srcId="{72B87D63-247B-4E98-884F-4A6CFB9D0F81}" destId="{37004D4A-CD3E-49BF-9AB1-46F56A8248CA}" srcOrd="18" destOrd="0" presId="urn:microsoft.com/office/officeart/2005/8/layout/cycle8"/>
    <dgm:cxn modelId="{540C2C64-2D64-4868-AF23-837C4F5F2E01}" type="presParOf" srcId="{72B87D63-247B-4E98-884F-4A6CFB9D0F81}" destId="{978C6366-9E15-42D6-AC8C-ACA0E073EEF6}" srcOrd="19" destOrd="0" presId="urn:microsoft.com/office/officeart/2005/8/layout/cycle8"/>
    <dgm:cxn modelId="{C73D865A-C949-405D-AA23-DF2B2014F354}" type="presParOf" srcId="{72B87D63-247B-4E98-884F-4A6CFB9D0F81}" destId="{E5148204-B9FB-4592-9CE0-73624901C7C6}" srcOrd="20" destOrd="0" presId="urn:microsoft.com/office/officeart/2005/8/layout/cycle8"/>
    <dgm:cxn modelId="{FD821C91-A183-4CBD-B890-EFB68741247D}" type="presParOf" srcId="{72B87D63-247B-4E98-884F-4A6CFB9D0F81}" destId="{A019C27C-DEC9-4830-9F35-7DF3933A9D93}" srcOrd="21" destOrd="0" presId="urn:microsoft.com/office/officeart/2005/8/layout/cycle8"/>
    <dgm:cxn modelId="{0E9C7069-BCC8-4A5B-8127-E0A29CF21E98}" type="presParOf" srcId="{72B87D63-247B-4E98-884F-4A6CFB9D0F81}" destId="{AB372A46-A0D0-46DE-95E0-93E966FA28DF}" srcOrd="22" destOrd="0" presId="urn:microsoft.com/office/officeart/2005/8/layout/cycle8"/>
    <dgm:cxn modelId="{86693D6B-3024-4D8C-A12F-0754FEEC01C5}" type="presParOf" srcId="{72B87D63-247B-4E98-884F-4A6CFB9D0F81}" destId="{F6D4C797-5C3A-4460-A67A-7E5357F00F51}" srcOrd="23" destOrd="0" presId="urn:microsoft.com/office/officeart/2005/8/layout/cycle8"/>
    <dgm:cxn modelId="{AD9407FD-68A5-448F-9574-0AB42BCE7F3B}" type="presParOf" srcId="{72B87D63-247B-4E98-884F-4A6CFB9D0F81}" destId="{833F2F83-0ABD-4D7F-B240-F0ED39E271DE}" srcOrd="24"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B33FD1B-F604-4096-AA5D-D26E04A4C1D4}" type="doc">
      <dgm:prSet loTypeId="urn:microsoft.com/office/officeart/2005/8/layout/hList1" loCatId="list" qsTypeId="urn:microsoft.com/office/officeart/2005/8/quickstyle/simple1" qsCatId="simple" csTypeId="urn:microsoft.com/office/officeart/2005/8/colors/accent3_2" csCatId="accent3" phldr="1"/>
      <dgm:spPr/>
    </dgm:pt>
    <dgm:pt modelId="{D951C059-6804-4040-9988-E860660D9ACB}">
      <dgm:prSet phldrT="[Text]" custT="1"/>
      <dgm:spPr/>
      <dgm:t>
        <a:bodyPr/>
        <a:lstStyle/>
        <a:p>
          <a:r>
            <a:rPr lang="en-US" sz="1900" dirty="0"/>
            <a:t>General (Client)</a:t>
          </a:r>
        </a:p>
      </dgm:t>
    </dgm:pt>
    <dgm:pt modelId="{C24C5EA5-4161-48FB-88FE-8CB99C916631}" type="parTrans" cxnId="{A7800B9F-47A9-4473-B1DA-22B3448F43C4}">
      <dgm:prSet/>
      <dgm:spPr/>
      <dgm:t>
        <a:bodyPr/>
        <a:lstStyle/>
        <a:p>
          <a:endParaRPr lang="en-US" sz="1900"/>
        </a:p>
      </dgm:t>
    </dgm:pt>
    <dgm:pt modelId="{02A7F338-9BFD-48AD-8FF0-FDE11C5051D6}" type="sibTrans" cxnId="{A7800B9F-47A9-4473-B1DA-22B3448F43C4}">
      <dgm:prSet/>
      <dgm:spPr/>
      <dgm:t>
        <a:bodyPr/>
        <a:lstStyle/>
        <a:p>
          <a:endParaRPr lang="en-US" sz="1900"/>
        </a:p>
      </dgm:t>
    </dgm:pt>
    <dgm:pt modelId="{BAA6D151-21AA-41F8-B8F0-0A4FCF7D0E9F}">
      <dgm:prSet phldrT="[Text]" custT="1"/>
      <dgm:spPr/>
      <dgm:t>
        <a:bodyPr/>
        <a:lstStyle/>
        <a:p>
          <a:r>
            <a:rPr lang="en-US" sz="1900" dirty="0"/>
            <a:t>Accounting (Company code)</a:t>
          </a:r>
        </a:p>
      </dgm:t>
    </dgm:pt>
    <dgm:pt modelId="{4E6FEEF2-399E-4FB1-BC2C-EBDC83AF592D}" type="parTrans" cxnId="{CDA1D329-2723-4D1F-89B7-7B3EDB885E6A}">
      <dgm:prSet/>
      <dgm:spPr/>
      <dgm:t>
        <a:bodyPr/>
        <a:lstStyle/>
        <a:p>
          <a:endParaRPr lang="en-US" sz="1900"/>
        </a:p>
      </dgm:t>
    </dgm:pt>
    <dgm:pt modelId="{68E47058-9F86-4EAB-9818-0E54B80CD117}" type="sibTrans" cxnId="{CDA1D329-2723-4D1F-89B7-7B3EDB885E6A}">
      <dgm:prSet/>
      <dgm:spPr/>
      <dgm:t>
        <a:bodyPr/>
        <a:lstStyle/>
        <a:p>
          <a:endParaRPr lang="en-US" sz="1900"/>
        </a:p>
      </dgm:t>
    </dgm:pt>
    <dgm:pt modelId="{69E9CC7F-99B0-455E-ADFA-C90E920AFD2A}">
      <dgm:prSet phldrT="[Text]" custT="1"/>
      <dgm:spPr/>
      <dgm:t>
        <a:bodyPr/>
        <a:lstStyle/>
        <a:p>
          <a:r>
            <a:rPr lang="en-US" sz="1900" dirty="0"/>
            <a:t>Account</a:t>
          </a:r>
        </a:p>
      </dgm:t>
    </dgm:pt>
    <dgm:pt modelId="{716887C6-42E2-433A-934A-E1EBCFF2A276}" type="parTrans" cxnId="{85DF1438-8F4B-4D1C-92D1-5C667F750173}">
      <dgm:prSet/>
      <dgm:spPr/>
      <dgm:t>
        <a:bodyPr/>
        <a:lstStyle/>
        <a:p>
          <a:endParaRPr lang="en-US" sz="1900"/>
        </a:p>
      </dgm:t>
    </dgm:pt>
    <dgm:pt modelId="{AE0BFD32-B4AD-4828-B748-67E9269965A0}" type="sibTrans" cxnId="{85DF1438-8F4B-4D1C-92D1-5C667F750173}">
      <dgm:prSet/>
      <dgm:spPr/>
      <dgm:t>
        <a:bodyPr/>
        <a:lstStyle/>
        <a:p>
          <a:endParaRPr lang="en-US" sz="1900"/>
        </a:p>
      </dgm:t>
    </dgm:pt>
    <dgm:pt modelId="{568F3899-4623-4E20-80FF-0894168C55CF}">
      <dgm:prSet phldrT="[Text]" custT="1"/>
      <dgm:spPr/>
      <dgm:t>
        <a:bodyPr/>
        <a:lstStyle/>
        <a:p>
          <a:r>
            <a:rPr lang="en-US" sz="1900" dirty="0"/>
            <a:t>Name</a:t>
          </a:r>
        </a:p>
      </dgm:t>
    </dgm:pt>
    <dgm:pt modelId="{37EA2595-4FC1-46CD-8BE7-A30767532978}" type="parTrans" cxnId="{7033CA61-DEF8-4784-9DAA-B82B51EC455C}">
      <dgm:prSet/>
      <dgm:spPr/>
      <dgm:t>
        <a:bodyPr/>
        <a:lstStyle/>
        <a:p>
          <a:endParaRPr lang="en-US" sz="1900"/>
        </a:p>
      </dgm:t>
    </dgm:pt>
    <dgm:pt modelId="{07BD0CA5-FB27-480C-BE69-A2763FF4217B}" type="sibTrans" cxnId="{7033CA61-DEF8-4784-9DAA-B82B51EC455C}">
      <dgm:prSet/>
      <dgm:spPr/>
      <dgm:t>
        <a:bodyPr/>
        <a:lstStyle/>
        <a:p>
          <a:endParaRPr lang="en-US" sz="1900"/>
        </a:p>
      </dgm:t>
    </dgm:pt>
    <dgm:pt modelId="{1B54498D-E067-458E-B61D-47E9AE2689ED}">
      <dgm:prSet phldrT="[Text]" custT="1"/>
      <dgm:spPr/>
      <dgm:t>
        <a:bodyPr/>
        <a:lstStyle/>
        <a:p>
          <a:r>
            <a:rPr lang="en-US" sz="1900" dirty="0"/>
            <a:t>Address</a:t>
          </a:r>
        </a:p>
      </dgm:t>
    </dgm:pt>
    <dgm:pt modelId="{5550D08D-1367-4DCB-9D30-1645B6B081E7}" type="parTrans" cxnId="{9014EEB8-C9C5-4A95-960B-6FC9802BE9CB}">
      <dgm:prSet/>
      <dgm:spPr/>
      <dgm:t>
        <a:bodyPr/>
        <a:lstStyle/>
        <a:p>
          <a:endParaRPr lang="en-US" sz="1900"/>
        </a:p>
      </dgm:t>
    </dgm:pt>
    <dgm:pt modelId="{88AE32C8-6B3F-4077-9791-9CE92B205131}" type="sibTrans" cxnId="{9014EEB8-C9C5-4A95-960B-6FC9802BE9CB}">
      <dgm:prSet/>
      <dgm:spPr/>
      <dgm:t>
        <a:bodyPr/>
        <a:lstStyle/>
        <a:p>
          <a:endParaRPr lang="en-US" sz="1900"/>
        </a:p>
      </dgm:t>
    </dgm:pt>
    <dgm:pt modelId="{4A8FF90A-C4F1-4AB7-A831-549BFDF6A6BD}">
      <dgm:prSet phldrT="[Text]" custT="1"/>
      <dgm:spPr/>
      <dgm:t>
        <a:bodyPr/>
        <a:lstStyle/>
        <a:p>
          <a:r>
            <a:rPr lang="en-US" sz="1900" dirty="0"/>
            <a:t>Bank information</a:t>
          </a:r>
        </a:p>
      </dgm:t>
    </dgm:pt>
    <dgm:pt modelId="{7757FB9D-2244-4E1B-A186-BA730C564DCC}" type="parTrans" cxnId="{6F779340-72D3-4C4E-851A-5570D68CF845}">
      <dgm:prSet/>
      <dgm:spPr/>
      <dgm:t>
        <a:bodyPr/>
        <a:lstStyle/>
        <a:p>
          <a:endParaRPr lang="en-US" sz="1900"/>
        </a:p>
      </dgm:t>
    </dgm:pt>
    <dgm:pt modelId="{91257100-DBF5-4E0D-A08C-880F925955E9}" type="sibTrans" cxnId="{6F779340-72D3-4C4E-851A-5570D68CF845}">
      <dgm:prSet/>
      <dgm:spPr/>
      <dgm:t>
        <a:bodyPr/>
        <a:lstStyle/>
        <a:p>
          <a:endParaRPr lang="en-US" sz="1900"/>
        </a:p>
      </dgm:t>
    </dgm:pt>
    <dgm:pt modelId="{298DFC5F-85EF-46B9-8943-0CD287EDACC8}">
      <dgm:prSet phldrT="[Text]" custT="1"/>
      <dgm:spPr/>
      <dgm:t>
        <a:bodyPr/>
        <a:lstStyle/>
        <a:p>
          <a:r>
            <a:rPr lang="en-US" sz="1900" dirty="0"/>
            <a:t>Payment terms</a:t>
          </a:r>
        </a:p>
      </dgm:t>
    </dgm:pt>
    <dgm:pt modelId="{1249D90E-19EA-415D-9E3C-01759D4E1708}" type="parTrans" cxnId="{49A35D19-B5A3-49FB-98FC-31BF9E239BD3}">
      <dgm:prSet/>
      <dgm:spPr/>
      <dgm:t>
        <a:bodyPr/>
        <a:lstStyle/>
        <a:p>
          <a:endParaRPr lang="en-US" sz="1900"/>
        </a:p>
      </dgm:t>
    </dgm:pt>
    <dgm:pt modelId="{FE90DF0C-C405-4C64-AE60-94B31004820A}" type="sibTrans" cxnId="{49A35D19-B5A3-49FB-98FC-31BF9E239BD3}">
      <dgm:prSet/>
      <dgm:spPr/>
      <dgm:t>
        <a:bodyPr/>
        <a:lstStyle/>
        <a:p>
          <a:endParaRPr lang="en-US" sz="1900"/>
        </a:p>
      </dgm:t>
    </dgm:pt>
    <dgm:pt modelId="{86C0638E-9EFF-4F72-B7B3-59550CEA38A1}">
      <dgm:prSet phldrT="[Text]" custT="1"/>
      <dgm:spPr/>
      <dgm:t>
        <a:bodyPr/>
        <a:lstStyle/>
        <a:p>
          <a:r>
            <a:rPr lang="en-US" sz="1900" dirty="0"/>
            <a:t>Payment method</a:t>
          </a:r>
        </a:p>
      </dgm:t>
    </dgm:pt>
    <dgm:pt modelId="{ACA439AA-6843-4934-9271-E02E407AF815}" type="parTrans" cxnId="{7C77D541-4757-4786-AB93-84D8FEFF62F6}">
      <dgm:prSet/>
      <dgm:spPr/>
      <dgm:t>
        <a:bodyPr/>
        <a:lstStyle/>
        <a:p>
          <a:endParaRPr lang="en-US" sz="1900"/>
        </a:p>
      </dgm:t>
    </dgm:pt>
    <dgm:pt modelId="{F8BD688F-BA2E-4731-A4C7-2FAD9834EBF0}" type="sibTrans" cxnId="{7C77D541-4757-4786-AB93-84D8FEFF62F6}">
      <dgm:prSet/>
      <dgm:spPr/>
      <dgm:t>
        <a:bodyPr/>
        <a:lstStyle/>
        <a:p>
          <a:endParaRPr lang="en-US" sz="1900"/>
        </a:p>
      </dgm:t>
    </dgm:pt>
    <dgm:pt modelId="{BA958EF7-FED7-45EC-BD47-63D224C048B0}">
      <dgm:prSet phldrT="[Text]" custT="1"/>
      <dgm:spPr/>
      <dgm:t>
        <a:bodyPr/>
        <a:lstStyle/>
        <a:p>
          <a:r>
            <a:rPr lang="en-US" sz="1900" dirty="0"/>
            <a:t>Reconciliation account</a:t>
          </a:r>
        </a:p>
      </dgm:t>
    </dgm:pt>
    <dgm:pt modelId="{59768EE8-2A79-413D-97C2-3D5FF888944A}" type="parTrans" cxnId="{22936684-A854-47C4-A724-0F5D3671C605}">
      <dgm:prSet/>
      <dgm:spPr/>
      <dgm:t>
        <a:bodyPr/>
        <a:lstStyle/>
        <a:p>
          <a:endParaRPr lang="en-US" sz="1900"/>
        </a:p>
      </dgm:t>
    </dgm:pt>
    <dgm:pt modelId="{D2659190-2A1E-4FA1-B2D1-2C84EEE5D920}" type="sibTrans" cxnId="{22936684-A854-47C4-A724-0F5D3671C605}">
      <dgm:prSet/>
      <dgm:spPr/>
      <dgm:t>
        <a:bodyPr/>
        <a:lstStyle/>
        <a:p>
          <a:endParaRPr lang="en-US" sz="1900"/>
        </a:p>
      </dgm:t>
    </dgm:pt>
    <dgm:pt modelId="{8349566B-E8B8-4CA2-8FDA-29FAF64B0281}">
      <dgm:prSet phldrT="[Text]" custT="1"/>
      <dgm:spPr/>
      <dgm:t>
        <a:bodyPr/>
        <a:lstStyle/>
        <a:p>
          <a:r>
            <a:rPr lang="en-US" sz="1900" dirty="0"/>
            <a:t>Cash management group</a:t>
          </a:r>
        </a:p>
      </dgm:t>
    </dgm:pt>
    <dgm:pt modelId="{B968405D-E750-4EF4-9725-5F801B8EDCE6}" type="parTrans" cxnId="{EFEE29E3-392A-4160-BDCF-A8A706127288}">
      <dgm:prSet/>
      <dgm:spPr/>
      <dgm:t>
        <a:bodyPr/>
        <a:lstStyle/>
        <a:p>
          <a:endParaRPr lang="en-US" sz="1900"/>
        </a:p>
      </dgm:t>
    </dgm:pt>
    <dgm:pt modelId="{9CD653CF-0CB8-4258-A087-F8AB795DB5CA}" type="sibTrans" cxnId="{EFEE29E3-392A-4160-BDCF-A8A706127288}">
      <dgm:prSet/>
      <dgm:spPr/>
      <dgm:t>
        <a:bodyPr/>
        <a:lstStyle/>
        <a:p>
          <a:endParaRPr lang="en-US" sz="1900"/>
        </a:p>
      </dgm:t>
    </dgm:pt>
    <dgm:pt modelId="{2C493524-4ADD-4BB0-A092-33FA7A35FCC4}" type="pres">
      <dgm:prSet presAssocID="{7B33FD1B-F604-4096-AA5D-D26E04A4C1D4}" presName="Name0" presStyleCnt="0">
        <dgm:presLayoutVars>
          <dgm:dir/>
          <dgm:animLvl val="lvl"/>
          <dgm:resizeHandles val="exact"/>
        </dgm:presLayoutVars>
      </dgm:prSet>
      <dgm:spPr/>
    </dgm:pt>
    <dgm:pt modelId="{670CB382-B726-41EA-B2A1-2D1054D77A09}" type="pres">
      <dgm:prSet presAssocID="{D951C059-6804-4040-9988-E860660D9ACB}" presName="composite" presStyleCnt="0"/>
      <dgm:spPr/>
    </dgm:pt>
    <dgm:pt modelId="{16A17896-1855-4B61-A13B-BFE8D25F77B3}" type="pres">
      <dgm:prSet presAssocID="{D951C059-6804-4040-9988-E860660D9ACB}" presName="parTx" presStyleLbl="alignNode1" presStyleIdx="0" presStyleCnt="2" custScaleY="81543">
        <dgm:presLayoutVars>
          <dgm:chMax val="0"/>
          <dgm:chPref val="0"/>
          <dgm:bulletEnabled val="1"/>
        </dgm:presLayoutVars>
      </dgm:prSet>
      <dgm:spPr/>
    </dgm:pt>
    <dgm:pt modelId="{6F939C55-7E45-40CD-9164-D517828B897B}" type="pres">
      <dgm:prSet presAssocID="{D951C059-6804-4040-9988-E860660D9ACB}" presName="desTx" presStyleLbl="alignAccFollowNode1" presStyleIdx="0" presStyleCnt="2">
        <dgm:presLayoutVars>
          <dgm:bulletEnabled val="1"/>
        </dgm:presLayoutVars>
      </dgm:prSet>
      <dgm:spPr/>
    </dgm:pt>
    <dgm:pt modelId="{9F885583-3BC7-411C-8E67-47FDA7A1F631}" type="pres">
      <dgm:prSet presAssocID="{02A7F338-9BFD-48AD-8FF0-FDE11C5051D6}" presName="space" presStyleCnt="0"/>
      <dgm:spPr/>
    </dgm:pt>
    <dgm:pt modelId="{1577C11D-7D82-4DAC-9264-91E2CD970DBB}" type="pres">
      <dgm:prSet presAssocID="{BAA6D151-21AA-41F8-B8F0-0A4FCF7D0E9F}" presName="composite" presStyleCnt="0"/>
      <dgm:spPr/>
    </dgm:pt>
    <dgm:pt modelId="{617AF460-3651-49C5-936A-17E2F8688865}" type="pres">
      <dgm:prSet presAssocID="{BAA6D151-21AA-41F8-B8F0-0A4FCF7D0E9F}" presName="parTx" presStyleLbl="alignNode1" presStyleIdx="1" presStyleCnt="2" custScaleY="81543">
        <dgm:presLayoutVars>
          <dgm:chMax val="0"/>
          <dgm:chPref val="0"/>
          <dgm:bulletEnabled val="1"/>
        </dgm:presLayoutVars>
      </dgm:prSet>
      <dgm:spPr/>
    </dgm:pt>
    <dgm:pt modelId="{2C5B7AD0-DE25-48F7-8C17-34741E5AD90E}" type="pres">
      <dgm:prSet presAssocID="{BAA6D151-21AA-41F8-B8F0-0A4FCF7D0E9F}" presName="desTx" presStyleLbl="alignAccFollowNode1" presStyleIdx="1" presStyleCnt="2">
        <dgm:presLayoutVars>
          <dgm:bulletEnabled val="1"/>
        </dgm:presLayoutVars>
      </dgm:prSet>
      <dgm:spPr/>
    </dgm:pt>
  </dgm:ptLst>
  <dgm:cxnLst>
    <dgm:cxn modelId="{F880180B-0823-4FB3-AFF4-3D383FF6E8B5}" type="presOf" srcId="{298DFC5F-85EF-46B9-8943-0CD287EDACC8}" destId="{2C5B7AD0-DE25-48F7-8C17-34741E5AD90E}" srcOrd="0" destOrd="0" presId="urn:microsoft.com/office/officeart/2005/8/layout/hList1"/>
    <dgm:cxn modelId="{D5020616-C580-44E2-9F91-9A58AB70E977}" type="presOf" srcId="{86C0638E-9EFF-4F72-B7B3-59550CEA38A1}" destId="{2C5B7AD0-DE25-48F7-8C17-34741E5AD90E}" srcOrd="0" destOrd="1" presId="urn:microsoft.com/office/officeart/2005/8/layout/hList1"/>
    <dgm:cxn modelId="{49A35D19-B5A3-49FB-98FC-31BF9E239BD3}" srcId="{BAA6D151-21AA-41F8-B8F0-0A4FCF7D0E9F}" destId="{298DFC5F-85EF-46B9-8943-0CD287EDACC8}" srcOrd="0" destOrd="0" parTransId="{1249D90E-19EA-415D-9E3C-01759D4E1708}" sibTransId="{FE90DF0C-C405-4C64-AE60-94B31004820A}"/>
    <dgm:cxn modelId="{CDA1D329-2723-4D1F-89B7-7B3EDB885E6A}" srcId="{7B33FD1B-F604-4096-AA5D-D26E04A4C1D4}" destId="{BAA6D151-21AA-41F8-B8F0-0A4FCF7D0E9F}" srcOrd="1" destOrd="0" parTransId="{4E6FEEF2-399E-4FB1-BC2C-EBDC83AF592D}" sibTransId="{68E47058-9F86-4EAB-9818-0E54B80CD117}"/>
    <dgm:cxn modelId="{85DF1438-8F4B-4D1C-92D1-5C667F750173}" srcId="{D951C059-6804-4040-9988-E860660D9ACB}" destId="{69E9CC7F-99B0-455E-ADFA-C90E920AFD2A}" srcOrd="0" destOrd="0" parTransId="{716887C6-42E2-433A-934A-E1EBCFF2A276}" sibTransId="{AE0BFD32-B4AD-4828-B748-67E9269965A0}"/>
    <dgm:cxn modelId="{ED310739-B532-466B-BF9F-C3150958E5AF}" type="presOf" srcId="{1B54498D-E067-458E-B61D-47E9AE2689ED}" destId="{6F939C55-7E45-40CD-9164-D517828B897B}" srcOrd="0" destOrd="2" presId="urn:microsoft.com/office/officeart/2005/8/layout/hList1"/>
    <dgm:cxn modelId="{EC52E53E-8FEE-4675-9E9C-D61DCEAE2BC2}" type="presOf" srcId="{BAA6D151-21AA-41F8-B8F0-0A4FCF7D0E9F}" destId="{617AF460-3651-49C5-936A-17E2F8688865}" srcOrd="0" destOrd="0" presId="urn:microsoft.com/office/officeart/2005/8/layout/hList1"/>
    <dgm:cxn modelId="{6F779340-72D3-4C4E-851A-5570D68CF845}" srcId="{D951C059-6804-4040-9988-E860660D9ACB}" destId="{4A8FF90A-C4F1-4AB7-A831-549BFDF6A6BD}" srcOrd="3" destOrd="0" parTransId="{7757FB9D-2244-4E1B-A186-BA730C564DCC}" sibTransId="{91257100-DBF5-4E0D-A08C-880F925955E9}"/>
    <dgm:cxn modelId="{761F3060-9249-44D5-9CCE-26DDC0E8AD9A}" type="presOf" srcId="{D951C059-6804-4040-9988-E860660D9ACB}" destId="{16A17896-1855-4B61-A13B-BFE8D25F77B3}" srcOrd="0" destOrd="0" presId="urn:microsoft.com/office/officeart/2005/8/layout/hList1"/>
    <dgm:cxn modelId="{7033CA61-DEF8-4784-9DAA-B82B51EC455C}" srcId="{D951C059-6804-4040-9988-E860660D9ACB}" destId="{568F3899-4623-4E20-80FF-0894168C55CF}" srcOrd="1" destOrd="0" parTransId="{37EA2595-4FC1-46CD-8BE7-A30767532978}" sibTransId="{07BD0CA5-FB27-480C-BE69-A2763FF4217B}"/>
    <dgm:cxn modelId="{7C77D541-4757-4786-AB93-84D8FEFF62F6}" srcId="{BAA6D151-21AA-41F8-B8F0-0A4FCF7D0E9F}" destId="{86C0638E-9EFF-4F72-B7B3-59550CEA38A1}" srcOrd="1" destOrd="0" parTransId="{ACA439AA-6843-4934-9271-E02E407AF815}" sibTransId="{F8BD688F-BA2E-4731-A4C7-2FAD9834EBF0}"/>
    <dgm:cxn modelId="{E606CD6D-7B51-4CEA-B7E8-46421BF0D5CD}" type="presOf" srcId="{568F3899-4623-4E20-80FF-0894168C55CF}" destId="{6F939C55-7E45-40CD-9164-D517828B897B}" srcOrd="0" destOrd="1" presId="urn:microsoft.com/office/officeart/2005/8/layout/hList1"/>
    <dgm:cxn modelId="{9DACDA73-0A86-4587-B5B5-59F77EEC4580}" type="presOf" srcId="{69E9CC7F-99B0-455E-ADFA-C90E920AFD2A}" destId="{6F939C55-7E45-40CD-9164-D517828B897B}" srcOrd="0" destOrd="0" presId="urn:microsoft.com/office/officeart/2005/8/layout/hList1"/>
    <dgm:cxn modelId="{22936684-A854-47C4-A724-0F5D3671C605}" srcId="{BAA6D151-21AA-41F8-B8F0-0A4FCF7D0E9F}" destId="{BA958EF7-FED7-45EC-BD47-63D224C048B0}" srcOrd="2" destOrd="0" parTransId="{59768EE8-2A79-413D-97C2-3D5FF888944A}" sibTransId="{D2659190-2A1E-4FA1-B2D1-2C84EEE5D920}"/>
    <dgm:cxn modelId="{A7800B9F-47A9-4473-B1DA-22B3448F43C4}" srcId="{7B33FD1B-F604-4096-AA5D-D26E04A4C1D4}" destId="{D951C059-6804-4040-9988-E860660D9ACB}" srcOrd="0" destOrd="0" parTransId="{C24C5EA5-4161-48FB-88FE-8CB99C916631}" sibTransId="{02A7F338-9BFD-48AD-8FF0-FDE11C5051D6}"/>
    <dgm:cxn modelId="{B262AEAF-495F-4D6C-A45B-BCEFB2C21F1D}" type="presOf" srcId="{BA958EF7-FED7-45EC-BD47-63D224C048B0}" destId="{2C5B7AD0-DE25-48F7-8C17-34741E5AD90E}" srcOrd="0" destOrd="2" presId="urn:microsoft.com/office/officeart/2005/8/layout/hList1"/>
    <dgm:cxn modelId="{9014EEB8-C9C5-4A95-960B-6FC9802BE9CB}" srcId="{D951C059-6804-4040-9988-E860660D9ACB}" destId="{1B54498D-E067-458E-B61D-47E9AE2689ED}" srcOrd="2" destOrd="0" parTransId="{5550D08D-1367-4DCB-9D30-1645B6B081E7}" sibTransId="{88AE32C8-6B3F-4077-9791-9CE92B205131}"/>
    <dgm:cxn modelId="{50BC4BD8-E688-43F2-884C-2C78E4CADF3E}" type="presOf" srcId="{7B33FD1B-F604-4096-AA5D-D26E04A4C1D4}" destId="{2C493524-4ADD-4BB0-A092-33FA7A35FCC4}" srcOrd="0" destOrd="0" presId="urn:microsoft.com/office/officeart/2005/8/layout/hList1"/>
    <dgm:cxn modelId="{6FB722E2-E12D-4A3B-BE70-9727F60C7327}" type="presOf" srcId="{4A8FF90A-C4F1-4AB7-A831-549BFDF6A6BD}" destId="{6F939C55-7E45-40CD-9164-D517828B897B}" srcOrd="0" destOrd="3" presId="urn:microsoft.com/office/officeart/2005/8/layout/hList1"/>
    <dgm:cxn modelId="{EFEE29E3-392A-4160-BDCF-A8A706127288}" srcId="{BAA6D151-21AA-41F8-B8F0-0A4FCF7D0E9F}" destId="{8349566B-E8B8-4CA2-8FDA-29FAF64B0281}" srcOrd="3" destOrd="0" parTransId="{B968405D-E750-4EF4-9725-5F801B8EDCE6}" sibTransId="{9CD653CF-0CB8-4258-A087-F8AB795DB5CA}"/>
    <dgm:cxn modelId="{827B4BE6-0E61-4D39-9FEC-632070A0DAE0}" type="presOf" srcId="{8349566B-E8B8-4CA2-8FDA-29FAF64B0281}" destId="{2C5B7AD0-DE25-48F7-8C17-34741E5AD90E}" srcOrd="0" destOrd="3" presId="urn:microsoft.com/office/officeart/2005/8/layout/hList1"/>
    <dgm:cxn modelId="{07567D28-0D7B-4CF5-9AB0-0402871E23E7}" type="presParOf" srcId="{2C493524-4ADD-4BB0-A092-33FA7A35FCC4}" destId="{670CB382-B726-41EA-B2A1-2D1054D77A09}" srcOrd="0" destOrd="0" presId="urn:microsoft.com/office/officeart/2005/8/layout/hList1"/>
    <dgm:cxn modelId="{0B5513E6-FE56-468A-970A-8B983943B8C8}" type="presParOf" srcId="{670CB382-B726-41EA-B2A1-2D1054D77A09}" destId="{16A17896-1855-4B61-A13B-BFE8D25F77B3}" srcOrd="0" destOrd="0" presId="urn:microsoft.com/office/officeart/2005/8/layout/hList1"/>
    <dgm:cxn modelId="{879BEB5D-3900-4991-A3D4-206CADA8A230}" type="presParOf" srcId="{670CB382-B726-41EA-B2A1-2D1054D77A09}" destId="{6F939C55-7E45-40CD-9164-D517828B897B}" srcOrd="1" destOrd="0" presId="urn:microsoft.com/office/officeart/2005/8/layout/hList1"/>
    <dgm:cxn modelId="{F0C6A625-B26D-4BEB-839A-89F71FD89198}" type="presParOf" srcId="{2C493524-4ADD-4BB0-A092-33FA7A35FCC4}" destId="{9F885583-3BC7-411C-8E67-47FDA7A1F631}" srcOrd="1" destOrd="0" presId="urn:microsoft.com/office/officeart/2005/8/layout/hList1"/>
    <dgm:cxn modelId="{DB20C634-7A54-4406-BEEF-895216D5D7A6}" type="presParOf" srcId="{2C493524-4ADD-4BB0-A092-33FA7A35FCC4}" destId="{1577C11D-7D82-4DAC-9264-91E2CD970DBB}" srcOrd="2" destOrd="0" presId="urn:microsoft.com/office/officeart/2005/8/layout/hList1"/>
    <dgm:cxn modelId="{1457F0EA-E33B-40EE-8BD8-D53782C6D165}" type="presParOf" srcId="{1577C11D-7D82-4DAC-9264-91E2CD970DBB}" destId="{617AF460-3651-49C5-936A-17E2F8688865}" srcOrd="0" destOrd="0" presId="urn:microsoft.com/office/officeart/2005/8/layout/hList1"/>
    <dgm:cxn modelId="{D3E382CB-83ED-4422-BFAE-656D1EA631C1}" type="presParOf" srcId="{1577C11D-7D82-4DAC-9264-91E2CD970DBB}" destId="{2C5B7AD0-DE25-48F7-8C17-34741E5AD90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DBE5269-2A7D-4C50-B2B3-C809B8DBA80C}" type="doc">
      <dgm:prSet loTypeId="urn:microsoft.com/office/officeart/2005/8/layout/cycle8" loCatId="cycle" qsTypeId="urn:microsoft.com/office/officeart/2005/8/quickstyle/simple1" qsCatId="simple" csTypeId="urn:microsoft.com/office/officeart/2005/8/colors/accent3_4" csCatId="accent3" phldr="1"/>
      <dgm:spPr/>
      <dgm:t>
        <a:bodyPr/>
        <a:lstStyle/>
        <a:p>
          <a:endParaRPr lang="en-US"/>
        </a:p>
      </dgm:t>
    </dgm:pt>
    <dgm:pt modelId="{7DEAB8C1-DCE1-4CE6-AD80-6AC42C7A8F5E}">
      <dgm:prSet phldrT="[Text]" custT="1"/>
      <dgm:spPr/>
      <dgm:t>
        <a:bodyPr/>
        <a:lstStyle/>
        <a:p>
          <a:r>
            <a:rPr lang="en-US" sz="1200" dirty="0"/>
            <a:t>OTC</a:t>
          </a:r>
        </a:p>
      </dgm:t>
    </dgm:pt>
    <dgm:pt modelId="{91C1A6AF-4817-474F-B593-7429C1F901B9}" type="parTrans" cxnId="{C7DCCAF4-ECBE-4D31-B605-4587383C9B05}">
      <dgm:prSet/>
      <dgm:spPr/>
      <dgm:t>
        <a:bodyPr/>
        <a:lstStyle/>
        <a:p>
          <a:endParaRPr lang="en-US" sz="1200"/>
        </a:p>
      </dgm:t>
    </dgm:pt>
    <dgm:pt modelId="{495CD782-0343-4012-BB48-6542CBCD77E9}" type="sibTrans" cxnId="{C7DCCAF4-ECBE-4D31-B605-4587383C9B05}">
      <dgm:prSet/>
      <dgm:spPr/>
      <dgm:t>
        <a:bodyPr/>
        <a:lstStyle/>
        <a:p>
          <a:endParaRPr lang="en-US" sz="1200"/>
        </a:p>
      </dgm:t>
    </dgm:pt>
    <dgm:pt modelId="{BE5BDF1B-8EE0-4306-8B31-17F13A0CFAEE}">
      <dgm:prSet phldrT="[Text]" custT="1"/>
      <dgm:spPr/>
      <dgm:t>
        <a:bodyPr/>
        <a:lstStyle/>
        <a:p>
          <a:r>
            <a:rPr lang="en-US" sz="1200" dirty="0"/>
            <a:t>PTP</a:t>
          </a:r>
        </a:p>
      </dgm:t>
    </dgm:pt>
    <dgm:pt modelId="{F0A37143-E69D-4CB1-A975-9099F09259A5}" type="parTrans" cxnId="{5F5E1330-5796-455A-A1F2-EAD86ADFDBAA}">
      <dgm:prSet/>
      <dgm:spPr/>
      <dgm:t>
        <a:bodyPr/>
        <a:lstStyle/>
        <a:p>
          <a:endParaRPr lang="en-US" sz="1200"/>
        </a:p>
      </dgm:t>
    </dgm:pt>
    <dgm:pt modelId="{67483EDC-527B-4B55-B2CF-874ABA19980B}" type="sibTrans" cxnId="{5F5E1330-5796-455A-A1F2-EAD86ADFDBAA}">
      <dgm:prSet/>
      <dgm:spPr/>
      <dgm:t>
        <a:bodyPr/>
        <a:lstStyle/>
        <a:p>
          <a:endParaRPr lang="en-US" sz="1200"/>
        </a:p>
      </dgm:t>
    </dgm:pt>
    <dgm:pt modelId="{D3E523B0-D4B2-41FE-A059-6763AAF0436F}">
      <dgm:prSet phldrT="[Text]" custT="1"/>
      <dgm:spPr/>
      <dgm:t>
        <a:bodyPr/>
        <a:lstStyle/>
        <a:p>
          <a:r>
            <a:rPr lang="en-US" sz="1200" dirty="0"/>
            <a:t>PRD</a:t>
          </a:r>
        </a:p>
      </dgm:t>
    </dgm:pt>
    <dgm:pt modelId="{6B2E3C73-949F-4F0E-8524-EB41CCDE166B}" type="parTrans" cxnId="{C09D922A-F580-48D8-8352-EDEBE8B39A7A}">
      <dgm:prSet/>
      <dgm:spPr/>
      <dgm:t>
        <a:bodyPr/>
        <a:lstStyle/>
        <a:p>
          <a:endParaRPr lang="en-US" sz="1200"/>
        </a:p>
      </dgm:t>
    </dgm:pt>
    <dgm:pt modelId="{F378A00C-D985-44A5-8C08-E79C08E66967}" type="sibTrans" cxnId="{C09D922A-F580-48D8-8352-EDEBE8B39A7A}">
      <dgm:prSet/>
      <dgm:spPr/>
      <dgm:t>
        <a:bodyPr/>
        <a:lstStyle/>
        <a:p>
          <a:endParaRPr lang="en-US" sz="1200"/>
        </a:p>
      </dgm:t>
    </dgm:pt>
    <dgm:pt modelId="{86976FE9-BBAA-4C77-BF04-0847118BA1F7}">
      <dgm:prSet phldrT="[Text]" custT="1"/>
      <dgm:spPr/>
      <dgm:t>
        <a:bodyPr/>
        <a:lstStyle/>
        <a:p>
          <a:r>
            <a:rPr lang="en-US" sz="1200" dirty="0"/>
            <a:t>RTR</a:t>
          </a:r>
        </a:p>
      </dgm:t>
    </dgm:pt>
    <dgm:pt modelId="{2E38D69C-125D-459B-95D0-A1CA13FAE060}" type="parTrans" cxnId="{4FC8CF2E-50CD-409B-A6EA-B11B79980696}">
      <dgm:prSet/>
      <dgm:spPr/>
      <dgm:t>
        <a:bodyPr/>
        <a:lstStyle/>
        <a:p>
          <a:endParaRPr lang="en-US" sz="1200"/>
        </a:p>
      </dgm:t>
    </dgm:pt>
    <dgm:pt modelId="{7E4F81F4-B592-4415-9341-B87D346F8145}" type="sibTrans" cxnId="{4FC8CF2E-50CD-409B-A6EA-B11B79980696}">
      <dgm:prSet/>
      <dgm:spPr/>
      <dgm:t>
        <a:bodyPr/>
        <a:lstStyle/>
        <a:p>
          <a:endParaRPr lang="en-US" sz="1200"/>
        </a:p>
      </dgm:t>
    </dgm:pt>
    <dgm:pt modelId="{DDCCF844-9CE6-4BCC-9BA3-0DAC4ABA7FC6}">
      <dgm:prSet phldrT="[Text]" custT="1"/>
      <dgm:spPr/>
      <dgm:t>
        <a:bodyPr/>
        <a:lstStyle/>
        <a:p>
          <a:r>
            <a:rPr lang="en-US" sz="1200" dirty="0"/>
            <a:t>HTR</a:t>
          </a:r>
        </a:p>
      </dgm:t>
    </dgm:pt>
    <dgm:pt modelId="{27983523-634D-4BD8-B700-96894A483B2E}" type="parTrans" cxnId="{B310E2B8-86CC-4CFF-B872-067C607C294C}">
      <dgm:prSet/>
      <dgm:spPr/>
      <dgm:t>
        <a:bodyPr/>
        <a:lstStyle/>
        <a:p>
          <a:endParaRPr lang="en-US" sz="1200"/>
        </a:p>
      </dgm:t>
    </dgm:pt>
    <dgm:pt modelId="{17CFC853-B5BA-4DC5-A27B-D622AD5AD823}" type="sibTrans" cxnId="{B310E2B8-86CC-4CFF-B872-067C607C294C}">
      <dgm:prSet/>
      <dgm:spPr/>
      <dgm:t>
        <a:bodyPr/>
        <a:lstStyle/>
        <a:p>
          <a:endParaRPr lang="en-US" sz="1200"/>
        </a:p>
      </dgm:t>
    </dgm:pt>
    <dgm:pt modelId="{72B87D63-247B-4E98-884F-4A6CFB9D0F81}" type="pres">
      <dgm:prSet presAssocID="{BDBE5269-2A7D-4C50-B2B3-C809B8DBA80C}" presName="compositeShape" presStyleCnt="0">
        <dgm:presLayoutVars>
          <dgm:chMax val="7"/>
          <dgm:dir/>
          <dgm:resizeHandles val="exact"/>
        </dgm:presLayoutVars>
      </dgm:prSet>
      <dgm:spPr/>
    </dgm:pt>
    <dgm:pt modelId="{23297161-3264-4A6C-B6C5-ABB45B5FBF4F}" type="pres">
      <dgm:prSet presAssocID="{BDBE5269-2A7D-4C50-B2B3-C809B8DBA80C}" presName="wedge1" presStyleLbl="node1" presStyleIdx="0" presStyleCnt="5"/>
      <dgm:spPr/>
    </dgm:pt>
    <dgm:pt modelId="{C4FA375D-4B09-4130-9304-8B59B44CF534}" type="pres">
      <dgm:prSet presAssocID="{BDBE5269-2A7D-4C50-B2B3-C809B8DBA80C}" presName="dummy1a" presStyleCnt="0"/>
      <dgm:spPr/>
    </dgm:pt>
    <dgm:pt modelId="{B997D24E-CED6-41CE-AA0A-838DC59F58B3}" type="pres">
      <dgm:prSet presAssocID="{BDBE5269-2A7D-4C50-B2B3-C809B8DBA80C}" presName="dummy1b" presStyleCnt="0"/>
      <dgm:spPr/>
    </dgm:pt>
    <dgm:pt modelId="{B0026219-7826-468B-B195-C45C55EEE8EB}" type="pres">
      <dgm:prSet presAssocID="{BDBE5269-2A7D-4C50-B2B3-C809B8DBA80C}" presName="wedge1Tx" presStyleLbl="node1" presStyleIdx="0" presStyleCnt="5">
        <dgm:presLayoutVars>
          <dgm:chMax val="0"/>
          <dgm:chPref val="0"/>
          <dgm:bulletEnabled val="1"/>
        </dgm:presLayoutVars>
      </dgm:prSet>
      <dgm:spPr/>
    </dgm:pt>
    <dgm:pt modelId="{11CEB761-B5A7-4FA1-98A7-63270E8AFB67}" type="pres">
      <dgm:prSet presAssocID="{BDBE5269-2A7D-4C50-B2B3-C809B8DBA80C}" presName="wedge2" presStyleLbl="node1" presStyleIdx="1" presStyleCnt="5"/>
      <dgm:spPr/>
    </dgm:pt>
    <dgm:pt modelId="{0AA88325-8DA1-4736-AC82-CA97C0E64479}" type="pres">
      <dgm:prSet presAssocID="{BDBE5269-2A7D-4C50-B2B3-C809B8DBA80C}" presName="dummy2a" presStyleCnt="0"/>
      <dgm:spPr/>
    </dgm:pt>
    <dgm:pt modelId="{DD75B935-A78B-4483-B4DC-7E4AFE4A1B53}" type="pres">
      <dgm:prSet presAssocID="{BDBE5269-2A7D-4C50-B2B3-C809B8DBA80C}" presName="dummy2b" presStyleCnt="0"/>
      <dgm:spPr/>
    </dgm:pt>
    <dgm:pt modelId="{9108DF5C-A7DB-44D6-B1DD-07B2493DEF03}" type="pres">
      <dgm:prSet presAssocID="{BDBE5269-2A7D-4C50-B2B3-C809B8DBA80C}" presName="wedge2Tx" presStyleLbl="node1" presStyleIdx="1" presStyleCnt="5">
        <dgm:presLayoutVars>
          <dgm:chMax val="0"/>
          <dgm:chPref val="0"/>
          <dgm:bulletEnabled val="1"/>
        </dgm:presLayoutVars>
      </dgm:prSet>
      <dgm:spPr/>
    </dgm:pt>
    <dgm:pt modelId="{7EB8B188-841C-483C-ACFA-5DDA267B89FA}" type="pres">
      <dgm:prSet presAssocID="{BDBE5269-2A7D-4C50-B2B3-C809B8DBA80C}" presName="wedge3" presStyleLbl="node1" presStyleIdx="2" presStyleCnt="5"/>
      <dgm:spPr/>
    </dgm:pt>
    <dgm:pt modelId="{D16A1C05-6A9A-4536-A8D7-B702AB58B827}" type="pres">
      <dgm:prSet presAssocID="{BDBE5269-2A7D-4C50-B2B3-C809B8DBA80C}" presName="dummy3a" presStyleCnt="0"/>
      <dgm:spPr/>
    </dgm:pt>
    <dgm:pt modelId="{FEC37FA1-B190-4858-B77E-8336D3FA1B3E}" type="pres">
      <dgm:prSet presAssocID="{BDBE5269-2A7D-4C50-B2B3-C809B8DBA80C}" presName="dummy3b" presStyleCnt="0"/>
      <dgm:spPr/>
    </dgm:pt>
    <dgm:pt modelId="{1209382E-606A-4AA9-A16A-825B274B2973}" type="pres">
      <dgm:prSet presAssocID="{BDBE5269-2A7D-4C50-B2B3-C809B8DBA80C}" presName="wedge3Tx" presStyleLbl="node1" presStyleIdx="2" presStyleCnt="5">
        <dgm:presLayoutVars>
          <dgm:chMax val="0"/>
          <dgm:chPref val="0"/>
          <dgm:bulletEnabled val="1"/>
        </dgm:presLayoutVars>
      </dgm:prSet>
      <dgm:spPr/>
    </dgm:pt>
    <dgm:pt modelId="{CC652F74-D250-41B5-8816-87C9FEA9A0FF}" type="pres">
      <dgm:prSet presAssocID="{BDBE5269-2A7D-4C50-B2B3-C809B8DBA80C}" presName="wedge4" presStyleLbl="node1" presStyleIdx="3" presStyleCnt="5"/>
      <dgm:spPr/>
    </dgm:pt>
    <dgm:pt modelId="{9A4CD93E-AE65-4FEA-8F39-EDB9941A5740}" type="pres">
      <dgm:prSet presAssocID="{BDBE5269-2A7D-4C50-B2B3-C809B8DBA80C}" presName="dummy4a" presStyleCnt="0"/>
      <dgm:spPr/>
    </dgm:pt>
    <dgm:pt modelId="{AC9C65F7-CB6C-48D1-9179-4D92554FCEDB}" type="pres">
      <dgm:prSet presAssocID="{BDBE5269-2A7D-4C50-B2B3-C809B8DBA80C}" presName="dummy4b" presStyleCnt="0"/>
      <dgm:spPr/>
    </dgm:pt>
    <dgm:pt modelId="{96FC9E5F-6F4C-4C5A-AB5D-FAB833592399}" type="pres">
      <dgm:prSet presAssocID="{BDBE5269-2A7D-4C50-B2B3-C809B8DBA80C}" presName="wedge4Tx" presStyleLbl="node1" presStyleIdx="3" presStyleCnt="5">
        <dgm:presLayoutVars>
          <dgm:chMax val="0"/>
          <dgm:chPref val="0"/>
          <dgm:bulletEnabled val="1"/>
        </dgm:presLayoutVars>
      </dgm:prSet>
      <dgm:spPr/>
    </dgm:pt>
    <dgm:pt modelId="{24FDCC41-9195-4B8C-8A20-870F4966E275}" type="pres">
      <dgm:prSet presAssocID="{BDBE5269-2A7D-4C50-B2B3-C809B8DBA80C}" presName="wedge5" presStyleLbl="node1" presStyleIdx="4" presStyleCnt="5"/>
      <dgm:spPr/>
    </dgm:pt>
    <dgm:pt modelId="{CDB4262C-9A86-4668-BDAD-93EE88510023}" type="pres">
      <dgm:prSet presAssocID="{BDBE5269-2A7D-4C50-B2B3-C809B8DBA80C}" presName="dummy5a" presStyleCnt="0"/>
      <dgm:spPr/>
    </dgm:pt>
    <dgm:pt modelId="{37004D4A-CD3E-49BF-9AB1-46F56A8248CA}" type="pres">
      <dgm:prSet presAssocID="{BDBE5269-2A7D-4C50-B2B3-C809B8DBA80C}" presName="dummy5b" presStyleCnt="0"/>
      <dgm:spPr/>
    </dgm:pt>
    <dgm:pt modelId="{978C6366-9E15-42D6-AC8C-ACA0E073EEF6}" type="pres">
      <dgm:prSet presAssocID="{BDBE5269-2A7D-4C50-B2B3-C809B8DBA80C}" presName="wedge5Tx" presStyleLbl="node1" presStyleIdx="4" presStyleCnt="5">
        <dgm:presLayoutVars>
          <dgm:chMax val="0"/>
          <dgm:chPref val="0"/>
          <dgm:bulletEnabled val="1"/>
        </dgm:presLayoutVars>
      </dgm:prSet>
      <dgm:spPr/>
    </dgm:pt>
    <dgm:pt modelId="{E5148204-B9FB-4592-9CE0-73624901C7C6}" type="pres">
      <dgm:prSet presAssocID="{495CD782-0343-4012-BB48-6542CBCD77E9}" presName="arrowWedge1" presStyleLbl="fgSibTrans2D1" presStyleIdx="0" presStyleCnt="5"/>
      <dgm:spPr/>
    </dgm:pt>
    <dgm:pt modelId="{A019C27C-DEC9-4830-9F35-7DF3933A9D93}" type="pres">
      <dgm:prSet presAssocID="{67483EDC-527B-4B55-B2CF-874ABA19980B}" presName="arrowWedge2" presStyleLbl="fgSibTrans2D1" presStyleIdx="1" presStyleCnt="5"/>
      <dgm:spPr/>
    </dgm:pt>
    <dgm:pt modelId="{AB372A46-A0D0-46DE-95E0-93E966FA28DF}" type="pres">
      <dgm:prSet presAssocID="{F378A00C-D985-44A5-8C08-E79C08E66967}" presName="arrowWedge3" presStyleLbl="fgSibTrans2D1" presStyleIdx="2" presStyleCnt="5"/>
      <dgm:spPr/>
    </dgm:pt>
    <dgm:pt modelId="{F6D4C797-5C3A-4460-A67A-7E5357F00F51}" type="pres">
      <dgm:prSet presAssocID="{7E4F81F4-B592-4415-9341-B87D346F8145}" presName="arrowWedge4" presStyleLbl="fgSibTrans2D1" presStyleIdx="3" presStyleCnt="5"/>
      <dgm:spPr/>
    </dgm:pt>
    <dgm:pt modelId="{833F2F83-0ABD-4D7F-B240-F0ED39E271DE}" type="pres">
      <dgm:prSet presAssocID="{17CFC853-B5BA-4DC5-A27B-D622AD5AD823}" presName="arrowWedge5" presStyleLbl="fgSibTrans2D1" presStyleIdx="4" presStyleCnt="5"/>
      <dgm:spPr/>
    </dgm:pt>
  </dgm:ptLst>
  <dgm:cxnLst>
    <dgm:cxn modelId="{43091018-AD55-4509-9100-C95E54FF6A02}" type="presOf" srcId="{D3E523B0-D4B2-41FE-A059-6763AAF0436F}" destId="{1209382E-606A-4AA9-A16A-825B274B2973}" srcOrd="1" destOrd="0" presId="urn:microsoft.com/office/officeart/2005/8/layout/cycle8"/>
    <dgm:cxn modelId="{9963D81C-41EA-4177-A8CE-BAA68F32B846}" type="presOf" srcId="{D3E523B0-D4B2-41FE-A059-6763AAF0436F}" destId="{7EB8B188-841C-483C-ACFA-5DDA267B89FA}" srcOrd="0" destOrd="0" presId="urn:microsoft.com/office/officeart/2005/8/layout/cycle8"/>
    <dgm:cxn modelId="{1157231D-20A5-4CB9-B84F-D78D4EEB11DC}" type="presOf" srcId="{7DEAB8C1-DCE1-4CE6-AD80-6AC42C7A8F5E}" destId="{23297161-3264-4A6C-B6C5-ABB45B5FBF4F}" srcOrd="0" destOrd="0" presId="urn:microsoft.com/office/officeart/2005/8/layout/cycle8"/>
    <dgm:cxn modelId="{708C0F1E-BA74-4C95-A114-7A4B7E0894B4}" type="presOf" srcId="{7DEAB8C1-DCE1-4CE6-AD80-6AC42C7A8F5E}" destId="{B0026219-7826-468B-B195-C45C55EEE8EB}" srcOrd="1" destOrd="0" presId="urn:microsoft.com/office/officeart/2005/8/layout/cycle8"/>
    <dgm:cxn modelId="{C09D922A-F580-48D8-8352-EDEBE8B39A7A}" srcId="{BDBE5269-2A7D-4C50-B2B3-C809B8DBA80C}" destId="{D3E523B0-D4B2-41FE-A059-6763AAF0436F}" srcOrd="2" destOrd="0" parTransId="{6B2E3C73-949F-4F0E-8524-EB41CCDE166B}" sibTransId="{F378A00C-D985-44A5-8C08-E79C08E66967}"/>
    <dgm:cxn modelId="{4FC8CF2E-50CD-409B-A6EA-B11B79980696}" srcId="{BDBE5269-2A7D-4C50-B2B3-C809B8DBA80C}" destId="{86976FE9-BBAA-4C77-BF04-0847118BA1F7}" srcOrd="3" destOrd="0" parTransId="{2E38D69C-125D-459B-95D0-A1CA13FAE060}" sibTransId="{7E4F81F4-B592-4415-9341-B87D346F8145}"/>
    <dgm:cxn modelId="{5F5E1330-5796-455A-A1F2-EAD86ADFDBAA}" srcId="{BDBE5269-2A7D-4C50-B2B3-C809B8DBA80C}" destId="{BE5BDF1B-8EE0-4306-8B31-17F13A0CFAEE}" srcOrd="1" destOrd="0" parTransId="{F0A37143-E69D-4CB1-A975-9099F09259A5}" sibTransId="{67483EDC-527B-4B55-B2CF-874ABA19980B}"/>
    <dgm:cxn modelId="{F708E366-1F33-4CF3-8436-394BCAD485EC}" type="presOf" srcId="{BE5BDF1B-8EE0-4306-8B31-17F13A0CFAEE}" destId="{9108DF5C-A7DB-44D6-B1DD-07B2493DEF03}" srcOrd="1" destOrd="0" presId="urn:microsoft.com/office/officeart/2005/8/layout/cycle8"/>
    <dgm:cxn modelId="{C2896176-67FD-413A-8C7B-F58DB6469B23}" type="presOf" srcId="{86976FE9-BBAA-4C77-BF04-0847118BA1F7}" destId="{96FC9E5F-6F4C-4C5A-AB5D-FAB833592399}" srcOrd="1" destOrd="0" presId="urn:microsoft.com/office/officeart/2005/8/layout/cycle8"/>
    <dgm:cxn modelId="{A8412E59-44D4-4256-81F3-C471768BF63F}" type="presOf" srcId="{DDCCF844-9CE6-4BCC-9BA3-0DAC4ABA7FC6}" destId="{978C6366-9E15-42D6-AC8C-ACA0E073EEF6}" srcOrd="1" destOrd="0" presId="urn:microsoft.com/office/officeart/2005/8/layout/cycle8"/>
    <dgm:cxn modelId="{3175E189-95F8-4EA9-A188-1A253DDE1126}" type="presOf" srcId="{DDCCF844-9CE6-4BCC-9BA3-0DAC4ABA7FC6}" destId="{24FDCC41-9195-4B8C-8A20-870F4966E275}" srcOrd="0" destOrd="0" presId="urn:microsoft.com/office/officeart/2005/8/layout/cycle8"/>
    <dgm:cxn modelId="{39A4F1A2-6CF8-4499-B05B-E4CCBC35B266}" type="presOf" srcId="{BE5BDF1B-8EE0-4306-8B31-17F13A0CFAEE}" destId="{11CEB761-B5A7-4FA1-98A7-63270E8AFB67}" srcOrd="0" destOrd="0" presId="urn:microsoft.com/office/officeart/2005/8/layout/cycle8"/>
    <dgm:cxn modelId="{B310E2B8-86CC-4CFF-B872-067C607C294C}" srcId="{BDBE5269-2A7D-4C50-B2B3-C809B8DBA80C}" destId="{DDCCF844-9CE6-4BCC-9BA3-0DAC4ABA7FC6}" srcOrd="4" destOrd="0" parTransId="{27983523-634D-4BD8-B700-96894A483B2E}" sibTransId="{17CFC853-B5BA-4DC5-A27B-D622AD5AD823}"/>
    <dgm:cxn modelId="{E04C42C1-901D-4C3E-A6F5-71A43255DE8E}" type="presOf" srcId="{86976FE9-BBAA-4C77-BF04-0847118BA1F7}" destId="{CC652F74-D250-41B5-8816-87C9FEA9A0FF}" srcOrd="0" destOrd="0" presId="urn:microsoft.com/office/officeart/2005/8/layout/cycle8"/>
    <dgm:cxn modelId="{82CB9BD5-7991-4C04-AC5E-CCA2FC66C8EF}" type="presOf" srcId="{BDBE5269-2A7D-4C50-B2B3-C809B8DBA80C}" destId="{72B87D63-247B-4E98-884F-4A6CFB9D0F81}" srcOrd="0" destOrd="0" presId="urn:microsoft.com/office/officeart/2005/8/layout/cycle8"/>
    <dgm:cxn modelId="{C7DCCAF4-ECBE-4D31-B605-4587383C9B05}" srcId="{BDBE5269-2A7D-4C50-B2B3-C809B8DBA80C}" destId="{7DEAB8C1-DCE1-4CE6-AD80-6AC42C7A8F5E}" srcOrd="0" destOrd="0" parTransId="{91C1A6AF-4817-474F-B593-7429C1F901B9}" sibTransId="{495CD782-0343-4012-BB48-6542CBCD77E9}"/>
    <dgm:cxn modelId="{8AF241DD-EE8B-455C-B651-D47AFC6EC6B3}" type="presParOf" srcId="{72B87D63-247B-4E98-884F-4A6CFB9D0F81}" destId="{23297161-3264-4A6C-B6C5-ABB45B5FBF4F}" srcOrd="0" destOrd="0" presId="urn:microsoft.com/office/officeart/2005/8/layout/cycle8"/>
    <dgm:cxn modelId="{71C7DA17-C610-41B1-B574-5EEC3F8AD97D}" type="presParOf" srcId="{72B87D63-247B-4E98-884F-4A6CFB9D0F81}" destId="{C4FA375D-4B09-4130-9304-8B59B44CF534}" srcOrd="1" destOrd="0" presId="urn:microsoft.com/office/officeart/2005/8/layout/cycle8"/>
    <dgm:cxn modelId="{BFF61669-9141-4C73-A72B-7FA3B1C76152}" type="presParOf" srcId="{72B87D63-247B-4E98-884F-4A6CFB9D0F81}" destId="{B997D24E-CED6-41CE-AA0A-838DC59F58B3}" srcOrd="2" destOrd="0" presId="urn:microsoft.com/office/officeart/2005/8/layout/cycle8"/>
    <dgm:cxn modelId="{D42FB289-E40A-46AD-8BD9-84893EF3865B}" type="presParOf" srcId="{72B87D63-247B-4E98-884F-4A6CFB9D0F81}" destId="{B0026219-7826-468B-B195-C45C55EEE8EB}" srcOrd="3" destOrd="0" presId="urn:microsoft.com/office/officeart/2005/8/layout/cycle8"/>
    <dgm:cxn modelId="{62614232-217D-47A4-80D5-7066E82B39B9}" type="presParOf" srcId="{72B87D63-247B-4E98-884F-4A6CFB9D0F81}" destId="{11CEB761-B5A7-4FA1-98A7-63270E8AFB67}" srcOrd="4" destOrd="0" presId="urn:microsoft.com/office/officeart/2005/8/layout/cycle8"/>
    <dgm:cxn modelId="{FB0C2AC5-ABC3-4104-8848-4C1219F5E901}" type="presParOf" srcId="{72B87D63-247B-4E98-884F-4A6CFB9D0F81}" destId="{0AA88325-8DA1-4736-AC82-CA97C0E64479}" srcOrd="5" destOrd="0" presId="urn:microsoft.com/office/officeart/2005/8/layout/cycle8"/>
    <dgm:cxn modelId="{A9CAF34E-75AF-4F1F-A264-BAD2A6396FB4}" type="presParOf" srcId="{72B87D63-247B-4E98-884F-4A6CFB9D0F81}" destId="{DD75B935-A78B-4483-B4DC-7E4AFE4A1B53}" srcOrd="6" destOrd="0" presId="urn:microsoft.com/office/officeart/2005/8/layout/cycle8"/>
    <dgm:cxn modelId="{FF69EB19-CB50-436A-B902-0E24DD335E0A}" type="presParOf" srcId="{72B87D63-247B-4E98-884F-4A6CFB9D0F81}" destId="{9108DF5C-A7DB-44D6-B1DD-07B2493DEF03}" srcOrd="7" destOrd="0" presId="urn:microsoft.com/office/officeart/2005/8/layout/cycle8"/>
    <dgm:cxn modelId="{F10308D4-C9FF-47C3-A6C8-C9F8BCA09543}" type="presParOf" srcId="{72B87D63-247B-4E98-884F-4A6CFB9D0F81}" destId="{7EB8B188-841C-483C-ACFA-5DDA267B89FA}" srcOrd="8" destOrd="0" presId="urn:microsoft.com/office/officeart/2005/8/layout/cycle8"/>
    <dgm:cxn modelId="{6B5B2012-0A67-4A72-AB0E-DB81C637E00C}" type="presParOf" srcId="{72B87D63-247B-4E98-884F-4A6CFB9D0F81}" destId="{D16A1C05-6A9A-4536-A8D7-B702AB58B827}" srcOrd="9" destOrd="0" presId="urn:microsoft.com/office/officeart/2005/8/layout/cycle8"/>
    <dgm:cxn modelId="{D407843A-8972-477B-BF1C-18FB67DC5D13}" type="presParOf" srcId="{72B87D63-247B-4E98-884F-4A6CFB9D0F81}" destId="{FEC37FA1-B190-4858-B77E-8336D3FA1B3E}" srcOrd="10" destOrd="0" presId="urn:microsoft.com/office/officeart/2005/8/layout/cycle8"/>
    <dgm:cxn modelId="{4C46A71F-90C0-48AE-B209-4F27A6115FA1}" type="presParOf" srcId="{72B87D63-247B-4E98-884F-4A6CFB9D0F81}" destId="{1209382E-606A-4AA9-A16A-825B274B2973}" srcOrd="11" destOrd="0" presId="urn:microsoft.com/office/officeart/2005/8/layout/cycle8"/>
    <dgm:cxn modelId="{88CB078B-276F-4813-826B-4A54C6395CBE}" type="presParOf" srcId="{72B87D63-247B-4E98-884F-4A6CFB9D0F81}" destId="{CC652F74-D250-41B5-8816-87C9FEA9A0FF}" srcOrd="12" destOrd="0" presId="urn:microsoft.com/office/officeart/2005/8/layout/cycle8"/>
    <dgm:cxn modelId="{B9DBF4A8-5CC5-4EA7-B829-522D35FDDB26}" type="presParOf" srcId="{72B87D63-247B-4E98-884F-4A6CFB9D0F81}" destId="{9A4CD93E-AE65-4FEA-8F39-EDB9941A5740}" srcOrd="13" destOrd="0" presId="urn:microsoft.com/office/officeart/2005/8/layout/cycle8"/>
    <dgm:cxn modelId="{4D3DD127-EE38-47FE-AAF1-E407B86E29E0}" type="presParOf" srcId="{72B87D63-247B-4E98-884F-4A6CFB9D0F81}" destId="{AC9C65F7-CB6C-48D1-9179-4D92554FCEDB}" srcOrd="14" destOrd="0" presId="urn:microsoft.com/office/officeart/2005/8/layout/cycle8"/>
    <dgm:cxn modelId="{1B6A573D-3CC5-49A0-81E8-A7EED41F3A15}" type="presParOf" srcId="{72B87D63-247B-4E98-884F-4A6CFB9D0F81}" destId="{96FC9E5F-6F4C-4C5A-AB5D-FAB833592399}" srcOrd="15" destOrd="0" presId="urn:microsoft.com/office/officeart/2005/8/layout/cycle8"/>
    <dgm:cxn modelId="{117A825E-2717-4AA5-A764-2F45F9227CB0}" type="presParOf" srcId="{72B87D63-247B-4E98-884F-4A6CFB9D0F81}" destId="{24FDCC41-9195-4B8C-8A20-870F4966E275}" srcOrd="16" destOrd="0" presId="urn:microsoft.com/office/officeart/2005/8/layout/cycle8"/>
    <dgm:cxn modelId="{5250BDEA-E1D8-4829-8FE6-6D2AFFA3E9F2}" type="presParOf" srcId="{72B87D63-247B-4E98-884F-4A6CFB9D0F81}" destId="{CDB4262C-9A86-4668-BDAD-93EE88510023}" srcOrd="17" destOrd="0" presId="urn:microsoft.com/office/officeart/2005/8/layout/cycle8"/>
    <dgm:cxn modelId="{D2F6EE53-AFB9-4D14-A8F9-9054BEE88858}" type="presParOf" srcId="{72B87D63-247B-4E98-884F-4A6CFB9D0F81}" destId="{37004D4A-CD3E-49BF-9AB1-46F56A8248CA}" srcOrd="18" destOrd="0" presId="urn:microsoft.com/office/officeart/2005/8/layout/cycle8"/>
    <dgm:cxn modelId="{540C2C64-2D64-4868-AF23-837C4F5F2E01}" type="presParOf" srcId="{72B87D63-247B-4E98-884F-4A6CFB9D0F81}" destId="{978C6366-9E15-42D6-AC8C-ACA0E073EEF6}" srcOrd="19" destOrd="0" presId="urn:microsoft.com/office/officeart/2005/8/layout/cycle8"/>
    <dgm:cxn modelId="{C73D865A-C949-405D-AA23-DF2B2014F354}" type="presParOf" srcId="{72B87D63-247B-4E98-884F-4A6CFB9D0F81}" destId="{E5148204-B9FB-4592-9CE0-73624901C7C6}" srcOrd="20" destOrd="0" presId="urn:microsoft.com/office/officeart/2005/8/layout/cycle8"/>
    <dgm:cxn modelId="{FD821C91-A183-4CBD-B890-EFB68741247D}" type="presParOf" srcId="{72B87D63-247B-4E98-884F-4A6CFB9D0F81}" destId="{A019C27C-DEC9-4830-9F35-7DF3933A9D93}" srcOrd="21" destOrd="0" presId="urn:microsoft.com/office/officeart/2005/8/layout/cycle8"/>
    <dgm:cxn modelId="{0E9C7069-BCC8-4A5B-8127-E0A29CF21E98}" type="presParOf" srcId="{72B87D63-247B-4E98-884F-4A6CFB9D0F81}" destId="{AB372A46-A0D0-46DE-95E0-93E966FA28DF}" srcOrd="22" destOrd="0" presId="urn:microsoft.com/office/officeart/2005/8/layout/cycle8"/>
    <dgm:cxn modelId="{86693D6B-3024-4D8C-A12F-0754FEEC01C5}" type="presParOf" srcId="{72B87D63-247B-4E98-884F-4A6CFB9D0F81}" destId="{F6D4C797-5C3A-4460-A67A-7E5357F00F51}" srcOrd="23" destOrd="0" presId="urn:microsoft.com/office/officeart/2005/8/layout/cycle8"/>
    <dgm:cxn modelId="{AD9407FD-68A5-448F-9574-0AB42BCE7F3B}" type="presParOf" srcId="{72B87D63-247B-4E98-884F-4A6CFB9D0F81}" destId="{833F2F83-0ABD-4D7F-B240-F0ED39E271DE}" srcOrd="2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B33FD1B-F604-4096-AA5D-D26E04A4C1D4}" type="doc">
      <dgm:prSet loTypeId="urn:microsoft.com/office/officeart/2005/8/layout/hList1" loCatId="list" qsTypeId="urn:microsoft.com/office/officeart/2005/8/quickstyle/simple1" qsCatId="simple" csTypeId="urn:microsoft.com/office/officeart/2005/8/colors/accent3_2" csCatId="accent3" phldr="1"/>
      <dgm:spPr/>
    </dgm:pt>
    <dgm:pt modelId="{D951C059-6804-4040-9988-E860660D9ACB}">
      <dgm:prSet phldrT="[Text]" custT="1"/>
      <dgm:spPr/>
      <dgm:t>
        <a:bodyPr/>
        <a:lstStyle/>
        <a:p>
          <a:r>
            <a:rPr lang="en-US" sz="1900" dirty="0"/>
            <a:t>General (Client)</a:t>
          </a:r>
        </a:p>
      </dgm:t>
    </dgm:pt>
    <dgm:pt modelId="{C24C5EA5-4161-48FB-88FE-8CB99C916631}" type="parTrans" cxnId="{A7800B9F-47A9-4473-B1DA-22B3448F43C4}">
      <dgm:prSet/>
      <dgm:spPr/>
      <dgm:t>
        <a:bodyPr/>
        <a:lstStyle/>
        <a:p>
          <a:endParaRPr lang="en-US" sz="1900"/>
        </a:p>
      </dgm:t>
    </dgm:pt>
    <dgm:pt modelId="{02A7F338-9BFD-48AD-8FF0-FDE11C5051D6}" type="sibTrans" cxnId="{A7800B9F-47A9-4473-B1DA-22B3448F43C4}">
      <dgm:prSet/>
      <dgm:spPr/>
      <dgm:t>
        <a:bodyPr/>
        <a:lstStyle/>
        <a:p>
          <a:endParaRPr lang="en-US" sz="1900"/>
        </a:p>
      </dgm:t>
    </dgm:pt>
    <dgm:pt modelId="{BAA6D151-21AA-41F8-B8F0-0A4FCF7D0E9F}">
      <dgm:prSet phldrT="[Text]" custT="1"/>
      <dgm:spPr/>
      <dgm:t>
        <a:bodyPr/>
        <a:lstStyle/>
        <a:p>
          <a:r>
            <a:rPr lang="en-US" sz="1900" dirty="0"/>
            <a:t>Accounting (Company code)</a:t>
          </a:r>
        </a:p>
      </dgm:t>
    </dgm:pt>
    <dgm:pt modelId="{4E6FEEF2-399E-4FB1-BC2C-EBDC83AF592D}" type="parTrans" cxnId="{CDA1D329-2723-4D1F-89B7-7B3EDB885E6A}">
      <dgm:prSet/>
      <dgm:spPr/>
      <dgm:t>
        <a:bodyPr/>
        <a:lstStyle/>
        <a:p>
          <a:endParaRPr lang="en-US" sz="1900"/>
        </a:p>
      </dgm:t>
    </dgm:pt>
    <dgm:pt modelId="{68E47058-9F86-4EAB-9818-0E54B80CD117}" type="sibTrans" cxnId="{CDA1D329-2723-4D1F-89B7-7B3EDB885E6A}">
      <dgm:prSet/>
      <dgm:spPr/>
      <dgm:t>
        <a:bodyPr/>
        <a:lstStyle/>
        <a:p>
          <a:endParaRPr lang="en-US" sz="1900"/>
        </a:p>
      </dgm:t>
    </dgm:pt>
    <dgm:pt modelId="{69E9CC7F-99B0-455E-ADFA-C90E920AFD2A}">
      <dgm:prSet phldrT="[Text]" custT="1"/>
      <dgm:spPr/>
      <dgm:t>
        <a:bodyPr/>
        <a:lstStyle/>
        <a:p>
          <a:r>
            <a:rPr lang="en-US" sz="1900" dirty="0"/>
            <a:t>Account</a:t>
          </a:r>
        </a:p>
      </dgm:t>
    </dgm:pt>
    <dgm:pt modelId="{716887C6-42E2-433A-934A-E1EBCFF2A276}" type="parTrans" cxnId="{85DF1438-8F4B-4D1C-92D1-5C667F750173}">
      <dgm:prSet/>
      <dgm:spPr/>
      <dgm:t>
        <a:bodyPr/>
        <a:lstStyle/>
        <a:p>
          <a:endParaRPr lang="en-US" sz="1900"/>
        </a:p>
      </dgm:t>
    </dgm:pt>
    <dgm:pt modelId="{AE0BFD32-B4AD-4828-B748-67E9269965A0}" type="sibTrans" cxnId="{85DF1438-8F4B-4D1C-92D1-5C667F750173}">
      <dgm:prSet/>
      <dgm:spPr/>
      <dgm:t>
        <a:bodyPr/>
        <a:lstStyle/>
        <a:p>
          <a:endParaRPr lang="en-US" sz="1900"/>
        </a:p>
      </dgm:t>
    </dgm:pt>
    <dgm:pt modelId="{568F3899-4623-4E20-80FF-0894168C55CF}">
      <dgm:prSet phldrT="[Text]" custT="1"/>
      <dgm:spPr/>
      <dgm:t>
        <a:bodyPr/>
        <a:lstStyle/>
        <a:p>
          <a:r>
            <a:rPr lang="en-US" sz="1900" dirty="0"/>
            <a:t>Name</a:t>
          </a:r>
        </a:p>
      </dgm:t>
    </dgm:pt>
    <dgm:pt modelId="{37EA2595-4FC1-46CD-8BE7-A30767532978}" type="parTrans" cxnId="{7033CA61-DEF8-4784-9DAA-B82B51EC455C}">
      <dgm:prSet/>
      <dgm:spPr/>
      <dgm:t>
        <a:bodyPr/>
        <a:lstStyle/>
        <a:p>
          <a:endParaRPr lang="en-US" sz="1900"/>
        </a:p>
      </dgm:t>
    </dgm:pt>
    <dgm:pt modelId="{07BD0CA5-FB27-480C-BE69-A2763FF4217B}" type="sibTrans" cxnId="{7033CA61-DEF8-4784-9DAA-B82B51EC455C}">
      <dgm:prSet/>
      <dgm:spPr/>
      <dgm:t>
        <a:bodyPr/>
        <a:lstStyle/>
        <a:p>
          <a:endParaRPr lang="en-US" sz="1900"/>
        </a:p>
      </dgm:t>
    </dgm:pt>
    <dgm:pt modelId="{1B54498D-E067-458E-B61D-47E9AE2689ED}">
      <dgm:prSet phldrT="[Text]" custT="1"/>
      <dgm:spPr/>
      <dgm:t>
        <a:bodyPr/>
        <a:lstStyle/>
        <a:p>
          <a:r>
            <a:rPr lang="en-US" sz="1900" dirty="0"/>
            <a:t>Address</a:t>
          </a:r>
        </a:p>
      </dgm:t>
    </dgm:pt>
    <dgm:pt modelId="{5550D08D-1367-4DCB-9D30-1645B6B081E7}" type="parTrans" cxnId="{9014EEB8-C9C5-4A95-960B-6FC9802BE9CB}">
      <dgm:prSet/>
      <dgm:spPr/>
      <dgm:t>
        <a:bodyPr/>
        <a:lstStyle/>
        <a:p>
          <a:endParaRPr lang="en-US" sz="1900"/>
        </a:p>
      </dgm:t>
    </dgm:pt>
    <dgm:pt modelId="{88AE32C8-6B3F-4077-9791-9CE92B205131}" type="sibTrans" cxnId="{9014EEB8-C9C5-4A95-960B-6FC9802BE9CB}">
      <dgm:prSet/>
      <dgm:spPr/>
      <dgm:t>
        <a:bodyPr/>
        <a:lstStyle/>
        <a:p>
          <a:endParaRPr lang="en-US" sz="1900"/>
        </a:p>
      </dgm:t>
    </dgm:pt>
    <dgm:pt modelId="{298DFC5F-85EF-46B9-8943-0CD287EDACC8}">
      <dgm:prSet phldrT="[Text]" custT="1"/>
      <dgm:spPr/>
      <dgm:t>
        <a:bodyPr/>
        <a:lstStyle/>
        <a:p>
          <a:r>
            <a:rPr lang="en-US" sz="1900" dirty="0"/>
            <a:t>Payment terms</a:t>
          </a:r>
        </a:p>
      </dgm:t>
    </dgm:pt>
    <dgm:pt modelId="{1249D90E-19EA-415D-9E3C-01759D4E1708}" type="parTrans" cxnId="{49A35D19-B5A3-49FB-98FC-31BF9E239BD3}">
      <dgm:prSet/>
      <dgm:spPr/>
      <dgm:t>
        <a:bodyPr/>
        <a:lstStyle/>
        <a:p>
          <a:endParaRPr lang="en-US" sz="1900"/>
        </a:p>
      </dgm:t>
    </dgm:pt>
    <dgm:pt modelId="{FE90DF0C-C405-4C64-AE60-94B31004820A}" type="sibTrans" cxnId="{49A35D19-B5A3-49FB-98FC-31BF9E239BD3}">
      <dgm:prSet/>
      <dgm:spPr/>
      <dgm:t>
        <a:bodyPr/>
        <a:lstStyle/>
        <a:p>
          <a:endParaRPr lang="en-US" sz="1900"/>
        </a:p>
      </dgm:t>
    </dgm:pt>
    <dgm:pt modelId="{86C0638E-9EFF-4F72-B7B3-59550CEA38A1}">
      <dgm:prSet phldrT="[Text]" custT="1"/>
      <dgm:spPr/>
      <dgm:t>
        <a:bodyPr/>
        <a:lstStyle/>
        <a:p>
          <a:r>
            <a:rPr lang="en-US" sz="1900" dirty="0"/>
            <a:t>Payment method</a:t>
          </a:r>
        </a:p>
      </dgm:t>
    </dgm:pt>
    <dgm:pt modelId="{ACA439AA-6843-4934-9271-E02E407AF815}" type="parTrans" cxnId="{7C77D541-4757-4786-AB93-84D8FEFF62F6}">
      <dgm:prSet/>
      <dgm:spPr/>
      <dgm:t>
        <a:bodyPr/>
        <a:lstStyle/>
        <a:p>
          <a:endParaRPr lang="en-US" sz="1900"/>
        </a:p>
      </dgm:t>
    </dgm:pt>
    <dgm:pt modelId="{F8BD688F-BA2E-4731-A4C7-2FAD9834EBF0}" type="sibTrans" cxnId="{7C77D541-4757-4786-AB93-84D8FEFF62F6}">
      <dgm:prSet/>
      <dgm:spPr/>
      <dgm:t>
        <a:bodyPr/>
        <a:lstStyle/>
        <a:p>
          <a:endParaRPr lang="en-US" sz="1900"/>
        </a:p>
      </dgm:t>
    </dgm:pt>
    <dgm:pt modelId="{8161AD4A-C5E8-4B52-A8E5-3D54E00014E1}">
      <dgm:prSet phldrT="[Text]" custT="1"/>
      <dgm:spPr/>
      <dgm:t>
        <a:bodyPr/>
        <a:lstStyle/>
        <a:p>
          <a:endParaRPr lang="en-US" sz="1900" dirty="0"/>
        </a:p>
      </dgm:t>
    </dgm:pt>
    <dgm:pt modelId="{4824B2B8-5BC6-4D31-A6CB-B5FBCC52F8EE}" type="parTrans" cxnId="{0A00720F-4A4D-4334-B3C7-9E0EE642D315}">
      <dgm:prSet/>
      <dgm:spPr/>
      <dgm:t>
        <a:bodyPr/>
        <a:lstStyle/>
        <a:p>
          <a:endParaRPr lang="en-US" sz="1900"/>
        </a:p>
      </dgm:t>
    </dgm:pt>
    <dgm:pt modelId="{A391DE42-D3E4-4F14-B1B7-C0C80F73D319}" type="sibTrans" cxnId="{0A00720F-4A4D-4334-B3C7-9E0EE642D315}">
      <dgm:prSet/>
      <dgm:spPr/>
      <dgm:t>
        <a:bodyPr/>
        <a:lstStyle/>
        <a:p>
          <a:endParaRPr lang="en-US" sz="1900"/>
        </a:p>
      </dgm:t>
    </dgm:pt>
    <dgm:pt modelId="{405FC317-65C8-4BE7-A570-FE56F71A26D7}">
      <dgm:prSet phldrT="[Text]" custT="1"/>
      <dgm:spPr/>
      <dgm:t>
        <a:bodyPr/>
        <a:lstStyle/>
        <a:p>
          <a:r>
            <a:rPr lang="en-US" sz="1900" dirty="0"/>
            <a:t>Reconciliation account</a:t>
          </a:r>
        </a:p>
      </dgm:t>
    </dgm:pt>
    <dgm:pt modelId="{0700CED8-D9FD-4F5B-972D-E948F3134007}" type="parTrans" cxnId="{7DD5985E-F04E-4F5E-BD07-57B700F0DB37}">
      <dgm:prSet/>
      <dgm:spPr/>
      <dgm:t>
        <a:bodyPr/>
        <a:lstStyle/>
        <a:p>
          <a:endParaRPr lang="en-US" sz="1900"/>
        </a:p>
      </dgm:t>
    </dgm:pt>
    <dgm:pt modelId="{E8AE6893-2931-4D2B-92B2-167E372ED833}" type="sibTrans" cxnId="{7DD5985E-F04E-4F5E-BD07-57B700F0DB37}">
      <dgm:prSet/>
      <dgm:spPr/>
      <dgm:t>
        <a:bodyPr/>
        <a:lstStyle/>
        <a:p>
          <a:endParaRPr lang="en-US" sz="1900"/>
        </a:p>
      </dgm:t>
    </dgm:pt>
    <dgm:pt modelId="{E5D4DBCC-C560-4AD7-876A-6E6B4AB67881}">
      <dgm:prSet phldrT="[Text]" custT="1"/>
      <dgm:spPr/>
      <dgm:t>
        <a:bodyPr/>
        <a:lstStyle/>
        <a:p>
          <a:r>
            <a:rPr lang="en-US" sz="1900" dirty="0"/>
            <a:t>Bank information</a:t>
          </a:r>
        </a:p>
      </dgm:t>
    </dgm:pt>
    <dgm:pt modelId="{0FDB677A-E0B9-4D77-8A79-EC2CADF59089}" type="parTrans" cxnId="{F4BF3A3D-C998-4EF4-99B1-AA081D4B3418}">
      <dgm:prSet/>
      <dgm:spPr/>
      <dgm:t>
        <a:bodyPr/>
        <a:lstStyle/>
        <a:p>
          <a:endParaRPr lang="en-US"/>
        </a:p>
      </dgm:t>
    </dgm:pt>
    <dgm:pt modelId="{3F021978-3DCD-44B0-8AF8-1B4453F57E95}" type="sibTrans" cxnId="{F4BF3A3D-C998-4EF4-99B1-AA081D4B3418}">
      <dgm:prSet/>
      <dgm:spPr/>
      <dgm:t>
        <a:bodyPr/>
        <a:lstStyle/>
        <a:p>
          <a:endParaRPr lang="en-US"/>
        </a:p>
      </dgm:t>
    </dgm:pt>
    <dgm:pt modelId="{C2EB1BB9-9395-49E3-A33F-D2F7560219B5}" type="pres">
      <dgm:prSet presAssocID="{7B33FD1B-F604-4096-AA5D-D26E04A4C1D4}" presName="Name0" presStyleCnt="0">
        <dgm:presLayoutVars>
          <dgm:dir/>
          <dgm:animLvl val="lvl"/>
          <dgm:resizeHandles val="exact"/>
        </dgm:presLayoutVars>
      </dgm:prSet>
      <dgm:spPr/>
    </dgm:pt>
    <dgm:pt modelId="{D5B30020-00BC-4FAF-B1FA-63F955F67C60}" type="pres">
      <dgm:prSet presAssocID="{D951C059-6804-4040-9988-E860660D9ACB}" presName="composite" presStyleCnt="0"/>
      <dgm:spPr/>
    </dgm:pt>
    <dgm:pt modelId="{05DBE953-ACE2-4D02-85CC-6FD8AE007615}" type="pres">
      <dgm:prSet presAssocID="{D951C059-6804-4040-9988-E860660D9ACB}" presName="parTx" presStyleLbl="alignNode1" presStyleIdx="0" presStyleCnt="2" custScaleY="80745">
        <dgm:presLayoutVars>
          <dgm:chMax val="0"/>
          <dgm:chPref val="0"/>
          <dgm:bulletEnabled val="1"/>
        </dgm:presLayoutVars>
      </dgm:prSet>
      <dgm:spPr/>
    </dgm:pt>
    <dgm:pt modelId="{CD8E4743-8AC1-4F8C-AE42-14DB13372322}" type="pres">
      <dgm:prSet presAssocID="{D951C059-6804-4040-9988-E860660D9ACB}" presName="desTx" presStyleLbl="alignAccFollowNode1" presStyleIdx="0" presStyleCnt="2">
        <dgm:presLayoutVars>
          <dgm:bulletEnabled val="1"/>
        </dgm:presLayoutVars>
      </dgm:prSet>
      <dgm:spPr/>
    </dgm:pt>
    <dgm:pt modelId="{74AFC76A-0AC5-416D-A385-D2DB894E2A01}" type="pres">
      <dgm:prSet presAssocID="{02A7F338-9BFD-48AD-8FF0-FDE11C5051D6}" presName="space" presStyleCnt="0"/>
      <dgm:spPr/>
    </dgm:pt>
    <dgm:pt modelId="{07D54C17-7595-4014-BAED-88D5C33BA512}" type="pres">
      <dgm:prSet presAssocID="{BAA6D151-21AA-41F8-B8F0-0A4FCF7D0E9F}" presName="composite" presStyleCnt="0"/>
      <dgm:spPr/>
    </dgm:pt>
    <dgm:pt modelId="{0AA01745-4FF2-4936-B772-343DB7F0C924}" type="pres">
      <dgm:prSet presAssocID="{BAA6D151-21AA-41F8-B8F0-0A4FCF7D0E9F}" presName="parTx" presStyleLbl="alignNode1" presStyleIdx="1" presStyleCnt="2" custScaleY="80745">
        <dgm:presLayoutVars>
          <dgm:chMax val="0"/>
          <dgm:chPref val="0"/>
          <dgm:bulletEnabled val="1"/>
        </dgm:presLayoutVars>
      </dgm:prSet>
      <dgm:spPr/>
    </dgm:pt>
    <dgm:pt modelId="{C7AC6F09-1350-420A-8ED2-D18AE84DB7B4}" type="pres">
      <dgm:prSet presAssocID="{BAA6D151-21AA-41F8-B8F0-0A4FCF7D0E9F}" presName="desTx" presStyleLbl="alignAccFollowNode1" presStyleIdx="1" presStyleCnt="2">
        <dgm:presLayoutVars>
          <dgm:bulletEnabled val="1"/>
        </dgm:presLayoutVars>
      </dgm:prSet>
      <dgm:spPr/>
    </dgm:pt>
  </dgm:ptLst>
  <dgm:cxnLst>
    <dgm:cxn modelId="{0A00720F-4A4D-4334-B3C7-9E0EE642D315}" srcId="{BAA6D151-21AA-41F8-B8F0-0A4FCF7D0E9F}" destId="{8161AD4A-C5E8-4B52-A8E5-3D54E00014E1}" srcOrd="3" destOrd="0" parTransId="{4824B2B8-5BC6-4D31-A6CB-B5FBCC52F8EE}" sibTransId="{A391DE42-D3E4-4F14-B1B7-C0C80F73D319}"/>
    <dgm:cxn modelId="{49A35D19-B5A3-49FB-98FC-31BF9E239BD3}" srcId="{BAA6D151-21AA-41F8-B8F0-0A4FCF7D0E9F}" destId="{298DFC5F-85EF-46B9-8943-0CD287EDACC8}" srcOrd="0" destOrd="0" parTransId="{1249D90E-19EA-415D-9E3C-01759D4E1708}" sibTransId="{FE90DF0C-C405-4C64-AE60-94B31004820A}"/>
    <dgm:cxn modelId="{8A039027-A247-4939-9629-9BA665A29330}" type="presOf" srcId="{298DFC5F-85EF-46B9-8943-0CD287EDACC8}" destId="{C7AC6F09-1350-420A-8ED2-D18AE84DB7B4}" srcOrd="0" destOrd="0" presId="urn:microsoft.com/office/officeart/2005/8/layout/hList1"/>
    <dgm:cxn modelId="{CDA1D329-2723-4D1F-89B7-7B3EDB885E6A}" srcId="{7B33FD1B-F604-4096-AA5D-D26E04A4C1D4}" destId="{BAA6D151-21AA-41F8-B8F0-0A4FCF7D0E9F}" srcOrd="1" destOrd="0" parTransId="{4E6FEEF2-399E-4FB1-BC2C-EBDC83AF592D}" sibTransId="{68E47058-9F86-4EAB-9818-0E54B80CD117}"/>
    <dgm:cxn modelId="{85DF1438-8F4B-4D1C-92D1-5C667F750173}" srcId="{D951C059-6804-4040-9988-E860660D9ACB}" destId="{69E9CC7F-99B0-455E-ADFA-C90E920AFD2A}" srcOrd="0" destOrd="0" parTransId="{716887C6-42E2-433A-934A-E1EBCFF2A276}" sibTransId="{AE0BFD32-B4AD-4828-B748-67E9269965A0}"/>
    <dgm:cxn modelId="{41618D39-00FB-4DB2-8AF8-71DFC89CC1B1}" type="presOf" srcId="{69E9CC7F-99B0-455E-ADFA-C90E920AFD2A}" destId="{CD8E4743-8AC1-4F8C-AE42-14DB13372322}" srcOrd="0" destOrd="0" presId="urn:microsoft.com/office/officeart/2005/8/layout/hList1"/>
    <dgm:cxn modelId="{F4BF3A3D-C998-4EF4-99B1-AA081D4B3418}" srcId="{D951C059-6804-4040-9988-E860660D9ACB}" destId="{E5D4DBCC-C560-4AD7-876A-6E6B4AB67881}" srcOrd="3" destOrd="0" parTransId="{0FDB677A-E0B9-4D77-8A79-EC2CADF59089}" sibTransId="{3F021978-3DCD-44B0-8AF8-1B4453F57E95}"/>
    <dgm:cxn modelId="{7DD5985E-F04E-4F5E-BD07-57B700F0DB37}" srcId="{BAA6D151-21AA-41F8-B8F0-0A4FCF7D0E9F}" destId="{405FC317-65C8-4BE7-A570-FE56F71A26D7}" srcOrd="2" destOrd="0" parTransId="{0700CED8-D9FD-4F5B-972D-E948F3134007}" sibTransId="{E8AE6893-2931-4D2B-92B2-167E372ED833}"/>
    <dgm:cxn modelId="{8D883460-3C85-46AD-B9FE-E9E32E4EC89A}" type="presOf" srcId="{E5D4DBCC-C560-4AD7-876A-6E6B4AB67881}" destId="{CD8E4743-8AC1-4F8C-AE42-14DB13372322}" srcOrd="0" destOrd="3" presId="urn:microsoft.com/office/officeart/2005/8/layout/hList1"/>
    <dgm:cxn modelId="{7033CA61-DEF8-4784-9DAA-B82B51EC455C}" srcId="{D951C059-6804-4040-9988-E860660D9ACB}" destId="{568F3899-4623-4E20-80FF-0894168C55CF}" srcOrd="1" destOrd="0" parTransId="{37EA2595-4FC1-46CD-8BE7-A30767532978}" sibTransId="{07BD0CA5-FB27-480C-BE69-A2763FF4217B}"/>
    <dgm:cxn modelId="{7C77D541-4757-4786-AB93-84D8FEFF62F6}" srcId="{BAA6D151-21AA-41F8-B8F0-0A4FCF7D0E9F}" destId="{86C0638E-9EFF-4F72-B7B3-59550CEA38A1}" srcOrd="1" destOrd="0" parTransId="{ACA439AA-6843-4934-9271-E02E407AF815}" sibTransId="{F8BD688F-BA2E-4731-A4C7-2FAD9834EBF0}"/>
    <dgm:cxn modelId="{894E536F-931A-459B-9AB2-32EFB0A1B069}" type="presOf" srcId="{D951C059-6804-4040-9988-E860660D9ACB}" destId="{05DBE953-ACE2-4D02-85CC-6FD8AE007615}" srcOrd="0" destOrd="0" presId="urn:microsoft.com/office/officeart/2005/8/layout/hList1"/>
    <dgm:cxn modelId="{BD246956-ADAA-4468-A728-0961390FDDA3}" type="presOf" srcId="{7B33FD1B-F604-4096-AA5D-D26E04A4C1D4}" destId="{C2EB1BB9-9395-49E3-A33F-D2F7560219B5}" srcOrd="0" destOrd="0" presId="urn:microsoft.com/office/officeart/2005/8/layout/hList1"/>
    <dgm:cxn modelId="{AB62E680-C783-4B66-A686-C80E3DCE53EB}" type="presOf" srcId="{8161AD4A-C5E8-4B52-A8E5-3D54E00014E1}" destId="{C7AC6F09-1350-420A-8ED2-D18AE84DB7B4}" srcOrd="0" destOrd="3" presId="urn:microsoft.com/office/officeart/2005/8/layout/hList1"/>
    <dgm:cxn modelId="{089CF78B-DA6E-4167-B2BD-5BEFAC622445}" type="presOf" srcId="{568F3899-4623-4E20-80FF-0894168C55CF}" destId="{CD8E4743-8AC1-4F8C-AE42-14DB13372322}" srcOrd="0" destOrd="1" presId="urn:microsoft.com/office/officeart/2005/8/layout/hList1"/>
    <dgm:cxn modelId="{A7800B9F-47A9-4473-B1DA-22B3448F43C4}" srcId="{7B33FD1B-F604-4096-AA5D-D26E04A4C1D4}" destId="{D951C059-6804-4040-9988-E860660D9ACB}" srcOrd="0" destOrd="0" parTransId="{C24C5EA5-4161-48FB-88FE-8CB99C916631}" sibTransId="{02A7F338-9BFD-48AD-8FF0-FDE11C5051D6}"/>
    <dgm:cxn modelId="{67705DA0-236E-466A-AB40-660201374F7C}" type="presOf" srcId="{405FC317-65C8-4BE7-A570-FE56F71A26D7}" destId="{C7AC6F09-1350-420A-8ED2-D18AE84DB7B4}" srcOrd="0" destOrd="2" presId="urn:microsoft.com/office/officeart/2005/8/layout/hList1"/>
    <dgm:cxn modelId="{9014EEB8-C9C5-4A95-960B-6FC9802BE9CB}" srcId="{D951C059-6804-4040-9988-E860660D9ACB}" destId="{1B54498D-E067-458E-B61D-47E9AE2689ED}" srcOrd="2" destOrd="0" parTransId="{5550D08D-1367-4DCB-9D30-1645B6B081E7}" sibTransId="{88AE32C8-6B3F-4077-9791-9CE92B205131}"/>
    <dgm:cxn modelId="{D11B61BF-EE41-410A-B669-09DB8765C0C3}" type="presOf" srcId="{1B54498D-E067-458E-B61D-47E9AE2689ED}" destId="{CD8E4743-8AC1-4F8C-AE42-14DB13372322}" srcOrd="0" destOrd="2" presId="urn:microsoft.com/office/officeart/2005/8/layout/hList1"/>
    <dgm:cxn modelId="{D61BA9D5-C568-4C73-B036-286133F74896}" type="presOf" srcId="{86C0638E-9EFF-4F72-B7B3-59550CEA38A1}" destId="{C7AC6F09-1350-420A-8ED2-D18AE84DB7B4}" srcOrd="0" destOrd="1" presId="urn:microsoft.com/office/officeart/2005/8/layout/hList1"/>
    <dgm:cxn modelId="{E05CF2F6-BD84-4C6E-9FA2-D51DDFC5F74A}" type="presOf" srcId="{BAA6D151-21AA-41F8-B8F0-0A4FCF7D0E9F}" destId="{0AA01745-4FF2-4936-B772-343DB7F0C924}" srcOrd="0" destOrd="0" presId="urn:microsoft.com/office/officeart/2005/8/layout/hList1"/>
    <dgm:cxn modelId="{F1291EDE-44A2-4459-BAA3-8FBD2989CDB3}" type="presParOf" srcId="{C2EB1BB9-9395-49E3-A33F-D2F7560219B5}" destId="{D5B30020-00BC-4FAF-B1FA-63F955F67C60}" srcOrd="0" destOrd="0" presId="urn:microsoft.com/office/officeart/2005/8/layout/hList1"/>
    <dgm:cxn modelId="{8C2568FC-E2EE-4C62-8CA1-0C09D48A134D}" type="presParOf" srcId="{D5B30020-00BC-4FAF-B1FA-63F955F67C60}" destId="{05DBE953-ACE2-4D02-85CC-6FD8AE007615}" srcOrd="0" destOrd="0" presId="urn:microsoft.com/office/officeart/2005/8/layout/hList1"/>
    <dgm:cxn modelId="{7F900C3E-60E3-4781-A5EE-83335059F7F8}" type="presParOf" srcId="{D5B30020-00BC-4FAF-B1FA-63F955F67C60}" destId="{CD8E4743-8AC1-4F8C-AE42-14DB13372322}" srcOrd="1" destOrd="0" presId="urn:microsoft.com/office/officeart/2005/8/layout/hList1"/>
    <dgm:cxn modelId="{5F585164-E98E-4825-8237-B1A897AA7F3D}" type="presParOf" srcId="{C2EB1BB9-9395-49E3-A33F-D2F7560219B5}" destId="{74AFC76A-0AC5-416D-A385-D2DB894E2A01}" srcOrd="1" destOrd="0" presId="urn:microsoft.com/office/officeart/2005/8/layout/hList1"/>
    <dgm:cxn modelId="{0E385F89-C0F9-41BA-A9C0-F89C7E02440A}" type="presParOf" srcId="{C2EB1BB9-9395-49E3-A33F-D2F7560219B5}" destId="{07D54C17-7595-4014-BAED-88D5C33BA512}" srcOrd="2" destOrd="0" presId="urn:microsoft.com/office/officeart/2005/8/layout/hList1"/>
    <dgm:cxn modelId="{9073434C-887A-4317-BBBA-B9843207FA10}" type="presParOf" srcId="{07D54C17-7595-4014-BAED-88D5C33BA512}" destId="{0AA01745-4FF2-4936-B772-343DB7F0C924}" srcOrd="0" destOrd="0" presId="urn:microsoft.com/office/officeart/2005/8/layout/hList1"/>
    <dgm:cxn modelId="{58EF1BC4-7AB7-4DD6-AF63-884CE17E158E}" type="presParOf" srcId="{07D54C17-7595-4014-BAED-88D5C33BA512}" destId="{C7AC6F09-1350-420A-8ED2-D18AE84DB7B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DD7142B-DD77-4ACE-835A-9218FFB5A84C}" type="doc">
      <dgm:prSet loTypeId="urn:microsoft.com/office/officeart/2005/8/layout/bProcess3" loCatId="process" qsTypeId="urn:microsoft.com/office/officeart/2005/8/quickstyle/simple1" qsCatId="simple" csTypeId="urn:microsoft.com/office/officeart/2005/8/colors/accent3_2" csCatId="accent3" phldr="1"/>
      <dgm:spPr/>
      <dgm:t>
        <a:bodyPr/>
        <a:lstStyle/>
        <a:p>
          <a:endParaRPr lang="en-US"/>
        </a:p>
      </dgm:t>
    </dgm:pt>
    <dgm:pt modelId="{F8580D26-0C07-4149-A184-0F343D070B49}">
      <dgm:prSet phldrT="[Text]"/>
      <dgm:spPr>
        <a:solidFill>
          <a:srgbClr val="0070C0"/>
        </a:solidFill>
        <a:ln>
          <a:solidFill>
            <a:srgbClr val="0070C0"/>
          </a:solidFill>
        </a:ln>
      </dgm:spPr>
      <dgm:t>
        <a:bodyPr/>
        <a:lstStyle/>
        <a:p>
          <a:r>
            <a:rPr lang="en-US" dirty="0"/>
            <a:t>Create account in </a:t>
          </a:r>
          <a:r>
            <a:rPr lang="en-US" dirty="0" err="1"/>
            <a:t>CoA</a:t>
          </a:r>
          <a:endParaRPr lang="en-US" dirty="0"/>
        </a:p>
      </dgm:t>
    </dgm:pt>
    <dgm:pt modelId="{B89BEAD3-F1CD-40BF-AED0-4C6EC4A1C00D}" type="parTrans" cxnId="{1678CF65-7E5A-418E-B281-E4614A13091C}">
      <dgm:prSet/>
      <dgm:spPr/>
      <dgm:t>
        <a:bodyPr/>
        <a:lstStyle/>
        <a:p>
          <a:endParaRPr lang="en-US"/>
        </a:p>
      </dgm:t>
    </dgm:pt>
    <dgm:pt modelId="{CB9B8AFB-3149-4365-902A-59EAF0CC2794}" type="sibTrans" cxnId="{1678CF65-7E5A-418E-B281-E4614A13091C}">
      <dgm:prSet/>
      <dgm:spPr/>
      <dgm:t>
        <a:bodyPr/>
        <a:lstStyle/>
        <a:p>
          <a:endParaRPr lang="en-US" dirty="0"/>
        </a:p>
      </dgm:t>
    </dgm:pt>
    <dgm:pt modelId="{59FEBB5E-2501-48ED-AF54-41AAAFFD9E71}">
      <dgm:prSet phldrT="[Text]"/>
      <dgm:spPr>
        <a:solidFill>
          <a:srgbClr val="0070C0"/>
        </a:solidFill>
      </dgm:spPr>
      <dgm:t>
        <a:bodyPr/>
        <a:lstStyle/>
        <a:p>
          <a:r>
            <a:rPr lang="en-US" dirty="0"/>
            <a:t>Create cost element</a:t>
          </a:r>
        </a:p>
      </dgm:t>
    </dgm:pt>
    <dgm:pt modelId="{222A6DBB-F27D-47FC-A462-698B3534EA77}" type="parTrans" cxnId="{11B20362-6E73-49FF-95E4-EF0B1EA956AD}">
      <dgm:prSet/>
      <dgm:spPr/>
      <dgm:t>
        <a:bodyPr/>
        <a:lstStyle/>
        <a:p>
          <a:endParaRPr lang="en-US"/>
        </a:p>
      </dgm:t>
    </dgm:pt>
    <dgm:pt modelId="{ACF976C9-BC7B-4600-9A3F-4D5DD14C041E}" type="sibTrans" cxnId="{11B20362-6E73-49FF-95E4-EF0B1EA956AD}">
      <dgm:prSet/>
      <dgm:spPr/>
      <dgm:t>
        <a:bodyPr/>
        <a:lstStyle/>
        <a:p>
          <a:endParaRPr lang="en-US" dirty="0"/>
        </a:p>
      </dgm:t>
    </dgm:pt>
    <dgm:pt modelId="{D17172BB-63D1-4E52-9254-1CBE6386845C}">
      <dgm:prSet phldrT="[Text]"/>
      <dgm:spPr>
        <a:solidFill>
          <a:srgbClr val="0070C0"/>
        </a:solidFill>
        <a:ln>
          <a:solidFill>
            <a:srgbClr val="0070C0"/>
          </a:solidFill>
        </a:ln>
      </dgm:spPr>
      <dgm:t>
        <a:bodyPr/>
        <a:lstStyle/>
        <a:p>
          <a:r>
            <a:rPr lang="en-US" dirty="0"/>
            <a:t>Expense account</a:t>
          </a:r>
        </a:p>
      </dgm:t>
    </dgm:pt>
    <dgm:pt modelId="{48789E04-E61F-4BE8-BA51-B92CA38C2820}" type="parTrans" cxnId="{2D3EEAE4-C016-4E2D-A523-3ADDEE55535B}">
      <dgm:prSet/>
      <dgm:spPr/>
      <dgm:t>
        <a:bodyPr/>
        <a:lstStyle/>
        <a:p>
          <a:endParaRPr lang="en-US"/>
        </a:p>
      </dgm:t>
    </dgm:pt>
    <dgm:pt modelId="{09BE657A-9DF2-4981-ACB9-36B2B1554512}" type="sibTrans" cxnId="{2D3EEAE4-C016-4E2D-A523-3ADDEE55535B}">
      <dgm:prSet/>
      <dgm:spPr/>
      <dgm:t>
        <a:bodyPr/>
        <a:lstStyle/>
        <a:p>
          <a:endParaRPr lang="en-US"/>
        </a:p>
      </dgm:t>
    </dgm:pt>
    <dgm:pt modelId="{D7F61A7A-2A55-43DF-A9F6-372BE65D8C28}">
      <dgm:prSet phldrT="[Text]"/>
      <dgm:spPr/>
      <dgm:t>
        <a:bodyPr/>
        <a:lstStyle/>
        <a:p>
          <a:r>
            <a:rPr lang="en-US" dirty="0"/>
            <a:t>Create AR invoice</a:t>
          </a:r>
        </a:p>
      </dgm:t>
    </dgm:pt>
    <dgm:pt modelId="{A22DF8F5-F3AC-47DB-BD72-CF6F6039E333}" type="parTrans" cxnId="{5CC72B0F-DA36-4BB9-B4B1-570CE4B65285}">
      <dgm:prSet/>
      <dgm:spPr/>
      <dgm:t>
        <a:bodyPr/>
        <a:lstStyle/>
        <a:p>
          <a:endParaRPr lang="en-US"/>
        </a:p>
      </dgm:t>
    </dgm:pt>
    <dgm:pt modelId="{C36EADEB-8293-4D6F-A579-9E0D247B2451}" type="sibTrans" cxnId="{5CC72B0F-DA36-4BB9-B4B1-570CE4B65285}">
      <dgm:prSet/>
      <dgm:spPr/>
      <dgm:t>
        <a:bodyPr/>
        <a:lstStyle/>
        <a:p>
          <a:endParaRPr lang="en-US"/>
        </a:p>
      </dgm:t>
    </dgm:pt>
    <dgm:pt modelId="{7C9C82AD-4B5E-4878-A5CA-973A3A1496F8}">
      <dgm:prSet phldrT="[Text]"/>
      <dgm:spPr>
        <a:solidFill>
          <a:schemeClr val="accent4"/>
        </a:solidFill>
      </dgm:spPr>
      <dgm:t>
        <a:bodyPr/>
        <a:lstStyle/>
        <a:p>
          <a:r>
            <a:rPr lang="en-US" dirty="0"/>
            <a:t>Run financial statements</a:t>
          </a:r>
        </a:p>
      </dgm:t>
    </dgm:pt>
    <dgm:pt modelId="{D453B330-1545-4FCA-ADDA-3D7C91817241}" type="parTrans" cxnId="{C361B8BC-DF74-42C8-A9EC-CD0A58491B96}">
      <dgm:prSet/>
      <dgm:spPr/>
      <dgm:t>
        <a:bodyPr/>
        <a:lstStyle/>
        <a:p>
          <a:endParaRPr lang="en-US"/>
        </a:p>
      </dgm:t>
    </dgm:pt>
    <dgm:pt modelId="{0AB46F6E-8288-4E8E-8154-B4CC768D07DE}" type="sibTrans" cxnId="{C361B8BC-DF74-42C8-A9EC-CD0A58491B96}">
      <dgm:prSet/>
      <dgm:spPr/>
      <dgm:t>
        <a:bodyPr/>
        <a:lstStyle/>
        <a:p>
          <a:endParaRPr lang="en-US"/>
        </a:p>
      </dgm:t>
    </dgm:pt>
    <dgm:pt modelId="{FC53D4DB-4183-4672-8273-048BEEECC175}">
      <dgm:prSet phldrT="[Text]"/>
      <dgm:spPr/>
      <dgm:t>
        <a:bodyPr/>
        <a:lstStyle/>
        <a:p>
          <a:r>
            <a:rPr lang="en-US" dirty="0"/>
            <a:t>Post payment</a:t>
          </a:r>
        </a:p>
      </dgm:t>
    </dgm:pt>
    <dgm:pt modelId="{937A3563-C202-4321-91B2-1FB45CE6CA61}" type="parTrans" cxnId="{6D526543-01FD-4DD5-8166-FFAC18CEB713}">
      <dgm:prSet/>
      <dgm:spPr/>
      <dgm:t>
        <a:bodyPr/>
        <a:lstStyle/>
        <a:p>
          <a:endParaRPr lang="en-US"/>
        </a:p>
      </dgm:t>
    </dgm:pt>
    <dgm:pt modelId="{D346AB85-DB97-44C6-B76F-2076C732D8C2}" type="sibTrans" cxnId="{6D526543-01FD-4DD5-8166-FFAC18CEB713}">
      <dgm:prSet/>
      <dgm:spPr/>
      <dgm:t>
        <a:bodyPr/>
        <a:lstStyle/>
        <a:p>
          <a:endParaRPr lang="en-US"/>
        </a:p>
      </dgm:t>
    </dgm:pt>
    <dgm:pt modelId="{C9229160-DB30-4627-A90B-1FB34E660725}">
      <dgm:prSet phldrT="[Text]"/>
      <dgm:spPr/>
      <dgm:t>
        <a:bodyPr/>
        <a:lstStyle/>
        <a:p>
          <a:r>
            <a:rPr lang="en-US" dirty="0"/>
            <a:t>Post cash collection</a:t>
          </a:r>
        </a:p>
      </dgm:t>
    </dgm:pt>
    <dgm:pt modelId="{85794F0B-FEFC-4E33-93D8-A537B7E38BAC}" type="parTrans" cxnId="{DACB4BD5-90D4-4FE8-B8C3-0C8080C89AD2}">
      <dgm:prSet/>
      <dgm:spPr/>
      <dgm:t>
        <a:bodyPr/>
        <a:lstStyle/>
        <a:p>
          <a:endParaRPr lang="en-US"/>
        </a:p>
      </dgm:t>
    </dgm:pt>
    <dgm:pt modelId="{0D0614F1-7FC4-4B5E-8B5B-0C9CED06B52A}" type="sibTrans" cxnId="{DACB4BD5-90D4-4FE8-B8C3-0C8080C89AD2}">
      <dgm:prSet/>
      <dgm:spPr/>
      <dgm:t>
        <a:bodyPr/>
        <a:lstStyle/>
        <a:p>
          <a:endParaRPr lang="en-US"/>
        </a:p>
      </dgm:t>
    </dgm:pt>
    <dgm:pt modelId="{2169A647-EC00-4522-8C85-472B3A0A0055}">
      <dgm:prSet phldrT="[Text]"/>
      <dgm:spPr>
        <a:solidFill>
          <a:schemeClr val="accent4"/>
        </a:solidFill>
      </dgm:spPr>
      <dgm:t>
        <a:bodyPr/>
        <a:lstStyle/>
        <a:p>
          <a:r>
            <a:rPr lang="en-US" dirty="0"/>
            <a:t>Display balances</a:t>
          </a:r>
        </a:p>
      </dgm:t>
    </dgm:pt>
    <dgm:pt modelId="{B082CC82-69E7-44C9-A3FA-FE75D8CBC619}" type="parTrans" cxnId="{0BEFAACC-4F6E-4579-81E5-88A107A85749}">
      <dgm:prSet/>
      <dgm:spPr/>
      <dgm:t>
        <a:bodyPr/>
        <a:lstStyle/>
        <a:p>
          <a:endParaRPr lang="en-US"/>
        </a:p>
      </dgm:t>
    </dgm:pt>
    <dgm:pt modelId="{E3140CF2-7C7C-4BE6-99DE-5F4DA1F0E924}" type="sibTrans" cxnId="{0BEFAACC-4F6E-4579-81E5-88A107A85749}">
      <dgm:prSet/>
      <dgm:spPr/>
      <dgm:t>
        <a:bodyPr/>
        <a:lstStyle/>
        <a:p>
          <a:endParaRPr lang="en-US"/>
        </a:p>
      </dgm:t>
    </dgm:pt>
    <dgm:pt modelId="{45FA8158-C6D6-4213-93AC-AEDEA52D4D90}">
      <dgm:prSet phldrT="[Text]"/>
      <dgm:spPr>
        <a:solidFill>
          <a:schemeClr val="accent4"/>
        </a:solidFill>
      </dgm:spPr>
      <dgm:t>
        <a:bodyPr/>
        <a:lstStyle/>
        <a:p>
          <a:r>
            <a:rPr lang="en-US" dirty="0"/>
            <a:t>Display line items</a:t>
          </a:r>
        </a:p>
      </dgm:t>
    </dgm:pt>
    <dgm:pt modelId="{C6AAE720-F602-45CC-936A-BF7123336926}" type="parTrans" cxnId="{EA7490D1-1C49-4D83-BC9E-3A03CAE4ED4C}">
      <dgm:prSet/>
      <dgm:spPr/>
      <dgm:t>
        <a:bodyPr/>
        <a:lstStyle/>
        <a:p>
          <a:endParaRPr lang="en-US"/>
        </a:p>
      </dgm:t>
    </dgm:pt>
    <dgm:pt modelId="{4A488859-9604-4375-911D-E121A89E26F3}" type="sibTrans" cxnId="{EA7490D1-1C49-4D83-BC9E-3A03CAE4ED4C}">
      <dgm:prSet/>
      <dgm:spPr/>
      <dgm:t>
        <a:bodyPr/>
        <a:lstStyle/>
        <a:p>
          <a:endParaRPr lang="en-US"/>
        </a:p>
      </dgm:t>
    </dgm:pt>
    <dgm:pt modelId="{D408E6FB-4DA3-46C1-8764-FFC4DD75DF2A}">
      <dgm:prSet phldrT="[Text]"/>
      <dgm:spPr>
        <a:solidFill>
          <a:srgbClr val="0070C0"/>
        </a:solidFill>
      </dgm:spPr>
      <dgm:t>
        <a:bodyPr/>
        <a:lstStyle/>
        <a:p>
          <a:r>
            <a:rPr lang="en-US" dirty="0"/>
            <a:t>Create vendor</a:t>
          </a:r>
        </a:p>
      </dgm:t>
    </dgm:pt>
    <dgm:pt modelId="{32FAC215-92F2-4ADE-9152-ACE032DF0E32}" type="parTrans" cxnId="{2A630BFD-9B7C-4136-BBDA-7DDB6B29E268}">
      <dgm:prSet/>
      <dgm:spPr/>
      <dgm:t>
        <a:bodyPr/>
        <a:lstStyle/>
        <a:p>
          <a:endParaRPr lang="en-US"/>
        </a:p>
      </dgm:t>
    </dgm:pt>
    <dgm:pt modelId="{DBEC3A2D-263C-40CF-8B55-2CBB9532CEF5}" type="sibTrans" cxnId="{2A630BFD-9B7C-4136-BBDA-7DDB6B29E268}">
      <dgm:prSet/>
      <dgm:spPr/>
      <dgm:t>
        <a:bodyPr/>
        <a:lstStyle/>
        <a:p>
          <a:endParaRPr lang="en-US"/>
        </a:p>
      </dgm:t>
    </dgm:pt>
    <dgm:pt modelId="{954C9D74-EEB3-4D91-A5AA-5DB6F6421BAD}">
      <dgm:prSet phldrT="[Text]"/>
      <dgm:spPr/>
      <dgm:t>
        <a:bodyPr/>
        <a:lstStyle/>
        <a:p>
          <a:r>
            <a:rPr lang="en-US" dirty="0"/>
            <a:t>Create AP invoice</a:t>
          </a:r>
        </a:p>
      </dgm:t>
    </dgm:pt>
    <dgm:pt modelId="{2042EDE0-8D17-4DC7-9655-1953CE834A82}" type="sibTrans" cxnId="{A320BE8E-90AF-4EEC-B207-BE47631EFEF8}">
      <dgm:prSet/>
      <dgm:spPr/>
      <dgm:t>
        <a:bodyPr/>
        <a:lstStyle/>
        <a:p>
          <a:endParaRPr lang="en-US" dirty="0"/>
        </a:p>
      </dgm:t>
    </dgm:pt>
    <dgm:pt modelId="{06BF3BD8-A747-4DA3-8852-2BFA9163EC4F}" type="parTrans" cxnId="{A320BE8E-90AF-4EEC-B207-BE47631EFEF8}">
      <dgm:prSet/>
      <dgm:spPr/>
      <dgm:t>
        <a:bodyPr/>
        <a:lstStyle/>
        <a:p>
          <a:endParaRPr lang="en-US"/>
        </a:p>
      </dgm:t>
    </dgm:pt>
    <dgm:pt modelId="{FDB3075B-E1F0-4942-B8E6-8B087B720682}">
      <dgm:prSet phldrT="[Text]"/>
      <dgm:spPr>
        <a:solidFill>
          <a:srgbClr val="0070C0"/>
        </a:solidFill>
      </dgm:spPr>
      <dgm:t>
        <a:bodyPr/>
        <a:lstStyle/>
        <a:p>
          <a:r>
            <a:rPr lang="en-US" dirty="0"/>
            <a:t>Create customer</a:t>
          </a:r>
        </a:p>
      </dgm:t>
    </dgm:pt>
    <dgm:pt modelId="{4F6B6C06-8FF1-4697-8507-83D0CDF71200}" type="parTrans" cxnId="{7B988553-EBDA-465A-A964-F14896D63E40}">
      <dgm:prSet/>
      <dgm:spPr/>
      <dgm:t>
        <a:bodyPr/>
        <a:lstStyle/>
        <a:p>
          <a:endParaRPr lang="en-US"/>
        </a:p>
      </dgm:t>
    </dgm:pt>
    <dgm:pt modelId="{B0020324-328A-48FE-89B8-CD113227D229}" type="sibTrans" cxnId="{7B988553-EBDA-465A-A964-F14896D63E40}">
      <dgm:prSet/>
      <dgm:spPr/>
      <dgm:t>
        <a:bodyPr/>
        <a:lstStyle/>
        <a:p>
          <a:endParaRPr lang="en-US"/>
        </a:p>
      </dgm:t>
    </dgm:pt>
    <dgm:pt modelId="{7A767475-4C46-46E7-9403-3F1088622F83}">
      <dgm:prSet phldrT="[Text]"/>
      <dgm:spPr>
        <a:solidFill>
          <a:srgbClr val="0070C0"/>
        </a:solidFill>
      </dgm:spPr>
      <dgm:t>
        <a:bodyPr/>
        <a:lstStyle/>
        <a:p>
          <a:r>
            <a:rPr lang="en-US" dirty="0"/>
            <a:t>Create asset master</a:t>
          </a:r>
        </a:p>
      </dgm:t>
    </dgm:pt>
    <dgm:pt modelId="{2037D016-DDC7-4D14-BBD2-A7CFB72435F8}" type="parTrans" cxnId="{0FC6B3CA-11F6-490B-B1E9-D1D8D77933A8}">
      <dgm:prSet/>
      <dgm:spPr/>
      <dgm:t>
        <a:bodyPr/>
        <a:lstStyle/>
        <a:p>
          <a:endParaRPr lang="en-US"/>
        </a:p>
      </dgm:t>
    </dgm:pt>
    <dgm:pt modelId="{2FFB32A0-D798-4AEF-A06C-6B2F96017F5E}" type="sibTrans" cxnId="{0FC6B3CA-11F6-490B-B1E9-D1D8D77933A8}">
      <dgm:prSet/>
      <dgm:spPr/>
      <dgm:t>
        <a:bodyPr/>
        <a:lstStyle/>
        <a:p>
          <a:endParaRPr lang="en-US"/>
        </a:p>
      </dgm:t>
    </dgm:pt>
    <dgm:pt modelId="{9B812618-6DED-429A-9E1D-A6B4BB16BD2A}">
      <dgm:prSet phldrT="[Text]"/>
      <dgm:spPr/>
      <dgm:t>
        <a:bodyPr/>
        <a:lstStyle/>
        <a:p>
          <a:r>
            <a:rPr lang="en-US" dirty="0"/>
            <a:t>Post asset acquisition</a:t>
          </a:r>
        </a:p>
      </dgm:t>
    </dgm:pt>
    <dgm:pt modelId="{CD9C5EBB-E453-4160-B67E-7A02C1BF2975}" type="parTrans" cxnId="{9D037ED6-522F-4479-B31C-09DA08F0DE27}">
      <dgm:prSet/>
      <dgm:spPr/>
      <dgm:t>
        <a:bodyPr/>
        <a:lstStyle/>
        <a:p>
          <a:endParaRPr lang="en-US"/>
        </a:p>
      </dgm:t>
    </dgm:pt>
    <dgm:pt modelId="{F3883CB0-9DBF-48E9-9BDB-BA4D733CC2E8}" type="sibTrans" cxnId="{9D037ED6-522F-4479-B31C-09DA08F0DE27}">
      <dgm:prSet/>
      <dgm:spPr/>
      <dgm:t>
        <a:bodyPr/>
        <a:lstStyle/>
        <a:p>
          <a:endParaRPr lang="en-US"/>
        </a:p>
      </dgm:t>
    </dgm:pt>
    <dgm:pt modelId="{E7F35F61-5A03-4A5C-BD07-29E7A885999C}" type="pres">
      <dgm:prSet presAssocID="{DDD7142B-DD77-4ACE-835A-9218FFB5A84C}" presName="Name0" presStyleCnt="0">
        <dgm:presLayoutVars>
          <dgm:dir/>
          <dgm:resizeHandles val="exact"/>
        </dgm:presLayoutVars>
      </dgm:prSet>
      <dgm:spPr/>
    </dgm:pt>
    <dgm:pt modelId="{78B65FDA-A46C-48AD-A128-18C424A22E50}" type="pres">
      <dgm:prSet presAssocID="{F8580D26-0C07-4149-A184-0F343D070B49}" presName="node" presStyleLbl="node1" presStyleIdx="0" presStyleCnt="13">
        <dgm:presLayoutVars>
          <dgm:bulletEnabled val="1"/>
        </dgm:presLayoutVars>
      </dgm:prSet>
      <dgm:spPr/>
    </dgm:pt>
    <dgm:pt modelId="{F3345E32-BD41-4F36-974E-AC36D4763BFC}" type="pres">
      <dgm:prSet presAssocID="{CB9B8AFB-3149-4365-902A-59EAF0CC2794}" presName="sibTrans" presStyleLbl="sibTrans1D1" presStyleIdx="0" presStyleCnt="12"/>
      <dgm:spPr/>
    </dgm:pt>
    <dgm:pt modelId="{E79D26A1-D12F-4335-994C-8C47CE7975E6}" type="pres">
      <dgm:prSet presAssocID="{CB9B8AFB-3149-4365-902A-59EAF0CC2794}" presName="connectorText" presStyleLbl="sibTrans1D1" presStyleIdx="0" presStyleCnt="12"/>
      <dgm:spPr/>
    </dgm:pt>
    <dgm:pt modelId="{2F6BA6DF-8314-4F5C-B0CD-102C7FA9567A}" type="pres">
      <dgm:prSet presAssocID="{59FEBB5E-2501-48ED-AF54-41AAAFFD9E71}" presName="node" presStyleLbl="node1" presStyleIdx="1" presStyleCnt="13">
        <dgm:presLayoutVars>
          <dgm:bulletEnabled val="1"/>
        </dgm:presLayoutVars>
      </dgm:prSet>
      <dgm:spPr/>
    </dgm:pt>
    <dgm:pt modelId="{D1E785FE-1C48-4597-83E1-065E4F76EAAA}" type="pres">
      <dgm:prSet presAssocID="{ACF976C9-BC7B-4600-9A3F-4D5DD14C041E}" presName="sibTrans" presStyleLbl="sibTrans1D1" presStyleIdx="1" presStyleCnt="12"/>
      <dgm:spPr/>
    </dgm:pt>
    <dgm:pt modelId="{A733E6FC-4E14-4C2C-B094-FA9501CF0D00}" type="pres">
      <dgm:prSet presAssocID="{ACF976C9-BC7B-4600-9A3F-4D5DD14C041E}" presName="connectorText" presStyleLbl="sibTrans1D1" presStyleIdx="1" presStyleCnt="12"/>
      <dgm:spPr/>
    </dgm:pt>
    <dgm:pt modelId="{67C94121-D42C-4A37-898F-B68A6BC25A62}" type="pres">
      <dgm:prSet presAssocID="{D408E6FB-4DA3-46C1-8764-FFC4DD75DF2A}" presName="node" presStyleLbl="node1" presStyleIdx="2" presStyleCnt="13">
        <dgm:presLayoutVars>
          <dgm:bulletEnabled val="1"/>
        </dgm:presLayoutVars>
      </dgm:prSet>
      <dgm:spPr/>
    </dgm:pt>
    <dgm:pt modelId="{DDCBD45B-6A68-4BE9-9193-6D5C8BF8FF32}" type="pres">
      <dgm:prSet presAssocID="{DBEC3A2D-263C-40CF-8B55-2CBB9532CEF5}" presName="sibTrans" presStyleLbl="sibTrans1D1" presStyleIdx="2" presStyleCnt="12"/>
      <dgm:spPr/>
    </dgm:pt>
    <dgm:pt modelId="{8E88EB2D-D39A-4EC6-90C9-D9F88DAD7673}" type="pres">
      <dgm:prSet presAssocID="{DBEC3A2D-263C-40CF-8B55-2CBB9532CEF5}" presName="connectorText" presStyleLbl="sibTrans1D1" presStyleIdx="2" presStyleCnt="12"/>
      <dgm:spPr/>
    </dgm:pt>
    <dgm:pt modelId="{4A32D364-B8D6-4867-BE51-C2A3A68A46ED}" type="pres">
      <dgm:prSet presAssocID="{FDB3075B-E1F0-4942-B8E6-8B087B720682}" presName="node" presStyleLbl="node1" presStyleIdx="3" presStyleCnt="13">
        <dgm:presLayoutVars>
          <dgm:bulletEnabled val="1"/>
        </dgm:presLayoutVars>
      </dgm:prSet>
      <dgm:spPr/>
    </dgm:pt>
    <dgm:pt modelId="{2C0B8C0D-A62B-4C33-ADB4-80B8C3CC3268}" type="pres">
      <dgm:prSet presAssocID="{B0020324-328A-48FE-89B8-CD113227D229}" presName="sibTrans" presStyleLbl="sibTrans1D1" presStyleIdx="3" presStyleCnt="12"/>
      <dgm:spPr/>
    </dgm:pt>
    <dgm:pt modelId="{5A880D90-48CB-47C5-A118-AD1FFA11F8F1}" type="pres">
      <dgm:prSet presAssocID="{B0020324-328A-48FE-89B8-CD113227D229}" presName="connectorText" presStyleLbl="sibTrans1D1" presStyleIdx="3" presStyleCnt="12"/>
      <dgm:spPr/>
    </dgm:pt>
    <dgm:pt modelId="{A0B062FF-1E23-4088-83CC-607712AF020A}" type="pres">
      <dgm:prSet presAssocID="{7A767475-4C46-46E7-9403-3F1088622F83}" presName="node" presStyleLbl="node1" presStyleIdx="4" presStyleCnt="13">
        <dgm:presLayoutVars>
          <dgm:bulletEnabled val="1"/>
        </dgm:presLayoutVars>
      </dgm:prSet>
      <dgm:spPr/>
    </dgm:pt>
    <dgm:pt modelId="{AE3F90C2-0A9E-4F16-B409-53F62573D52D}" type="pres">
      <dgm:prSet presAssocID="{2FFB32A0-D798-4AEF-A06C-6B2F96017F5E}" presName="sibTrans" presStyleLbl="sibTrans1D1" presStyleIdx="4" presStyleCnt="12"/>
      <dgm:spPr/>
    </dgm:pt>
    <dgm:pt modelId="{AF5B8F5C-094C-4723-B2DC-868B09366E17}" type="pres">
      <dgm:prSet presAssocID="{2FFB32A0-D798-4AEF-A06C-6B2F96017F5E}" presName="connectorText" presStyleLbl="sibTrans1D1" presStyleIdx="4" presStyleCnt="12"/>
      <dgm:spPr/>
    </dgm:pt>
    <dgm:pt modelId="{D744839C-A3D3-4E4D-9A07-BFD81BBB01B6}" type="pres">
      <dgm:prSet presAssocID="{9B812618-6DED-429A-9E1D-A6B4BB16BD2A}" presName="node" presStyleLbl="node1" presStyleIdx="5" presStyleCnt="13">
        <dgm:presLayoutVars>
          <dgm:bulletEnabled val="1"/>
        </dgm:presLayoutVars>
      </dgm:prSet>
      <dgm:spPr/>
    </dgm:pt>
    <dgm:pt modelId="{E06571EF-CF1A-4B18-A571-AD3C6D9D1B3D}" type="pres">
      <dgm:prSet presAssocID="{F3883CB0-9DBF-48E9-9BDB-BA4D733CC2E8}" presName="sibTrans" presStyleLbl="sibTrans1D1" presStyleIdx="5" presStyleCnt="12"/>
      <dgm:spPr/>
    </dgm:pt>
    <dgm:pt modelId="{98415D6B-7031-46C1-978D-C999541C120D}" type="pres">
      <dgm:prSet presAssocID="{F3883CB0-9DBF-48E9-9BDB-BA4D733CC2E8}" presName="connectorText" presStyleLbl="sibTrans1D1" presStyleIdx="5" presStyleCnt="12"/>
      <dgm:spPr/>
    </dgm:pt>
    <dgm:pt modelId="{115F4DF3-8315-44B7-BB14-420FC30178DC}" type="pres">
      <dgm:prSet presAssocID="{954C9D74-EEB3-4D91-A5AA-5DB6F6421BAD}" presName="node" presStyleLbl="node1" presStyleIdx="6" presStyleCnt="13">
        <dgm:presLayoutVars>
          <dgm:bulletEnabled val="1"/>
        </dgm:presLayoutVars>
      </dgm:prSet>
      <dgm:spPr/>
    </dgm:pt>
    <dgm:pt modelId="{CC18AF1C-9771-4E8C-B172-C9B85E12B1D3}" type="pres">
      <dgm:prSet presAssocID="{2042EDE0-8D17-4DC7-9655-1953CE834A82}" presName="sibTrans" presStyleLbl="sibTrans1D1" presStyleIdx="6" presStyleCnt="12"/>
      <dgm:spPr/>
    </dgm:pt>
    <dgm:pt modelId="{94AB3372-5B48-4B49-A6CE-D03378617A61}" type="pres">
      <dgm:prSet presAssocID="{2042EDE0-8D17-4DC7-9655-1953CE834A82}" presName="connectorText" presStyleLbl="sibTrans1D1" presStyleIdx="6" presStyleCnt="12"/>
      <dgm:spPr/>
    </dgm:pt>
    <dgm:pt modelId="{B76CA17F-CAD7-47C5-9EA6-23A706BAA4BD}" type="pres">
      <dgm:prSet presAssocID="{D7F61A7A-2A55-43DF-A9F6-372BE65D8C28}" presName="node" presStyleLbl="node1" presStyleIdx="7" presStyleCnt="13">
        <dgm:presLayoutVars>
          <dgm:bulletEnabled val="1"/>
        </dgm:presLayoutVars>
      </dgm:prSet>
      <dgm:spPr/>
    </dgm:pt>
    <dgm:pt modelId="{B423B3B2-3F7D-4937-9846-5DA2D53E1CB4}" type="pres">
      <dgm:prSet presAssocID="{C36EADEB-8293-4D6F-A579-9E0D247B2451}" presName="sibTrans" presStyleLbl="sibTrans1D1" presStyleIdx="7" presStyleCnt="12"/>
      <dgm:spPr/>
    </dgm:pt>
    <dgm:pt modelId="{6F361D80-1355-4E3B-8246-3936004868FD}" type="pres">
      <dgm:prSet presAssocID="{C36EADEB-8293-4D6F-A579-9E0D247B2451}" presName="connectorText" presStyleLbl="sibTrans1D1" presStyleIdx="7" presStyleCnt="12"/>
      <dgm:spPr/>
    </dgm:pt>
    <dgm:pt modelId="{8D303914-9799-4934-AA41-8FE7C3059F6D}" type="pres">
      <dgm:prSet presAssocID="{FC53D4DB-4183-4672-8273-048BEEECC175}" presName="node" presStyleLbl="node1" presStyleIdx="8" presStyleCnt="13">
        <dgm:presLayoutVars>
          <dgm:bulletEnabled val="1"/>
        </dgm:presLayoutVars>
      </dgm:prSet>
      <dgm:spPr/>
    </dgm:pt>
    <dgm:pt modelId="{E70BB798-6F01-4F45-8088-F2CF0DA9C38C}" type="pres">
      <dgm:prSet presAssocID="{D346AB85-DB97-44C6-B76F-2076C732D8C2}" presName="sibTrans" presStyleLbl="sibTrans1D1" presStyleIdx="8" presStyleCnt="12"/>
      <dgm:spPr/>
    </dgm:pt>
    <dgm:pt modelId="{6286F0DA-CD55-46AA-AE96-1F52F20BA8F5}" type="pres">
      <dgm:prSet presAssocID="{D346AB85-DB97-44C6-B76F-2076C732D8C2}" presName="connectorText" presStyleLbl="sibTrans1D1" presStyleIdx="8" presStyleCnt="12"/>
      <dgm:spPr/>
    </dgm:pt>
    <dgm:pt modelId="{13D6F52E-ADC2-4946-8E81-538A24D9656A}" type="pres">
      <dgm:prSet presAssocID="{C9229160-DB30-4627-A90B-1FB34E660725}" presName="node" presStyleLbl="node1" presStyleIdx="9" presStyleCnt="13">
        <dgm:presLayoutVars>
          <dgm:bulletEnabled val="1"/>
        </dgm:presLayoutVars>
      </dgm:prSet>
      <dgm:spPr/>
    </dgm:pt>
    <dgm:pt modelId="{4BBDD74E-715E-4A9A-9D9E-4EC1F9C345BB}" type="pres">
      <dgm:prSet presAssocID="{0D0614F1-7FC4-4B5E-8B5B-0C9CED06B52A}" presName="sibTrans" presStyleLbl="sibTrans1D1" presStyleIdx="9" presStyleCnt="12"/>
      <dgm:spPr/>
    </dgm:pt>
    <dgm:pt modelId="{7F4DE653-EA96-431D-8005-2B3655EF7EE9}" type="pres">
      <dgm:prSet presAssocID="{0D0614F1-7FC4-4B5E-8B5B-0C9CED06B52A}" presName="connectorText" presStyleLbl="sibTrans1D1" presStyleIdx="9" presStyleCnt="12"/>
      <dgm:spPr/>
    </dgm:pt>
    <dgm:pt modelId="{2E4F017B-820C-4B4F-9794-E4CF473C182B}" type="pres">
      <dgm:prSet presAssocID="{2169A647-EC00-4522-8C85-472B3A0A0055}" presName="node" presStyleLbl="node1" presStyleIdx="10" presStyleCnt="13">
        <dgm:presLayoutVars>
          <dgm:bulletEnabled val="1"/>
        </dgm:presLayoutVars>
      </dgm:prSet>
      <dgm:spPr/>
    </dgm:pt>
    <dgm:pt modelId="{F02EDCF5-04A7-4052-8B9D-4D4D3FDFB6E8}" type="pres">
      <dgm:prSet presAssocID="{E3140CF2-7C7C-4BE6-99DE-5F4DA1F0E924}" presName="sibTrans" presStyleLbl="sibTrans1D1" presStyleIdx="10" presStyleCnt="12"/>
      <dgm:spPr/>
    </dgm:pt>
    <dgm:pt modelId="{EC8574B7-0E9F-4781-BBE0-17F47CC632B6}" type="pres">
      <dgm:prSet presAssocID="{E3140CF2-7C7C-4BE6-99DE-5F4DA1F0E924}" presName="connectorText" presStyleLbl="sibTrans1D1" presStyleIdx="10" presStyleCnt="12"/>
      <dgm:spPr/>
    </dgm:pt>
    <dgm:pt modelId="{4C100C43-A2BB-4F95-AE1F-8B6F6A53F840}" type="pres">
      <dgm:prSet presAssocID="{45FA8158-C6D6-4213-93AC-AEDEA52D4D90}" presName="node" presStyleLbl="node1" presStyleIdx="11" presStyleCnt="13">
        <dgm:presLayoutVars>
          <dgm:bulletEnabled val="1"/>
        </dgm:presLayoutVars>
      </dgm:prSet>
      <dgm:spPr/>
    </dgm:pt>
    <dgm:pt modelId="{D70F38F3-4025-4A0C-ACF6-3098E5171E6F}" type="pres">
      <dgm:prSet presAssocID="{4A488859-9604-4375-911D-E121A89E26F3}" presName="sibTrans" presStyleLbl="sibTrans1D1" presStyleIdx="11" presStyleCnt="12"/>
      <dgm:spPr/>
    </dgm:pt>
    <dgm:pt modelId="{1DA55345-8A5D-4D55-860D-647C84CFF48E}" type="pres">
      <dgm:prSet presAssocID="{4A488859-9604-4375-911D-E121A89E26F3}" presName="connectorText" presStyleLbl="sibTrans1D1" presStyleIdx="11" presStyleCnt="12"/>
      <dgm:spPr/>
    </dgm:pt>
    <dgm:pt modelId="{94AC4F44-CCE8-42F4-8B74-E7636CEDC7ED}" type="pres">
      <dgm:prSet presAssocID="{7C9C82AD-4B5E-4878-A5CA-973A3A1496F8}" presName="node" presStyleLbl="node1" presStyleIdx="12" presStyleCnt="13">
        <dgm:presLayoutVars>
          <dgm:bulletEnabled val="1"/>
        </dgm:presLayoutVars>
      </dgm:prSet>
      <dgm:spPr/>
    </dgm:pt>
  </dgm:ptLst>
  <dgm:cxnLst>
    <dgm:cxn modelId="{8F052600-578A-41F5-95A5-C995195DC29D}" type="presOf" srcId="{ACF976C9-BC7B-4600-9A3F-4D5DD14C041E}" destId="{A733E6FC-4E14-4C2C-B094-FA9501CF0D00}" srcOrd="1" destOrd="0" presId="urn:microsoft.com/office/officeart/2005/8/layout/bProcess3"/>
    <dgm:cxn modelId="{5CC72B0F-DA36-4BB9-B4B1-570CE4B65285}" srcId="{DDD7142B-DD77-4ACE-835A-9218FFB5A84C}" destId="{D7F61A7A-2A55-43DF-A9F6-372BE65D8C28}" srcOrd="7" destOrd="0" parTransId="{A22DF8F5-F3AC-47DB-BD72-CF6F6039E333}" sibTransId="{C36EADEB-8293-4D6F-A579-9E0D247B2451}"/>
    <dgm:cxn modelId="{B7C6CE0F-7551-44CC-8314-F02723F6FFA1}" type="presOf" srcId="{DBEC3A2D-263C-40CF-8B55-2CBB9532CEF5}" destId="{8E88EB2D-D39A-4EC6-90C9-D9F88DAD7673}" srcOrd="1" destOrd="0" presId="urn:microsoft.com/office/officeart/2005/8/layout/bProcess3"/>
    <dgm:cxn modelId="{42433114-D900-4139-AE13-9317A226EDD3}" type="presOf" srcId="{2169A647-EC00-4522-8C85-472B3A0A0055}" destId="{2E4F017B-820C-4B4F-9794-E4CF473C182B}" srcOrd="0" destOrd="0" presId="urn:microsoft.com/office/officeart/2005/8/layout/bProcess3"/>
    <dgm:cxn modelId="{31876D14-32E1-4D50-9A21-F68C4DC44B43}" type="presOf" srcId="{4A488859-9604-4375-911D-E121A89E26F3}" destId="{D70F38F3-4025-4A0C-ACF6-3098E5171E6F}" srcOrd="0" destOrd="0" presId="urn:microsoft.com/office/officeart/2005/8/layout/bProcess3"/>
    <dgm:cxn modelId="{7F0E4017-16CC-47C9-AE3D-EFDC2693E68D}" type="presOf" srcId="{DDD7142B-DD77-4ACE-835A-9218FFB5A84C}" destId="{E7F35F61-5A03-4A5C-BD07-29E7A885999C}" srcOrd="0" destOrd="0" presId="urn:microsoft.com/office/officeart/2005/8/layout/bProcess3"/>
    <dgm:cxn modelId="{2FC68820-AD31-40B9-B541-9C17CB64A55C}" type="presOf" srcId="{C36EADEB-8293-4D6F-A579-9E0D247B2451}" destId="{B423B3B2-3F7D-4937-9846-5DA2D53E1CB4}" srcOrd="0" destOrd="0" presId="urn:microsoft.com/office/officeart/2005/8/layout/bProcess3"/>
    <dgm:cxn modelId="{E01F9B20-98C4-4268-AC95-A9E062879F9D}" type="presOf" srcId="{E3140CF2-7C7C-4BE6-99DE-5F4DA1F0E924}" destId="{F02EDCF5-04A7-4052-8B9D-4D4D3FDFB6E8}" srcOrd="0" destOrd="0" presId="urn:microsoft.com/office/officeart/2005/8/layout/bProcess3"/>
    <dgm:cxn modelId="{0C030423-27E3-40EB-85D4-BF4EB5B169FD}" type="presOf" srcId="{F3883CB0-9DBF-48E9-9BDB-BA4D733CC2E8}" destId="{E06571EF-CF1A-4B18-A571-AD3C6D9D1B3D}" srcOrd="0" destOrd="0" presId="urn:microsoft.com/office/officeart/2005/8/layout/bProcess3"/>
    <dgm:cxn modelId="{B70D2523-898A-4BF4-A108-30C7533EDCDB}" type="presOf" srcId="{4A488859-9604-4375-911D-E121A89E26F3}" destId="{1DA55345-8A5D-4D55-860D-647C84CFF48E}" srcOrd="1" destOrd="0" presId="urn:microsoft.com/office/officeart/2005/8/layout/bProcess3"/>
    <dgm:cxn modelId="{B3FDCE2A-DF36-4741-BC82-E6EC3D9834A7}" type="presOf" srcId="{D346AB85-DB97-44C6-B76F-2076C732D8C2}" destId="{E70BB798-6F01-4F45-8088-F2CF0DA9C38C}" srcOrd="0" destOrd="0" presId="urn:microsoft.com/office/officeart/2005/8/layout/bProcess3"/>
    <dgm:cxn modelId="{7EB5AD2B-28D7-4C70-A49C-2DE055316CBC}" type="presOf" srcId="{45FA8158-C6D6-4213-93AC-AEDEA52D4D90}" destId="{4C100C43-A2BB-4F95-AE1F-8B6F6A53F840}" srcOrd="0" destOrd="0" presId="urn:microsoft.com/office/officeart/2005/8/layout/bProcess3"/>
    <dgm:cxn modelId="{2E391341-4896-4003-A3CD-1228652F558D}" type="presOf" srcId="{FDB3075B-E1F0-4942-B8E6-8B087B720682}" destId="{4A32D364-B8D6-4867-BE51-C2A3A68A46ED}" srcOrd="0" destOrd="0" presId="urn:microsoft.com/office/officeart/2005/8/layout/bProcess3"/>
    <dgm:cxn modelId="{11B20362-6E73-49FF-95E4-EF0B1EA956AD}" srcId="{DDD7142B-DD77-4ACE-835A-9218FFB5A84C}" destId="{59FEBB5E-2501-48ED-AF54-41AAAFFD9E71}" srcOrd="1" destOrd="0" parTransId="{222A6DBB-F27D-47FC-A462-698B3534EA77}" sibTransId="{ACF976C9-BC7B-4600-9A3F-4D5DD14C041E}"/>
    <dgm:cxn modelId="{E4AC8062-ABE0-4CA3-9997-86407BE346AA}" type="presOf" srcId="{ACF976C9-BC7B-4600-9A3F-4D5DD14C041E}" destId="{D1E785FE-1C48-4597-83E1-065E4F76EAAA}" srcOrd="0" destOrd="0" presId="urn:microsoft.com/office/officeart/2005/8/layout/bProcess3"/>
    <dgm:cxn modelId="{6D526543-01FD-4DD5-8166-FFAC18CEB713}" srcId="{DDD7142B-DD77-4ACE-835A-9218FFB5A84C}" destId="{FC53D4DB-4183-4672-8273-048BEEECC175}" srcOrd="8" destOrd="0" parTransId="{937A3563-C202-4321-91B2-1FB45CE6CA61}" sibTransId="{D346AB85-DB97-44C6-B76F-2076C732D8C2}"/>
    <dgm:cxn modelId="{549D8444-3923-41FB-8D3E-F57917A097A4}" type="presOf" srcId="{B0020324-328A-48FE-89B8-CD113227D229}" destId="{5A880D90-48CB-47C5-A118-AD1FFA11F8F1}" srcOrd="1" destOrd="0" presId="urn:microsoft.com/office/officeart/2005/8/layout/bProcess3"/>
    <dgm:cxn modelId="{1678CF65-7E5A-418E-B281-E4614A13091C}" srcId="{DDD7142B-DD77-4ACE-835A-9218FFB5A84C}" destId="{F8580D26-0C07-4149-A184-0F343D070B49}" srcOrd="0" destOrd="0" parTransId="{B89BEAD3-F1CD-40BF-AED0-4C6EC4A1C00D}" sibTransId="{CB9B8AFB-3149-4365-902A-59EAF0CC2794}"/>
    <dgm:cxn modelId="{D0616D46-5E6E-4669-8455-BA39E87B5FB4}" type="presOf" srcId="{59FEBB5E-2501-48ED-AF54-41AAAFFD9E71}" destId="{2F6BA6DF-8314-4F5C-B0CD-102C7FA9567A}" srcOrd="0" destOrd="0" presId="urn:microsoft.com/office/officeart/2005/8/layout/bProcess3"/>
    <dgm:cxn modelId="{2A355066-03DD-4D66-BCD8-30DFA239E05E}" type="presOf" srcId="{7A767475-4C46-46E7-9403-3F1088622F83}" destId="{A0B062FF-1E23-4088-83CC-607712AF020A}" srcOrd="0" destOrd="0" presId="urn:microsoft.com/office/officeart/2005/8/layout/bProcess3"/>
    <dgm:cxn modelId="{000FD667-C4C3-4585-954A-8DC1D4CA9318}" type="presOf" srcId="{DBEC3A2D-263C-40CF-8B55-2CBB9532CEF5}" destId="{DDCBD45B-6A68-4BE9-9193-6D5C8BF8FF32}" srcOrd="0" destOrd="0" presId="urn:microsoft.com/office/officeart/2005/8/layout/bProcess3"/>
    <dgm:cxn modelId="{A2DAA06E-BB59-44FF-8F07-3E543EF1DDDD}" type="presOf" srcId="{0D0614F1-7FC4-4B5E-8B5B-0C9CED06B52A}" destId="{4BBDD74E-715E-4A9A-9D9E-4EC1F9C345BB}" srcOrd="0" destOrd="0" presId="urn:microsoft.com/office/officeart/2005/8/layout/bProcess3"/>
    <dgm:cxn modelId="{BF4C1252-2E3E-4D8A-AA13-FE1AA2AED1E8}" type="presOf" srcId="{954C9D74-EEB3-4D91-A5AA-5DB6F6421BAD}" destId="{115F4DF3-8315-44B7-BB14-420FC30178DC}" srcOrd="0" destOrd="0" presId="urn:microsoft.com/office/officeart/2005/8/layout/bProcess3"/>
    <dgm:cxn modelId="{7B988553-EBDA-465A-A964-F14896D63E40}" srcId="{DDD7142B-DD77-4ACE-835A-9218FFB5A84C}" destId="{FDB3075B-E1F0-4942-B8E6-8B087B720682}" srcOrd="3" destOrd="0" parTransId="{4F6B6C06-8FF1-4697-8507-83D0CDF71200}" sibTransId="{B0020324-328A-48FE-89B8-CD113227D229}"/>
    <dgm:cxn modelId="{8187F357-7B37-4DD7-BE55-154A12922DAD}" type="presOf" srcId="{2FFB32A0-D798-4AEF-A06C-6B2F96017F5E}" destId="{AF5B8F5C-094C-4723-B2DC-868B09366E17}" srcOrd="1" destOrd="0" presId="urn:microsoft.com/office/officeart/2005/8/layout/bProcess3"/>
    <dgm:cxn modelId="{E2D8C381-DA0A-47DF-A6C1-71DBCFECD2C2}" type="presOf" srcId="{7C9C82AD-4B5E-4878-A5CA-973A3A1496F8}" destId="{94AC4F44-CCE8-42F4-8B74-E7636CEDC7ED}" srcOrd="0" destOrd="0" presId="urn:microsoft.com/office/officeart/2005/8/layout/bProcess3"/>
    <dgm:cxn modelId="{1DBF178A-7DAD-4395-A6B3-9051F7A6C3DC}" type="presOf" srcId="{0D0614F1-7FC4-4B5E-8B5B-0C9CED06B52A}" destId="{7F4DE653-EA96-431D-8005-2B3655EF7EE9}" srcOrd="1" destOrd="0" presId="urn:microsoft.com/office/officeart/2005/8/layout/bProcess3"/>
    <dgm:cxn modelId="{A320BE8E-90AF-4EEC-B207-BE47631EFEF8}" srcId="{DDD7142B-DD77-4ACE-835A-9218FFB5A84C}" destId="{954C9D74-EEB3-4D91-A5AA-5DB6F6421BAD}" srcOrd="6" destOrd="0" parTransId="{06BF3BD8-A747-4DA3-8852-2BFA9163EC4F}" sibTransId="{2042EDE0-8D17-4DC7-9655-1953CE834A82}"/>
    <dgm:cxn modelId="{DE06AF8F-737B-47CA-A00C-73AF7E8B9019}" type="presOf" srcId="{E3140CF2-7C7C-4BE6-99DE-5F4DA1F0E924}" destId="{EC8574B7-0E9F-4781-BBE0-17F47CC632B6}" srcOrd="1" destOrd="0" presId="urn:microsoft.com/office/officeart/2005/8/layout/bProcess3"/>
    <dgm:cxn modelId="{CC730194-5136-4AC0-BDBC-BAD4AF0C161D}" type="presOf" srcId="{CB9B8AFB-3149-4365-902A-59EAF0CC2794}" destId="{E79D26A1-D12F-4335-994C-8C47CE7975E6}" srcOrd="1" destOrd="0" presId="urn:microsoft.com/office/officeart/2005/8/layout/bProcess3"/>
    <dgm:cxn modelId="{38364EA2-80A0-4C13-8423-74A64596C97B}" type="presOf" srcId="{2042EDE0-8D17-4DC7-9655-1953CE834A82}" destId="{CC18AF1C-9771-4E8C-B172-C9B85E12B1D3}" srcOrd="0" destOrd="0" presId="urn:microsoft.com/office/officeart/2005/8/layout/bProcess3"/>
    <dgm:cxn modelId="{B35182A9-1514-4870-9054-DC6CDC52589C}" type="presOf" srcId="{FC53D4DB-4183-4672-8273-048BEEECC175}" destId="{8D303914-9799-4934-AA41-8FE7C3059F6D}" srcOrd="0" destOrd="0" presId="urn:microsoft.com/office/officeart/2005/8/layout/bProcess3"/>
    <dgm:cxn modelId="{E771F3AC-CBF2-44A3-8176-12086CC2F31B}" type="presOf" srcId="{F3883CB0-9DBF-48E9-9BDB-BA4D733CC2E8}" destId="{98415D6B-7031-46C1-978D-C999541C120D}" srcOrd="1" destOrd="0" presId="urn:microsoft.com/office/officeart/2005/8/layout/bProcess3"/>
    <dgm:cxn modelId="{CB35DFB1-7ACD-4052-9B88-D69E0DE3BB9F}" type="presOf" srcId="{B0020324-328A-48FE-89B8-CD113227D229}" destId="{2C0B8C0D-A62B-4C33-ADB4-80B8C3CC3268}" srcOrd="0" destOrd="0" presId="urn:microsoft.com/office/officeart/2005/8/layout/bProcess3"/>
    <dgm:cxn modelId="{25B0F8B9-60BE-40F0-A104-152FDA5ED088}" type="presOf" srcId="{D7F61A7A-2A55-43DF-A9F6-372BE65D8C28}" destId="{B76CA17F-CAD7-47C5-9EA6-23A706BAA4BD}" srcOrd="0" destOrd="0" presId="urn:microsoft.com/office/officeart/2005/8/layout/bProcess3"/>
    <dgm:cxn modelId="{C361B8BC-DF74-42C8-A9EC-CD0A58491B96}" srcId="{DDD7142B-DD77-4ACE-835A-9218FFB5A84C}" destId="{7C9C82AD-4B5E-4878-A5CA-973A3A1496F8}" srcOrd="12" destOrd="0" parTransId="{D453B330-1545-4FCA-ADDA-3D7C91817241}" sibTransId="{0AB46F6E-8288-4E8E-8154-B4CC768D07DE}"/>
    <dgm:cxn modelId="{D40FCBBE-1E75-4B90-A003-F2A301B690C8}" type="presOf" srcId="{C36EADEB-8293-4D6F-A579-9E0D247B2451}" destId="{6F361D80-1355-4E3B-8246-3936004868FD}" srcOrd="1" destOrd="0" presId="urn:microsoft.com/office/officeart/2005/8/layout/bProcess3"/>
    <dgm:cxn modelId="{EF0B34BF-3860-48DD-8F8A-A49134B5DB05}" type="presOf" srcId="{D346AB85-DB97-44C6-B76F-2076C732D8C2}" destId="{6286F0DA-CD55-46AA-AE96-1F52F20BA8F5}" srcOrd="1" destOrd="0" presId="urn:microsoft.com/office/officeart/2005/8/layout/bProcess3"/>
    <dgm:cxn modelId="{43C8ACC1-6F5D-4CA6-8A88-1BBBA22704F2}" type="presOf" srcId="{C9229160-DB30-4627-A90B-1FB34E660725}" destId="{13D6F52E-ADC2-4946-8E81-538A24D9656A}" srcOrd="0" destOrd="0" presId="urn:microsoft.com/office/officeart/2005/8/layout/bProcess3"/>
    <dgm:cxn modelId="{804793C3-F63E-4ABC-871D-A25BCF0726E2}" type="presOf" srcId="{2FFB32A0-D798-4AEF-A06C-6B2F96017F5E}" destId="{AE3F90C2-0A9E-4F16-B409-53F62573D52D}" srcOrd="0" destOrd="0" presId="urn:microsoft.com/office/officeart/2005/8/layout/bProcess3"/>
    <dgm:cxn modelId="{0FC6B3CA-11F6-490B-B1E9-D1D8D77933A8}" srcId="{DDD7142B-DD77-4ACE-835A-9218FFB5A84C}" destId="{7A767475-4C46-46E7-9403-3F1088622F83}" srcOrd="4" destOrd="0" parTransId="{2037D016-DDC7-4D14-BBD2-A7CFB72435F8}" sibTransId="{2FFB32A0-D798-4AEF-A06C-6B2F96017F5E}"/>
    <dgm:cxn modelId="{0BEFAACC-4F6E-4579-81E5-88A107A85749}" srcId="{DDD7142B-DD77-4ACE-835A-9218FFB5A84C}" destId="{2169A647-EC00-4522-8C85-472B3A0A0055}" srcOrd="10" destOrd="0" parTransId="{B082CC82-69E7-44C9-A3FA-FE75D8CBC619}" sibTransId="{E3140CF2-7C7C-4BE6-99DE-5F4DA1F0E924}"/>
    <dgm:cxn modelId="{11C0EDCC-AFC9-4156-AE14-3013AAA450FA}" type="presOf" srcId="{D17172BB-63D1-4E52-9254-1CBE6386845C}" destId="{78B65FDA-A46C-48AD-A128-18C424A22E50}" srcOrd="0" destOrd="1" presId="urn:microsoft.com/office/officeart/2005/8/layout/bProcess3"/>
    <dgm:cxn modelId="{F2DE6FD0-6869-49CF-8EE4-ECEE488E6A89}" type="presOf" srcId="{CB9B8AFB-3149-4365-902A-59EAF0CC2794}" destId="{F3345E32-BD41-4F36-974E-AC36D4763BFC}" srcOrd="0" destOrd="0" presId="urn:microsoft.com/office/officeart/2005/8/layout/bProcess3"/>
    <dgm:cxn modelId="{EA7490D1-1C49-4D83-BC9E-3A03CAE4ED4C}" srcId="{DDD7142B-DD77-4ACE-835A-9218FFB5A84C}" destId="{45FA8158-C6D6-4213-93AC-AEDEA52D4D90}" srcOrd="11" destOrd="0" parTransId="{C6AAE720-F602-45CC-936A-BF7123336926}" sibTransId="{4A488859-9604-4375-911D-E121A89E26F3}"/>
    <dgm:cxn modelId="{DACB4BD5-90D4-4FE8-B8C3-0C8080C89AD2}" srcId="{DDD7142B-DD77-4ACE-835A-9218FFB5A84C}" destId="{C9229160-DB30-4627-A90B-1FB34E660725}" srcOrd="9" destOrd="0" parTransId="{85794F0B-FEFC-4E33-93D8-A537B7E38BAC}" sibTransId="{0D0614F1-7FC4-4B5E-8B5B-0C9CED06B52A}"/>
    <dgm:cxn modelId="{9D037ED6-522F-4479-B31C-09DA08F0DE27}" srcId="{DDD7142B-DD77-4ACE-835A-9218FFB5A84C}" destId="{9B812618-6DED-429A-9E1D-A6B4BB16BD2A}" srcOrd="5" destOrd="0" parTransId="{CD9C5EBB-E453-4160-B67E-7A02C1BF2975}" sibTransId="{F3883CB0-9DBF-48E9-9BDB-BA4D733CC2E8}"/>
    <dgm:cxn modelId="{7AF84CDD-9AFE-44B9-87E3-74FA342C0163}" type="presOf" srcId="{9B812618-6DED-429A-9E1D-A6B4BB16BD2A}" destId="{D744839C-A3D3-4E4D-9A07-BFD81BBB01B6}" srcOrd="0" destOrd="0" presId="urn:microsoft.com/office/officeart/2005/8/layout/bProcess3"/>
    <dgm:cxn modelId="{30125EDE-45D4-46E2-B2F2-09C50D5D1E1D}" type="presOf" srcId="{F8580D26-0C07-4149-A184-0F343D070B49}" destId="{78B65FDA-A46C-48AD-A128-18C424A22E50}" srcOrd="0" destOrd="0" presId="urn:microsoft.com/office/officeart/2005/8/layout/bProcess3"/>
    <dgm:cxn modelId="{2D3EEAE4-C016-4E2D-A523-3ADDEE55535B}" srcId="{F8580D26-0C07-4149-A184-0F343D070B49}" destId="{D17172BB-63D1-4E52-9254-1CBE6386845C}" srcOrd="0" destOrd="0" parTransId="{48789E04-E61F-4BE8-BA51-B92CA38C2820}" sibTransId="{09BE657A-9DF2-4981-ACB9-36B2B1554512}"/>
    <dgm:cxn modelId="{651541F1-0A38-4412-992A-572CA686874F}" type="presOf" srcId="{D408E6FB-4DA3-46C1-8764-FFC4DD75DF2A}" destId="{67C94121-D42C-4A37-898F-B68A6BC25A62}" srcOrd="0" destOrd="0" presId="urn:microsoft.com/office/officeart/2005/8/layout/bProcess3"/>
    <dgm:cxn modelId="{C306F4F3-0621-4D42-BC6D-42D2700E768B}" type="presOf" srcId="{2042EDE0-8D17-4DC7-9655-1953CE834A82}" destId="{94AB3372-5B48-4B49-A6CE-D03378617A61}" srcOrd="1" destOrd="0" presId="urn:microsoft.com/office/officeart/2005/8/layout/bProcess3"/>
    <dgm:cxn modelId="{2A630BFD-9B7C-4136-BBDA-7DDB6B29E268}" srcId="{DDD7142B-DD77-4ACE-835A-9218FFB5A84C}" destId="{D408E6FB-4DA3-46C1-8764-FFC4DD75DF2A}" srcOrd="2" destOrd="0" parTransId="{32FAC215-92F2-4ADE-9152-ACE032DF0E32}" sibTransId="{DBEC3A2D-263C-40CF-8B55-2CBB9532CEF5}"/>
    <dgm:cxn modelId="{74E4B75A-7442-42F5-A555-9A8285090CCC}" type="presParOf" srcId="{E7F35F61-5A03-4A5C-BD07-29E7A885999C}" destId="{78B65FDA-A46C-48AD-A128-18C424A22E50}" srcOrd="0" destOrd="0" presId="urn:microsoft.com/office/officeart/2005/8/layout/bProcess3"/>
    <dgm:cxn modelId="{7C868D3C-9138-4F90-A5FE-FFE8F9830BE8}" type="presParOf" srcId="{E7F35F61-5A03-4A5C-BD07-29E7A885999C}" destId="{F3345E32-BD41-4F36-974E-AC36D4763BFC}" srcOrd="1" destOrd="0" presId="urn:microsoft.com/office/officeart/2005/8/layout/bProcess3"/>
    <dgm:cxn modelId="{FE7D5665-7262-4603-B5E6-812D3DD27B5B}" type="presParOf" srcId="{F3345E32-BD41-4F36-974E-AC36D4763BFC}" destId="{E79D26A1-D12F-4335-994C-8C47CE7975E6}" srcOrd="0" destOrd="0" presId="urn:microsoft.com/office/officeart/2005/8/layout/bProcess3"/>
    <dgm:cxn modelId="{4948B8DD-B31D-4B1E-8A21-80BA290E4E08}" type="presParOf" srcId="{E7F35F61-5A03-4A5C-BD07-29E7A885999C}" destId="{2F6BA6DF-8314-4F5C-B0CD-102C7FA9567A}" srcOrd="2" destOrd="0" presId="urn:microsoft.com/office/officeart/2005/8/layout/bProcess3"/>
    <dgm:cxn modelId="{21A18B6E-5986-48C1-8DAF-E873847DB33B}" type="presParOf" srcId="{E7F35F61-5A03-4A5C-BD07-29E7A885999C}" destId="{D1E785FE-1C48-4597-83E1-065E4F76EAAA}" srcOrd="3" destOrd="0" presId="urn:microsoft.com/office/officeart/2005/8/layout/bProcess3"/>
    <dgm:cxn modelId="{297572B8-4250-4902-95A6-7DA6A3AEEC24}" type="presParOf" srcId="{D1E785FE-1C48-4597-83E1-065E4F76EAAA}" destId="{A733E6FC-4E14-4C2C-B094-FA9501CF0D00}" srcOrd="0" destOrd="0" presId="urn:microsoft.com/office/officeart/2005/8/layout/bProcess3"/>
    <dgm:cxn modelId="{953C3694-538A-4DB0-B452-A693639340FF}" type="presParOf" srcId="{E7F35F61-5A03-4A5C-BD07-29E7A885999C}" destId="{67C94121-D42C-4A37-898F-B68A6BC25A62}" srcOrd="4" destOrd="0" presId="urn:microsoft.com/office/officeart/2005/8/layout/bProcess3"/>
    <dgm:cxn modelId="{2500AF7E-F214-414C-954F-614B9F674F42}" type="presParOf" srcId="{E7F35F61-5A03-4A5C-BD07-29E7A885999C}" destId="{DDCBD45B-6A68-4BE9-9193-6D5C8BF8FF32}" srcOrd="5" destOrd="0" presId="urn:microsoft.com/office/officeart/2005/8/layout/bProcess3"/>
    <dgm:cxn modelId="{06B99918-B2B9-4A89-807B-778B26EEAC11}" type="presParOf" srcId="{DDCBD45B-6A68-4BE9-9193-6D5C8BF8FF32}" destId="{8E88EB2D-D39A-4EC6-90C9-D9F88DAD7673}" srcOrd="0" destOrd="0" presId="urn:microsoft.com/office/officeart/2005/8/layout/bProcess3"/>
    <dgm:cxn modelId="{DB972D5D-66E3-4858-A452-6E649D1ABED2}" type="presParOf" srcId="{E7F35F61-5A03-4A5C-BD07-29E7A885999C}" destId="{4A32D364-B8D6-4867-BE51-C2A3A68A46ED}" srcOrd="6" destOrd="0" presId="urn:microsoft.com/office/officeart/2005/8/layout/bProcess3"/>
    <dgm:cxn modelId="{B1DF0C15-2AE9-4584-AF5A-A73C1D4BEFA7}" type="presParOf" srcId="{E7F35F61-5A03-4A5C-BD07-29E7A885999C}" destId="{2C0B8C0D-A62B-4C33-ADB4-80B8C3CC3268}" srcOrd="7" destOrd="0" presId="urn:microsoft.com/office/officeart/2005/8/layout/bProcess3"/>
    <dgm:cxn modelId="{86836C66-4F8C-4F1F-9EFE-1E69AABEDE3C}" type="presParOf" srcId="{2C0B8C0D-A62B-4C33-ADB4-80B8C3CC3268}" destId="{5A880D90-48CB-47C5-A118-AD1FFA11F8F1}" srcOrd="0" destOrd="0" presId="urn:microsoft.com/office/officeart/2005/8/layout/bProcess3"/>
    <dgm:cxn modelId="{AA764314-9232-45E4-A976-C33D0BBFFF63}" type="presParOf" srcId="{E7F35F61-5A03-4A5C-BD07-29E7A885999C}" destId="{A0B062FF-1E23-4088-83CC-607712AF020A}" srcOrd="8" destOrd="0" presId="urn:microsoft.com/office/officeart/2005/8/layout/bProcess3"/>
    <dgm:cxn modelId="{F4E58F08-0595-4D39-8F09-9B7C13A3AC9E}" type="presParOf" srcId="{E7F35F61-5A03-4A5C-BD07-29E7A885999C}" destId="{AE3F90C2-0A9E-4F16-B409-53F62573D52D}" srcOrd="9" destOrd="0" presId="urn:microsoft.com/office/officeart/2005/8/layout/bProcess3"/>
    <dgm:cxn modelId="{40FFEA39-447B-41C9-9492-954E13341322}" type="presParOf" srcId="{AE3F90C2-0A9E-4F16-B409-53F62573D52D}" destId="{AF5B8F5C-094C-4723-B2DC-868B09366E17}" srcOrd="0" destOrd="0" presId="urn:microsoft.com/office/officeart/2005/8/layout/bProcess3"/>
    <dgm:cxn modelId="{84E7970D-8D4E-4A68-93C6-0AAF19F0C7B7}" type="presParOf" srcId="{E7F35F61-5A03-4A5C-BD07-29E7A885999C}" destId="{D744839C-A3D3-4E4D-9A07-BFD81BBB01B6}" srcOrd="10" destOrd="0" presId="urn:microsoft.com/office/officeart/2005/8/layout/bProcess3"/>
    <dgm:cxn modelId="{497495F8-CDCC-4832-85DA-FE777A8B92E9}" type="presParOf" srcId="{E7F35F61-5A03-4A5C-BD07-29E7A885999C}" destId="{E06571EF-CF1A-4B18-A571-AD3C6D9D1B3D}" srcOrd="11" destOrd="0" presId="urn:microsoft.com/office/officeart/2005/8/layout/bProcess3"/>
    <dgm:cxn modelId="{5F89461B-EACA-4A71-8DF4-1634A0F6BDD7}" type="presParOf" srcId="{E06571EF-CF1A-4B18-A571-AD3C6D9D1B3D}" destId="{98415D6B-7031-46C1-978D-C999541C120D}" srcOrd="0" destOrd="0" presId="urn:microsoft.com/office/officeart/2005/8/layout/bProcess3"/>
    <dgm:cxn modelId="{91F3FE0C-F9B5-4C5A-953B-EDABFD527F80}" type="presParOf" srcId="{E7F35F61-5A03-4A5C-BD07-29E7A885999C}" destId="{115F4DF3-8315-44B7-BB14-420FC30178DC}" srcOrd="12" destOrd="0" presId="urn:microsoft.com/office/officeart/2005/8/layout/bProcess3"/>
    <dgm:cxn modelId="{31A2AA59-992B-4FEA-BEE0-7D2E8A1332C6}" type="presParOf" srcId="{E7F35F61-5A03-4A5C-BD07-29E7A885999C}" destId="{CC18AF1C-9771-4E8C-B172-C9B85E12B1D3}" srcOrd="13" destOrd="0" presId="urn:microsoft.com/office/officeart/2005/8/layout/bProcess3"/>
    <dgm:cxn modelId="{7917D762-BB49-4A33-B13D-20D7D4268A87}" type="presParOf" srcId="{CC18AF1C-9771-4E8C-B172-C9B85E12B1D3}" destId="{94AB3372-5B48-4B49-A6CE-D03378617A61}" srcOrd="0" destOrd="0" presId="urn:microsoft.com/office/officeart/2005/8/layout/bProcess3"/>
    <dgm:cxn modelId="{78CFB7A4-BC2C-4E02-BBD2-205791846591}" type="presParOf" srcId="{E7F35F61-5A03-4A5C-BD07-29E7A885999C}" destId="{B76CA17F-CAD7-47C5-9EA6-23A706BAA4BD}" srcOrd="14" destOrd="0" presId="urn:microsoft.com/office/officeart/2005/8/layout/bProcess3"/>
    <dgm:cxn modelId="{02114BED-06B5-49B2-B078-909702116364}" type="presParOf" srcId="{E7F35F61-5A03-4A5C-BD07-29E7A885999C}" destId="{B423B3B2-3F7D-4937-9846-5DA2D53E1CB4}" srcOrd="15" destOrd="0" presId="urn:microsoft.com/office/officeart/2005/8/layout/bProcess3"/>
    <dgm:cxn modelId="{EFBA6373-8CAA-4A6A-A562-298852809352}" type="presParOf" srcId="{B423B3B2-3F7D-4937-9846-5DA2D53E1CB4}" destId="{6F361D80-1355-4E3B-8246-3936004868FD}" srcOrd="0" destOrd="0" presId="urn:microsoft.com/office/officeart/2005/8/layout/bProcess3"/>
    <dgm:cxn modelId="{64C0D4E0-6B20-4596-96C0-C885B076F872}" type="presParOf" srcId="{E7F35F61-5A03-4A5C-BD07-29E7A885999C}" destId="{8D303914-9799-4934-AA41-8FE7C3059F6D}" srcOrd="16" destOrd="0" presId="urn:microsoft.com/office/officeart/2005/8/layout/bProcess3"/>
    <dgm:cxn modelId="{D56D0822-B78B-41EB-A28B-409B1AF1BF1C}" type="presParOf" srcId="{E7F35F61-5A03-4A5C-BD07-29E7A885999C}" destId="{E70BB798-6F01-4F45-8088-F2CF0DA9C38C}" srcOrd="17" destOrd="0" presId="urn:microsoft.com/office/officeart/2005/8/layout/bProcess3"/>
    <dgm:cxn modelId="{27F9CEB1-0FDC-423F-82F4-C6C65D1D8A8F}" type="presParOf" srcId="{E70BB798-6F01-4F45-8088-F2CF0DA9C38C}" destId="{6286F0DA-CD55-46AA-AE96-1F52F20BA8F5}" srcOrd="0" destOrd="0" presId="urn:microsoft.com/office/officeart/2005/8/layout/bProcess3"/>
    <dgm:cxn modelId="{A6504607-4514-409A-B0D3-66DA2EFF43B6}" type="presParOf" srcId="{E7F35F61-5A03-4A5C-BD07-29E7A885999C}" destId="{13D6F52E-ADC2-4946-8E81-538A24D9656A}" srcOrd="18" destOrd="0" presId="urn:microsoft.com/office/officeart/2005/8/layout/bProcess3"/>
    <dgm:cxn modelId="{759F5198-A59B-433C-A800-AF73928169EB}" type="presParOf" srcId="{E7F35F61-5A03-4A5C-BD07-29E7A885999C}" destId="{4BBDD74E-715E-4A9A-9D9E-4EC1F9C345BB}" srcOrd="19" destOrd="0" presId="urn:microsoft.com/office/officeart/2005/8/layout/bProcess3"/>
    <dgm:cxn modelId="{68EB6F9A-2E66-433E-B34F-EA88D72A1092}" type="presParOf" srcId="{4BBDD74E-715E-4A9A-9D9E-4EC1F9C345BB}" destId="{7F4DE653-EA96-431D-8005-2B3655EF7EE9}" srcOrd="0" destOrd="0" presId="urn:microsoft.com/office/officeart/2005/8/layout/bProcess3"/>
    <dgm:cxn modelId="{1FCC9685-BBD7-4E28-A383-E835122BA81E}" type="presParOf" srcId="{E7F35F61-5A03-4A5C-BD07-29E7A885999C}" destId="{2E4F017B-820C-4B4F-9794-E4CF473C182B}" srcOrd="20" destOrd="0" presId="urn:microsoft.com/office/officeart/2005/8/layout/bProcess3"/>
    <dgm:cxn modelId="{A3064780-6A0E-4107-B626-22C21A8400BF}" type="presParOf" srcId="{E7F35F61-5A03-4A5C-BD07-29E7A885999C}" destId="{F02EDCF5-04A7-4052-8B9D-4D4D3FDFB6E8}" srcOrd="21" destOrd="0" presId="urn:microsoft.com/office/officeart/2005/8/layout/bProcess3"/>
    <dgm:cxn modelId="{67C54E13-2993-41F7-846A-4AAAE98F1BD1}" type="presParOf" srcId="{F02EDCF5-04A7-4052-8B9D-4D4D3FDFB6E8}" destId="{EC8574B7-0E9F-4781-BBE0-17F47CC632B6}" srcOrd="0" destOrd="0" presId="urn:microsoft.com/office/officeart/2005/8/layout/bProcess3"/>
    <dgm:cxn modelId="{8CAC3043-474D-4731-A979-A2A775670697}" type="presParOf" srcId="{E7F35F61-5A03-4A5C-BD07-29E7A885999C}" destId="{4C100C43-A2BB-4F95-AE1F-8B6F6A53F840}" srcOrd="22" destOrd="0" presId="urn:microsoft.com/office/officeart/2005/8/layout/bProcess3"/>
    <dgm:cxn modelId="{15B5FAAF-3C50-47B1-850D-BA79275AF2CD}" type="presParOf" srcId="{E7F35F61-5A03-4A5C-BD07-29E7A885999C}" destId="{D70F38F3-4025-4A0C-ACF6-3098E5171E6F}" srcOrd="23" destOrd="0" presId="urn:microsoft.com/office/officeart/2005/8/layout/bProcess3"/>
    <dgm:cxn modelId="{9384CB8C-2E9F-4792-A6A9-1C8A0E1EDB1A}" type="presParOf" srcId="{D70F38F3-4025-4A0C-ACF6-3098E5171E6F}" destId="{1DA55345-8A5D-4D55-860D-647C84CFF48E}" srcOrd="0" destOrd="0" presId="urn:microsoft.com/office/officeart/2005/8/layout/bProcess3"/>
    <dgm:cxn modelId="{08C57A1A-1F0C-4CBD-8762-A0B5ED5AE1DF}" type="presParOf" srcId="{E7F35F61-5A03-4A5C-BD07-29E7A885999C}" destId="{94AC4F44-CCE8-42F4-8B74-E7636CEDC7ED}" srcOrd="24"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F5AD8461-EAA9-4595-BFC8-7AA7EEDF8158}" type="doc">
      <dgm:prSet loTypeId="urn:microsoft.com/office/officeart/2005/8/layout/hierarchy2" loCatId="hierarchy" qsTypeId="urn:microsoft.com/office/officeart/2005/8/quickstyle/simple1" qsCatId="simple" csTypeId="urn:microsoft.com/office/officeart/2005/8/colors/accent3_2" csCatId="accent3" phldr="1"/>
      <dgm:spPr/>
      <dgm:t>
        <a:bodyPr/>
        <a:lstStyle/>
        <a:p>
          <a:endParaRPr lang="en-US"/>
        </a:p>
      </dgm:t>
    </dgm:pt>
    <dgm:pt modelId="{B2B9DBAB-B120-493A-B324-699A78EBCD85}">
      <dgm:prSet phldrT="[Text]" custT="1"/>
      <dgm:spPr>
        <a:solidFill>
          <a:srgbClr val="0070C0"/>
        </a:solidFill>
      </dgm:spPr>
      <dgm:t>
        <a:bodyPr/>
        <a:lstStyle/>
        <a:p>
          <a:r>
            <a:rPr lang="en-US" sz="1800" dirty="0"/>
            <a:t>GL master</a:t>
          </a:r>
        </a:p>
      </dgm:t>
    </dgm:pt>
    <dgm:pt modelId="{63C1508D-BC21-48EE-9DAE-EEA95BA7F9C3}" type="parTrans" cxnId="{28D43675-43F4-4BCA-AA72-6DC2492441C4}">
      <dgm:prSet/>
      <dgm:spPr/>
      <dgm:t>
        <a:bodyPr/>
        <a:lstStyle/>
        <a:p>
          <a:endParaRPr lang="en-US" sz="1200"/>
        </a:p>
      </dgm:t>
    </dgm:pt>
    <dgm:pt modelId="{15029C8B-9FBB-4C05-8BE2-B69B26CAB99B}" type="sibTrans" cxnId="{28D43675-43F4-4BCA-AA72-6DC2492441C4}">
      <dgm:prSet/>
      <dgm:spPr/>
      <dgm:t>
        <a:bodyPr/>
        <a:lstStyle/>
        <a:p>
          <a:endParaRPr lang="en-US" sz="1200"/>
        </a:p>
      </dgm:t>
    </dgm:pt>
    <dgm:pt modelId="{AD2CF3A2-6E16-408D-85D7-F8D41C561F35}">
      <dgm:prSet phldrT="[Text]" custT="1"/>
      <dgm:spPr>
        <a:solidFill>
          <a:srgbClr val="0070C0"/>
        </a:solidFill>
      </dgm:spPr>
      <dgm:t>
        <a:bodyPr/>
        <a:lstStyle/>
        <a:p>
          <a:r>
            <a:rPr lang="en-US" sz="1800" dirty="0"/>
            <a:t>Vendor</a:t>
          </a:r>
        </a:p>
      </dgm:t>
    </dgm:pt>
    <dgm:pt modelId="{F929BFF5-DAE3-46D6-837F-A49F53EE8C9F}" type="parTrans" cxnId="{145A058F-9392-41BE-AFF3-B17D0C064FBA}">
      <dgm:prSet/>
      <dgm:spPr/>
      <dgm:t>
        <a:bodyPr/>
        <a:lstStyle/>
        <a:p>
          <a:endParaRPr lang="en-US" sz="1200"/>
        </a:p>
      </dgm:t>
    </dgm:pt>
    <dgm:pt modelId="{941D7457-C01F-4177-936F-E332E2C70788}" type="sibTrans" cxnId="{145A058F-9392-41BE-AFF3-B17D0C064FBA}">
      <dgm:prSet/>
      <dgm:spPr/>
      <dgm:t>
        <a:bodyPr/>
        <a:lstStyle/>
        <a:p>
          <a:endParaRPr lang="en-US" sz="1200"/>
        </a:p>
      </dgm:t>
    </dgm:pt>
    <dgm:pt modelId="{5D5DC4E7-45E2-4DCE-AECD-D37C56FA9915}">
      <dgm:prSet phldrT="[Text]" custT="1"/>
      <dgm:spPr>
        <a:solidFill>
          <a:srgbClr val="0070C0"/>
        </a:solidFill>
      </dgm:spPr>
      <dgm:t>
        <a:bodyPr/>
        <a:lstStyle/>
        <a:p>
          <a:r>
            <a:rPr lang="en-US" sz="1800" dirty="0"/>
            <a:t>Cost element</a:t>
          </a:r>
        </a:p>
      </dgm:t>
    </dgm:pt>
    <dgm:pt modelId="{4F202EF3-6467-4291-9051-DB1195B47B71}" type="parTrans" cxnId="{8ED997D4-38DD-42CE-A13F-83E38ED8CB9D}">
      <dgm:prSet custT="1"/>
      <dgm:spPr/>
      <dgm:t>
        <a:bodyPr/>
        <a:lstStyle/>
        <a:p>
          <a:endParaRPr lang="en-US" sz="1200"/>
        </a:p>
      </dgm:t>
    </dgm:pt>
    <dgm:pt modelId="{B532FB91-08F8-4CCC-A3E5-121F43903780}" type="sibTrans" cxnId="{8ED997D4-38DD-42CE-A13F-83E38ED8CB9D}">
      <dgm:prSet/>
      <dgm:spPr/>
      <dgm:t>
        <a:bodyPr/>
        <a:lstStyle/>
        <a:p>
          <a:endParaRPr lang="en-US" sz="1200"/>
        </a:p>
      </dgm:t>
    </dgm:pt>
    <dgm:pt modelId="{47E71F90-89A6-4FEA-81A7-6492D5CE705D}">
      <dgm:prSet phldrT="[Text]" custT="1"/>
      <dgm:spPr>
        <a:solidFill>
          <a:srgbClr val="0070C0"/>
        </a:solidFill>
      </dgm:spPr>
      <dgm:t>
        <a:bodyPr/>
        <a:lstStyle/>
        <a:p>
          <a:r>
            <a:rPr lang="en-US" sz="1800" dirty="0"/>
            <a:t>Asset</a:t>
          </a:r>
        </a:p>
      </dgm:t>
    </dgm:pt>
    <dgm:pt modelId="{2DD520E7-8183-40C9-89B3-00B2C86DD1E9}" type="parTrans" cxnId="{AD3476CB-7854-4FA0-A707-30FB18F9B3A2}">
      <dgm:prSet/>
      <dgm:spPr/>
      <dgm:t>
        <a:bodyPr/>
        <a:lstStyle/>
        <a:p>
          <a:endParaRPr lang="en-US" sz="1200"/>
        </a:p>
      </dgm:t>
    </dgm:pt>
    <dgm:pt modelId="{CFF3E951-1430-43FB-AC64-20680FED96A9}" type="sibTrans" cxnId="{AD3476CB-7854-4FA0-A707-30FB18F9B3A2}">
      <dgm:prSet/>
      <dgm:spPr/>
      <dgm:t>
        <a:bodyPr/>
        <a:lstStyle/>
        <a:p>
          <a:endParaRPr lang="en-US" sz="1200"/>
        </a:p>
      </dgm:t>
    </dgm:pt>
    <dgm:pt modelId="{CDF2C28C-5A26-4DC5-B667-31C079DA43C1}">
      <dgm:prSet phldrT="[Text]" custT="1"/>
      <dgm:spPr/>
      <dgm:t>
        <a:bodyPr/>
        <a:lstStyle/>
        <a:p>
          <a:r>
            <a:rPr lang="en-US" sz="1800" dirty="0"/>
            <a:t>Acquisition with vendor</a:t>
          </a:r>
        </a:p>
      </dgm:t>
    </dgm:pt>
    <dgm:pt modelId="{AA76B419-92A3-480C-8DBD-CD69BCFCD058}" type="parTrans" cxnId="{ECBE335E-6745-4DF8-8A76-B6DC30B042A6}">
      <dgm:prSet custT="1"/>
      <dgm:spPr/>
      <dgm:t>
        <a:bodyPr/>
        <a:lstStyle/>
        <a:p>
          <a:endParaRPr lang="en-US" sz="1200"/>
        </a:p>
      </dgm:t>
    </dgm:pt>
    <dgm:pt modelId="{96777EEA-111F-445B-85C7-B1FFC76866EE}" type="sibTrans" cxnId="{ECBE335E-6745-4DF8-8A76-B6DC30B042A6}">
      <dgm:prSet/>
      <dgm:spPr/>
      <dgm:t>
        <a:bodyPr/>
        <a:lstStyle/>
        <a:p>
          <a:endParaRPr lang="en-US" sz="1200"/>
        </a:p>
      </dgm:t>
    </dgm:pt>
    <dgm:pt modelId="{A89D9C39-5AFE-4F71-A87B-E2CE36E2F542}">
      <dgm:prSet phldrT="[Text]" custT="1"/>
      <dgm:spPr/>
      <dgm:t>
        <a:bodyPr/>
        <a:lstStyle/>
        <a:p>
          <a:r>
            <a:rPr lang="en-US" sz="1800" dirty="0"/>
            <a:t>Post AP invoice</a:t>
          </a:r>
        </a:p>
      </dgm:t>
    </dgm:pt>
    <dgm:pt modelId="{CACC571B-C0E1-48F7-86F2-C34163C84751}" type="parTrans" cxnId="{6BF612F8-741A-4319-B0FD-E317F7E177D0}">
      <dgm:prSet custT="1"/>
      <dgm:spPr/>
      <dgm:t>
        <a:bodyPr/>
        <a:lstStyle/>
        <a:p>
          <a:endParaRPr lang="en-US" sz="1200"/>
        </a:p>
      </dgm:t>
    </dgm:pt>
    <dgm:pt modelId="{9A3701B2-55FB-48CB-A886-C50E4E97C8B7}" type="sibTrans" cxnId="{6BF612F8-741A-4319-B0FD-E317F7E177D0}">
      <dgm:prSet/>
      <dgm:spPr/>
      <dgm:t>
        <a:bodyPr/>
        <a:lstStyle/>
        <a:p>
          <a:endParaRPr lang="en-US" sz="1200"/>
        </a:p>
      </dgm:t>
    </dgm:pt>
    <dgm:pt modelId="{FB627C46-2361-49FA-BC87-77ECA47052A8}">
      <dgm:prSet phldrT="[Text]" custT="1"/>
      <dgm:spPr/>
      <dgm:t>
        <a:bodyPr/>
        <a:lstStyle/>
        <a:p>
          <a:r>
            <a:rPr lang="en-US" sz="1800" dirty="0"/>
            <a:t>Make a payment</a:t>
          </a:r>
        </a:p>
      </dgm:t>
    </dgm:pt>
    <dgm:pt modelId="{4FAA6D5C-2EFC-4DCE-84A7-EBF06B3E6987}" type="parTrans" cxnId="{28CF383D-2750-46AB-9818-9F7BB4EE1EB1}">
      <dgm:prSet custT="1"/>
      <dgm:spPr/>
      <dgm:t>
        <a:bodyPr/>
        <a:lstStyle/>
        <a:p>
          <a:endParaRPr lang="en-US" sz="1200"/>
        </a:p>
      </dgm:t>
    </dgm:pt>
    <dgm:pt modelId="{604A5825-6E6B-4E42-8E67-6763F656BE88}" type="sibTrans" cxnId="{28CF383D-2750-46AB-9818-9F7BB4EE1EB1}">
      <dgm:prSet/>
      <dgm:spPr/>
      <dgm:t>
        <a:bodyPr/>
        <a:lstStyle/>
        <a:p>
          <a:endParaRPr lang="en-US" sz="1200"/>
        </a:p>
      </dgm:t>
    </dgm:pt>
    <dgm:pt modelId="{480FFA76-00A4-433E-A846-3EAB78BBF454}">
      <dgm:prSet phldrT="[Text]" custT="1"/>
      <dgm:spPr>
        <a:solidFill>
          <a:srgbClr val="0070C0"/>
        </a:solidFill>
      </dgm:spPr>
      <dgm:t>
        <a:bodyPr/>
        <a:lstStyle/>
        <a:p>
          <a:r>
            <a:rPr lang="en-US" sz="1800"/>
            <a:t>Customer</a:t>
          </a:r>
          <a:endParaRPr lang="en-US" sz="1800" dirty="0"/>
        </a:p>
      </dgm:t>
    </dgm:pt>
    <dgm:pt modelId="{C6105CE7-6BBA-400F-B485-C2018CCEF0C0}" type="parTrans" cxnId="{E046DCAE-24F3-4E56-BFEB-238E0917C895}">
      <dgm:prSet/>
      <dgm:spPr/>
      <dgm:t>
        <a:bodyPr/>
        <a:lstStyle/>
        <a:p>
          <a:endParaRPr lang="en-US" sz="1200"/>
        </a:p>
      </dgm:t>
    </dgm:pt>
    <dgm:pt modelId="{20156FD0-6682-4122-85AE-CDCAC531CB74}" type="sibTrans" cxnId="{E046DCAE-24F3-4E56-BFEB-238E0917C895}">
      <dgm:prSet/>
      <dgm:spPr/>
      <dgm:t>
        <a:bodyPr/>
        <a:lstStyle/>
        <a:p>
          <a:endParaRPr lang="en-US" sz="1200"/>
        </a:p>
      </dgm:t>
    </dgm:pt>
    <dgm:pt modelId="{160DC361-2FE7-4145-9438-E2762BB5466E}">
      <dgm:prSet phldrT="[Text]" custT="1"/>
      <dgm:spPr/>
      <dgm:t>
        <a:bodyPr/>
        <a:lstStyle/>
        <a:p>
          <a:r>
            <a:rPr lang="en-US" sz="1800" dirty="0"/>
            <a:t>Post AR invoice</a:t>
          </a:r>
        </a:p>
      </dgm:t>
    </dgm:pt>
    <dgm:pt modelId="{6D657A9D-45C3-4135-BAC6-2008A571AF5A}" type="parTrans" cxnId="{DEA17481-8ED2-42A9-99C6-F379C9FB6AFE}">
      <dgm:prSet custT="1"/>
      <dgm:spPr/>
      <dgm:t>
        <a:bodyPr/>
        <a:lstStyle/>
        <a:p>
          <a:endParaRPr lang="en-US" sz="1200"/>
        </a:p>
      </dgm:t>
    </dgm:pt>
    <dgm:pt modelId="{DA10D8B5-CCA1-47FC-A2FB-8FEE9B6712C8}" type="sibTrans" cxnId="{DEA17481-8ED2-42A9-99C6-F379C9FB6AFE}">
      <dgm:prSet/>
      <dgm:spPr/>
      <dgm:t>
        <a:bodyPr/>
        <a:lstStyle/>
        <a:p>
          <a:endParaRPr lang="en-US" sz="1200"/>
        </a:p>
      </dgm:t>
    </dgm:pt>
    <dgm:pt modelId="{8C8F1126-2F58-4372-95F8-77A4A99CC329}">
      <dgm:prSet phldrT="[Text]" custT="1"/>
      <dgm:spPr/>
      <dgm:t>
        <a:bodyPr/>
        <a:lstStyle/>
        <a:p>
          <a:r>
            <a:rPr lang="en-US" sz="1800" dirty="0"/>
            <a:t>Collect cash</a:t>
          </a:r>
        </a:p>
      </dgm:t>
    </dgm:pt>
    <dgm:pt modelId="{54A8F0D4-5A0D-4371-8115-C5CCAB110026}" type="parTrans" cxnId="{4B6FF5C0-392C-4393-80B1-C99A5676D55C}">
      <dgm:prSet custT="1"/>
      <dgm:spPr/>
      <dgm:t>
        <a:bodyPr/>
        <a:lstStyle/>
        <a:p>
          <a:endParaRPr lang="en-US" sz="1200"/>
        </a:p>
      </dgm:t>
    </dgm:pt>
    <dgm:pt modelId="{EF5A5C54-0F3B-498C-9C3D-941A568BCA2B}" type="sibTrans" cxnId="{4B6FF5C0-392C-4393-80B1-C99A5676D55C}">
      <dgm:prSet/>
      <dgm:spPr/>
      <dgm:t>
        <a:bodyPr/>
        <a:lstStyle/>
        <a:p>
          <a:endParaRPr lang="en-US" sz="1200"/>
        </a:p>
      </dgm:t>
    </dgm:pt>
    <dgm:pt modelId="{55E711C7-37F1-48F7-BF4F-9F878676641A}">
      <dgm:prSet phldrT="[Text]" custT="1"/>
      <dgm:spPr>
        <a:solidFill>
          <a:schemeClr val="accent4"/>
        </a:solidFill>
      </dgm:spPr>
      <dgm:t>
        <a:bodyPr/>
        <a:lstStyle/>
        <a:p>
          <a:r>
            <a:rPr lang="en-US" sz="1800" dirty="0"/>
            <a:t>Display balances &amp; line items</a:t>
          </a:r>
        </a:p>
      </dgm:t>
    </dgm:pt>
    <dgm:pt modelId="{BFF8C96A-652B-4022-B5AA-F8AC9A4534F4}" type="parTrans" cxnId="{8A320D18-75FE-40D5-9C61-7ED0DC17C1B8}">
      <dgm:prSet custT="1"/>
      <dgm:spPr/>
      <dgm:t>
        <a:bodyPr/>
        <a:lstStyle/>
        <a:p>
          <a:endParaRPr lang="en-US" sz="400"/>
        </a:p>
      </dgm:t>
    </dgm:pt>
    <dgm:pt modelId="{0B8D28E8-7B2C-4C04-8C78-CC16C4F29803}" type="sibTrans" cxnId="{8A320D18-75FE-40D5-9C61-7ED0DC17C1B8}">
      <dgm:prSet/>
      <dgm:spPr/>
      <dgm:t>
        <a:bodyPr/>
        <a:lstStyle/>
        <a:p>
          <a:endParaRPr lang="en-US" sz="1600"/>
        </a:p>
      </dgm:t>
    </dgm:pt>
    <dgm:pt modelId="{2D1D91D7-D546-4363-9217-60CC3AA0FF27}">
      <dgm:prSet phldrT="[Text]" custT="1"/>
      <dgm:spPr>
        <a:solidFill>
          <a:schemeClr val="accent4"/>
        </a:solidFill>
      </dgm:spPr>
      <dgm:t>
        <a:bodyPr/>
        <a:lstStyle/>
        <a:p>
          <a:r>
            <a:rPr lang="en-US" sz="1800" dirty="0"/>
            <a:t>Display balances and line items</a:t>
          </a:r>
        </a:p>
      </dgm:t>
    </dgm:pt>
    <dgm:pt modelId="{D20D22B9-30FB-4CE4-91C9-B77BCA2B2888}" type="parTrans" cxnId="{49FB33E7-45DD-4AE1-9534-B0A38B8E5C3A}">
      <dgm:prSet custT="1"/>
      <dgm:spPr/>
      <dgm:t>
        <a:bodyPr/>
        <a:lstStyle/>
        <a:p>
          <a:endParaRPr lang="en-US" sz="400"/>
        </a:p>
      </dgm:t>
    </dgm:pt>
    <dgm:pt modelId="{B50BC2CC-C7E1-4D6C-A615-D40C930D5BEA}" type="sibTrans" cxnId="{49FB33E7-45DD-4AE1-9534-B0A38B8E5C3A}">
      <dgm:prSet/>
      <dgm:spPr/>
      <dgm:t>
        <a:bodyPr/>
        <a:lstStyle/>
        <a:p>
          <a:endParaRPr lang="en-US" sz="1600"/>
        </a:p>
      </dgm:t>
    </dgm:pt>
    <dgm:pt modelId="{2FB97C74-6231-478B-A81B-DDB491F1AEF0}" type="pres">
      <dgm:prSet presAssocID="{F5AD8461-EAA9-4595-BFC8-7AA7EEDF8158}" presName="diagram" presStyleCnt="0">
        <dgm:presLayoutVars>
          <dgm:chPref val="1"/>
          <dgm:dir/>
          <dgm:animOne val="branch"/>
          <dgm:animLvl val="lvl"/>
          <dgm:resizeHandles val="exact"/>
        </dgm:presLayoutVars>
      </dgm:prSet>
      <dgm:spPr/>
    </dgm:pt>
    <dgm:pt modelId="{6CD52822-C101-4D44-9D13-F90F66B2D507}" type="pres">
      <dgm:prSet presAssocID="{B2B9DBAB-B120-493A-B324-699A78EBCD85}" presName="root1" presStyleCnt="0"/>
      <dgm:spPr/>
    </dgm:pt>
    <dgm:pt modelId="{9E05EDF7-6638-4697-9D35-44ED3EE97BA2}" type="pres">
      <dgm:prSet presAssocID="{B2B9DBAB-B120-493A-B324-699A78EBCD85}" presName="LevelOneTextNode" presStyleLbl="node0" presStyleIdx="0" presStyleCnt="4">
        <dgm:presLayoutVars>
          <dgm:chPref val="3"/>
        </dgm:presLayoutVars>
      </dgm:prSet>
      <dgm:spPr/>
    </dgm:pt>
    <dgm:pt modelId="{61F35B1F-6E0A-48B8-A99A-E45370D08405}" type="pres">
      <dgm:prSet presAssocID="{B2B9DBAB-B120-493A-B324-699A78EBCD85}" presName="level2hierChild" presStyleCnt="0"/>
      <dgm:spPr/>
    </dgm:pt>
    <dgm:pt modelId="{73B99366-986B-418B-AF9C-DADAE0B3DB4D}" type="pres">
      <dgm:prSet presAssocID="{4F202EF3-6467-4291-9051-DB1195B47B71}" presName="conn2-1" presStyleLbl="parChTrans1D2" presStyleIdx="0" presStyleCnt="4"/>
      <dgm:spPr/>
    </dgm:pt>
    <dgm:pt modelId="{1EE94BB3-C4B4-4F53-9779-85D3D95AD61B}" type="pres">
      <dgm:prSet presAssocID="{4F202EF3-6467-4291-9051-DB1195B47B71}" presName="connTx" presStyleLbl="parChTrans1D2" presStyleIdx="0" presStyleCnt="4"/>
      <dgm:spPr/>
    </dgm:pt>
    <dgm:pt modelId="{82337054-8922-438F-B5B1-E673F0FBF152}" type="pres">
      <dgm:prSet presAssocID="{5D5DC4E7-45E2-4DCE-AECD-D37C56FA9915}" presName="root2" presStyleCnt="0"/>
      <dgm:spPr/>
    </dgm:pt>
    <dgm:pt modelId="{BE0638DB-2850-4785-8DDA-D3656FAA8A24}" type="pres">
      <dgm:prSet presAssocID="{5D5DC4E7-45E2-4DCE-AECD-D37C56FA9915}" presName="LevelTwoTextNode" presStyleLbl="node2" presStyleIdx="0" presStyleCnt="4">
        <dgm:presLayoutVars>
          <dgm:chPref val="3"/>
        </dgm:presLayoutVars>
      </dgm:prSet>
      <dgm:spPr/>
    </dgm:pt>
    <dgm:pt modelId="{601F44D2-B876-49A0-A579-4C1BCE29F813}" type="pres">
      <dgm:prSet presAssocID="{5D5DC4E7-45E2-4DCE-AECD-D37C56FA9915}" presName="level3hierChild" presStyleCnt="0"/>
      <dgm:spPr/>
    </dgm:pt>
    <dgm:pt modelId="{2514FD1F-AD0B-4847-B7F7-3CC49584DD0F}" type="pres">
      <dgm:prSet presAssocID="{AD2CF3A2-6E16-408D-85D7-F8D41C561F35}" presName="root1" presStyleCnt="0"/>
      <dgm:spPr/>
    </dgm:pt>
    <dgm:pt modelId="{F2087BC0-EAEC-4470-BC8E-831F91876F25}" type="pres">
      <dgm:prSet presAssocID="{AD2CF3A2-6E16-408D-85D7-F8D41C561F35}" presName="LevelOneTextNode" presStyleLbl="node0" presStyleIdx="1" presStyleCnt="4">
        <dgm:presLayoutVars>
          <dgm:chPref val="3"/>
        </dgm:presLayoutVars>
      </dgm:prSet>
      <dgm:spPr/>
    </dgm:pt>
    <dgm:pt modelId="{88999D38-FAC4-4B3C-B1BB-81AEA5760FA5}" type="pres">
      <dgm:prSet presAssocID="{AD2CF3A2-6E16-408D-85D7-F8D41C561F35}" presName="level2hierChild" presStyleCnt="0"/>
      <dgm:spPr/>
    </dgm:pt>
    <dgm:pt modelId="{9278A96A-4B73-4D19-975B-50D356903896}" type="pres">
      <dgm:prSet presAssocID="{CACC571B-C0E1-48F7-86F2-C34163C84751}" presName="conn2-1" presStyleLbl="parChTrans1D2" presStyleIdx="1" presStyleCnt="4"/>
      <dgm:spPr/>
    </dgm:pt>
    <dgm:pt modelId="{33C3F7BA-E9DD-4DC7-BC6E-F4A2468EA026}" type="pres">
      <dgm:prSet presAssocID="{CACC571B-C0E1-48F7-86F2-C34163C84751}" presName="connTx" presStyleLbl="parChTrans1D2" presStyleIdx="1" presStyleCnt="4"/>
      <dgm:spPr/>
    </dgm:pt>
    <dgm:pt modelId="{E00FD4FA-092C-4018-8977-8C194D0BEB81}" type="pres">
      <dgm:prSet presAssocID="{A89D9C39-5AFE-4F71-A87B-E2CE36E2F542}" presName="root2" presStyleCnt="0"/>
      <dgm:spPr/>
    </dgm:pt>
    <dgm:pt modelId="{D2A497DA-0645-4EFB-A2D8-1D310EAFCBD4}" type="pres">
      <dgm:prSet presAssocID="{A89D9C39-5AFE-4F71-A87B-E2CE36E2F542}" presName="LevelTwoTextNode" presStyleLbl="node2" presStyleIdx="1" presStyleCnt="4">
        <dgm:presLayoutVars>
          <dgm:chPref val="3"/>
        </dgm:presLayoutVars>
      </dgm:prSet>
      <dgm:spPr/>
    </dgm:pt>
    <dgm:pt modelId="{C732317F-87F3-4C60-910F-D3CCCB3B053D}" type="pres">
      <dgm:prSet presAssocID="{A89D9C39-5AFE-4F71-A87B-E2CE36E2F542}" presName="level3hierChild" presStyleCnt="0"/>
      <dgm:spPr/>
    </dgm:pt>
    <dgm:pt modelId="{5D16D57D-2FBD-4C17-BFB6-8C0824E1BBBB}" type="pres">
      <dgm:prSet presAssocID="{4FAA6D5C-2EFC-4DCE-84A7-EBF06B3E6987}" presName="conn2-1" presStyleLbl="parChTrans1D3" presStyleIdx="0" presStyleCnt="4"/>
      <dgm:spPr/>
    </dgm:pt>
    <dgm:pt modelId="{6331168D-9EA4-4146-ABA9-E349C6CC20DF}" type="pres">
      <dgm:prSet presAssocID="{4FAA6D5C-2EFC-4DCE-84A7-EBF06B3E6987}" presName="connTx" presStyleLbl="parChTrans1D3" presStyleIdx="0" presStyleCnt="4"/>
      <dgm:spPr/>
    </dgm:pt>
    <dgm:pt modelId="{C7F01F29-16A3-45F3-AA75-21672D53B998}" type="pres">
      <dgm:prSet presAssocID="{FB627C46-2361-49FA-BC87-77ECA47052A8}" presName="root2" presStyleCnt="0"/>
      <dgm:spPr/>
    </dgm:pt>
    <dgm:pt modelId="{08601CB8-138A-4F1A-9F56-57A041AF5E75}" type="pres">
      <dgm:prSet presAssocID="{FB627C46-2361-49FA-BC87-77ECA47052A8}" presName="LevelTwoTextNode" presStyleLbl="node3" presStyleIdx="0" presStyleCnt="4">
        <dgm:presLayoutVars>
          <dgm:chPref val="3"/>
        </dgm:presLayoutVars>
      </dgm:prSet>
      <dgm:spPr/>
    </dgm:pt>
    <dgm:pt modelId="{8B0E2431-2B4F-4806-A5D8-093FA14A3F0A}" type="pres">
      <dgm:prSet presAssocID="{FB627C46-2361-49FA-BC87-77ECA47052A8}" presName="level3hierChild" presStyleCnt="0"/>
      <dgm:spPr/>
    </dgm:pt>
    <dgm:pt modelId="{6D8AF0DD-EB1C-4E46-89B6-36910C4C5795}" type="pres">
      <dgm:prSet presAssocID="{BFF8C96A-652B-4022-B5AA-F8AC9A4534F4}" presName="conn2-1" presStyleLbl="parChTrans1D3" presStyleIdx="1" presStyleCnt="4"/>
      <dgm:spPr/>
    </dgm:pt>
    <dgm:pt modelId="{2AFFD268-7E29-4635-9AB1-3FE1A8F96906}" type="pres">
      <dgm:prSet presAssocID="{BFF8C96A-652B-4022-B5AA-F8AC9A4534F4}" presName="connTx" presStyleLbl="parChTrans1D3" presStyleIdx="1" presStyleCnt="4"/>
      <dgm:spPr/>
    </dgm:pt>
    <dgm:pt modelId="{EE900660-B735-4187-B18C-06E6E8A72155}" type="pres">
      <dgm:prSet presAssocID="{55E711C7-37F1-48F7-BF4F-9F878676641A}" presName="root2" presStyleCnt="0"/>
      <dgm:spPr/>
    </dgm:pt>
    <dgm:pt modelId="{4F72D926-BD9B-4921-A76B-D2983FFFC598}" type="pres">
      <dgm:prSet presAssocID="{55E711C7-37F1-48F7-BF4F-9F878676641A}" presName="LevelTwoTextNode" presStyleLbl="node3" presStyleIdx="1" presStyleCnt="4">
        <dgm:presLayoutVars>
          <dgm:chPref val="3"/>
        </dgm:presLayoutVars>
      </dgm:prSet>
      <dgm:spPr/>
    </dgm:pt>
    <dgm:pt modelId="{540D5AD5-EE18-46A9-A982-9BBE6643DDCC}" type="pres">
      <dgm:prSet presAssocID="{55E711C7-37F1-48F7-BF4F-9F878676641A}" presName="level3hierChild" presStyleCnt="0"/>
      <dgm:spPr/>
    </dgm:pt>
    <dgm:pt modelId="{F0E96E27-7B85-49B4-B1CC-5F0DFDDE9F45}" type="pres">
      <dgm:prSet presAssocID="{47E71F90-89A6-4FEA-81A7-6492D5CE705D}" presName="root1" presStyleCnt="0"/>
      <dgm:spPr/>
    </dgm:pt>
    <dgm:pt modelId="{0539DF0F-CF1E-4EEE-B8E8-26610D69FB56}" type="pres">
      <dgm:prSet presAssocID="{47E71F90-89A6-4FEA-81A7-6492D5CE705D}" presName="LevelOneTextNode" presStyleLbl="node0" presStyleIdx="2" presStyleCnt="4">
        <dgm:presLayoutVars>
          <dgm:chPref val="3"/>
        </dgm:presLayoutVars>
      </dgm:prSet>
      <dgm:spPr/>
    </dgm:pt>
    <dgm:pt modelId="{126865D3-29E7-4D85-B804-C733EC81341E}" type="pres">
      <dgm:prSet presAssocID="{47E71F90-89A6-4FEA-81A7-6492D5CE705D}" presName="level2hierChild" presStyleCnt="0"/>
      <dgm:spPr/>
    </dgm:pt>
    <dgm:pt modelId="{76AC3047-8831-448E-8806-A31C2382FB2D}" type="pres">
      <dgm:prSet presAssocID="{AA76B419-92A3-480C-8DBD-CD69BCFCD058}" presName="conn2-1" presStyleLbl="parChTrans1D2" presStyleIdx="2" presStyleCnt="4"/>
      <dgm:spPr/>
    </dgm:pt>
    <dgm:pt modelId="{1C9AA6E7-3657-46F6-A45C-6E0064919B48}" type="pres">
      <dgm:prSet presAssocID="{AA76B419-92A3-480C-8DBD-CD69BCFCD058}" presName="connTx" presStyleLbl="parChTrans1D2" presStyleIdx="2" presStyleCnt="4"/>
      <dgm:spPr/>
    </dgm:pt>
    <dgm:pt modelId="{45C131D1-478B-41B4-A3EB-924BDFF96072}" type="pres">
      <dgm:prSet presAssocID="{CDF2C28C-5A26-4DC5-B667-31C079DA43C1}" presName="root2" presStyleCnt="0"/>
      <dgm:spPr/>
    </dgm:pt>
    <dgm:pt modelId="{3F3E9095-3EF0-4B66-89D7-0EB509FADC9C}" type="pres">
      <dgm:prSet presAssocID="{CDF2C28C-5A26-4DC5-B667-31C079DA43C1}" presName="LevelTwoTextNode" presStyleLbl="node2" presStyleIdx="2" presStyleCnt="4">
        <dgm:presLayoutVars>
          <dgm:chPref val="3"/>
        </dgm:presLayoutVars>
      </dgm:prSet>
      <dgm:spPr/>
    </dgm:pt>
    <dgm:pt modelId="{717283EA-4926-458A-BEF2-5A9211CA83AC}" type="pres">
      <dgm:prSet presAssocID="{CDF2C28C-5A26-4DC5-B667-31C079DA43C1}" presName="level3hierChild" presStyleCnt="0"/>
      <dgm:spPr/>
    </dgm:pt>
    <dgm:pt modelId="{2D30079D-23DF-42AB-9DB4-3AFF793BAB8C}" type="pres">
      <dgm:prSet presAssocID="{480FFA76-00A4-433E-A846-3EAB78BBF454}" presName="root1" presStyleCnt="0"/>
      <dgm:spPr/>
    </dgm:pt>
    <dgm:pt modelId="{E8C5477F-772F-4A5B-9D33-32160EA6369C}" type="pres">
      <dgm:prSet presAssocID="{480FFA76-00A4-433E-A846-3EAB78BBF454}" presName="LevelOneTextNode" presStyleLbl="node0" presStyleIdx="3" presStyleCnt="4">
        <dgm:presLayoutVars>
          <dgm:chPref val="3"/>
        </dgm:presLayoutVars>
      </dgm:prSet>
      <dgm:spPr/>
    </dgm:pt>
    <dgm:pt modelId="{909EA199-33B5-4348-AB70-C9C558A26DAE}" type="pres">
      <dgm:prSet presAssocID="{480FFA76-00A4-433E-A846-3EAB78BBF454}" presName="level2hierChild" presStyleCnt="0"/>
      <dgm:spPr/>
    </dgm:pt>
    <dgm:pt modelId="{3800B819-AEC0-42CC-A3BE-70AFF349A71B}" type="pres">
      <dgm:prSet presAssocID="{6D657A9D-45C3-4135-BAC6-2008A571AF5A}" presName="conn2-1" presStyleLbl="parChTrans1D2" presStyleIdx="3" presStyleCnt="4"/>
      <dgm:spPr/>
    </dgm:pt>
    <dgm:pt modelId="{95CA8C46-D355-47A1-BA39-C89AE05BCFF6}" type="pres">
      <dgm:prSet presAssocID="{6D657A9D-45C3-4135-BAC6-2008A571AF5A}" presName="connTx" presStyleLbl="parChTrans1D2" presStyleIdx="3" presStyleCnt="4"/>
      <dgm:spPr/>
    </dgm:pt>
    <dgm:pt modelId="{E6F650C3-4AE4-4320-AD5B-FE8F3B2BB79E}" type="pres">
      <dgm:prSet presAssocID="{160DC361-2FE7-4145-9438-E2762BB5466E}" presName="root2" presStyleCnt="0"/>
      <dgm:spPr/>
    </dgm:pt>
    <dgm:pt modelId="{C2D83E85-1352-4485-9C71-383F96294B1C}" type="pres">
      <dgm:prSet presAssocID="{160DC361-2FE7-4145-9438-E2762BB5466E}" presName="LevelTwoTextNode" presStyleLbl="node2" presStyleIdx="3" presStyleCnt="4">
        <dgm:presLayoutVars>
          <dgm:chPref val="3"/>
        </dgm:presLayoutVars>
      </dgm:prSet>
      <dgm:spPr/>
    </dgm:pt>
    <dgm:pt modelId="{6A18C4CF-F554-4397-A568-6B1F4203FE89}" type="pres">
      <dgm:prSet presAssocID="{160DC361-2FE7-4145-9438-E2762BB5466E}" presName="level3hierChild" presStyleCnt="0"/>
      <dgm:spPr/>
    </dgm:pt>
    <dgm:pt modelId="{349FB64C-83EB-46BF-8C0A-422FBFCAA7E2}" type="pres">
      <dgm:prSet presAssocID="{54A8F0D4-5A0D-4371-8115-C5CCAB110026}" presName="conn2-1" presStyleLbl="parChTrans1D3" presStyleIdx="2" presStyleCnt="4"/>
      <dgm:spPr/>
    </dgm:pt>
    <dgm:pt modelId="{083697E8-DFD4-400F-8A82-30CE3F412CB9}" type="pres">
      <dgm:prSet presAssocID="{54A8F0D4-5A0D-4371-8115-C5CCAB110026}" presName="connTx" presStyleLbl="parChTrans1D3" presStyleIdx="2" presStyleCnt="4"/>
      <dgm:spPr/>
    </dgm:pt>
    <dgm:pt modelId="{40C36FEB-DF6D-44B4-99A1-4AC2A750509E}" type="pres">
      <dgm:prSet presAssocID="{8C8F1126-2F58-4372-95F8-77A4A99CC329}" presName="root2" presStyleCnt="0"/>
      <dgm:spPr/>
    </dgm:pt>
    <dgm:pt modelId="{8F4FAAE2-407E-4EB4-8D3E-913A78CF4ED0}" type="pres">
      <dgm:prSet presAssocID="{8C8F1126-2F58-4372-95F8-77A4A99CC329}" presName="LevelTwoTextNode" presStyleLbl="node3" presStyleIdx="2" presStyleCnt="4">
        <dgm:presLayoutVars>
          <dgm:chPref val="3"/>
        </dgm:presLayoutVars>
      </dgm:prSet>
      <dgm:spPr/>
    </dgm:pt>
    <dgm:pt modelId="{6D669E98-48E6-4109-884B-52A2CE0634CB}" type="pres">
      <dgm:prSet presAssocID="{8C8F1126-2F58-4372-95F8-77A4A99CC329}" presName="level3hierChild" presStyleCnt="0"/>
      <dgm:spPr/>
    </dgm:pt>
    <dgm:pt modelId="{0AFB3B74-265E-4DA7-AA51-C3B6B63A9157}" type="pres">
      <dgm:prSet presAssocID="{D20D22B9-30FB-4CE4-91C9-B77BCA2B2888}" presName="conn2-1" presStyleLbl="parChTrans1D3" presStyleIdx="3" presStyleCnt="4"/>
      <dgm:spPr/>
    </dgm:pt>
    <dgm:pt modelId="{F0CFE980-416F-4257-A97C-E05730143F6F}" type="pres">
      <dgm:prSet presAssocID="{D20D22B9-30FB-4CE4-91C9-B77BCA2B2888}" presName="connTx" presStyleLbl="parChTrans1D3" presStyleIdx="3" presStyleCnt="4"/>
      <dgm:spPr/>
    </dgm:pt>
    <dgm:pt modelId="{5A425DB5-8E99-406D-A6B8-80DF315DE72E}" type="pres">
      <dgm:prSet presAssocID="{2D1D91D7-D546-4363-9217-60CC3AA0FF27}" presName="root2" presStyleCnt="0"/>
      <dgm:spPr/>
    </dgm:pt>
    <dgm:pt modelId="{791DE7C3-4409-4835-A599-53510F0A194B}" type="pres">
      <dgm:prSet presAssocID="{2D1D91D7-D546-4363-9217-60CC3AA0FF27}" presName="LevelTwoTextNode" presStyleLbl="node3" presStyleIdx="3" presStyleCnt="4">
        <dgm:presLayoutVars>
          <dgm:chPref val="3"/>
        </dgm:presLayoutVars>
      </dgm:prSet>
      <dgm:spPr/>
    </dgm:pt>
    <dgm:pt modelId="{E6556C5C-071D-46B8-99E2-CC7F63AAC319}" type="pres">
      <dgm:prSet presAssocID="{2D1D91D7-D546-4363-9217-60CC3AA0FF27}" presName="level3hierChild" presStyleCnt="0"/>
      <dgm:spPr/>
    </dgm:pt>
  </dgm:ptLst>
  <dgm:cxnLst>
    <dgm:cxn modelId="{441B090C-3F24-4336-9D67-A83CCB4D0DD6}" type="presOf" srcId="{54A8F0D4-5A0D-4371-8115-C5CCAB110026}" destId="{349FB64C-83EB-46BF-8C0A-422FBFCAA7E2}" srcOrd="0" destOrd="0" presId="urn:microsoft.com/office/officeart/2005/8/layout/hierarchy2"/>
    <dgm:cxn modelId="{8A320D18-75FE-40D5-9C61-7ED0DC17C1B8}" srcId="{A89D9C39-5AFE-4F71-A87B-E2CE36E2F542}" destId="{55E711C7-37F1-48F7-BF4F-9F878676641A}" srcOrd="1" destOrd="0" parTransId="{BFF8C96A-652B-4022-B5AA-F8AC9A4534F4}" sibTransId="{0B8D28E8-7B2C-4C04-8C78-CC16C4F29803}"/>
    <dgm:cxn modelId="{2BF63E19-5320-4B91-AB3F-6709E903BD61}" type="presOf" srcId="{CACC571B-C0E1-48F7-86F2-C34163C84751}" destId="{9278A96A-4B73-4D19-975B-50D356903896}" srcOrd="0" destOrd="0" presId="urn:microsoft.com/office/officeart/2005/8/layout/hierarchy2"/>
    <dgm:cxn modelId="{E7A1A923-D634-455C-8403-CF78CAF8AFB0}" type="presOf" srcId="{47E71F90-89A6-4FEA-81A7-6492D5CE705D}" destId="{0539DF0F-CF1E-4EEE-B8E8-26610D69FB56}" srcOrd="0" destOrd="0" presId="urn:microsoft.com/office/officeart/2005/8/layout/hierarchy2"/>
    <dgm:cxn modelId="{B83DF823-E4AD-4338-9FDD-E199E3B46008}" type="presOf" srcId="{160DC361-2FE7-4145-9438-E2762BB5466E}" destId="{C2D83E85-1352-4485-9C71-383F96294B1C}" srcOrd="0" destOrd="0" presId="urn:microsoft.com/office/officeart/2005/8/layout/hierarchy2"/>
    <dgm:cxn modelId="{D6CB0624-C3C2-4D02-A838-5D6863F52277}" type="presOf" srcId="{A89D9C39-5AFE-4F71-A87B-E2CE36E2F542}" destId="{D2A497DA-0645-4EFB-A2D8-1D310EAFCBD4}" srcOrd="0" destOrd="0" presId="urn:microsoft.com/office/officeart/2005/8/layout/hierarchy2"/>
    <dgm:cxn modelId="{96F49624-FD8D-46A3-94F0-EFBFEEECE150}" type="presOf" srcId="{4F202EF3-6467-4291-9051-DB1195B47B71}" destId="{1EE94BB3-C4B4-4F53-9779-85D3D95AD61B}" srcOrd="1" destOrd="0" presId="urn:microsoft.com/office/officeart/2005/8/layout/hierarchy2"/>
    <dgm:cxn modelId="{3FD12D26-8A6B-48F3-9A36-FA6EA500F69F}" type="presOf" srcId="{6D657A9D-45C3-4135-BAC6-2008A571AF5A}" destId="{95CA8C46-D355-47A1-BA39-C89AE05BCFF6}" srcOrd="1" destOrd="0" presId="urn:microsoft.com/office/officeart/2005/8/layout/hierarchy2"/>
    <dgm:cxn modelId="{E69C3239-58C9-4C27-9E8A-1DDE599E16CF}" type="presOf" srcId="{D20D22B9-30FB-4CE4-91C9-B77BCA2B2888}" destId="{0AFB3B74-265E-4DA7-AA51-C3B6B63A9157}" srcOrd="0" destOrd="0" presId="urn:microsoft.com/office/officeart/2005/8/layout/hierarchy2"/>
    <dgm:cxn modelId="{66420C3C-F0BE-467C-A59E-13A01EF8EF4E}" type="presOf" srcId="{6D657A9D-45C3-4135-BAC6-2008A571AF5A}" destId="{3800B819-AEC0-42CC-A3BE-70AFF349A71B}" srcOrd="0" destOrd="0" presId="urn:microsoft.com/office/officeart/2005/8/layout/hierarchy2"/>
    <dgm:cxn modelId="{28CF383D-2750-46AB-9818-9F7BB4EE1EB1}" srcId="{A89D9C39-5AFE-4F71-A87B-E2CE36E2F542}" destId="{FB627C46-2361-49FA-BC87-77ECA47052A8}" srcOrd="0" destOrd="0" parTransId="{4FAA6D5C-2EFC-4DCE-84A7-EBF06B3E6987}" sibTransId="{604A5825-6E6B-4E42-8E67-6763F656BE88}"/>
    <dgm:cxn modelId="{ECBE335E-6745-4DF8-8A76-B6DC30B042A6}" srcId="{47E71F90-89A6-4FEA-81A7-6492D5CE705D}" destId="{CDF2C28C-5A26-4DC5-B667-31C079DA43C1}" srcOrd="0" destOrd="0" parTransId="{AA76B419-92A3-480C-8DBD-CD69BCFCD058}" sibTransId="{96777EEA-111F-445B-85C7-B1FFC76866EE}"/>
    <dgm:cxn modelId="{D59B3F63-C8A6-4006-AC03-B191D81589B2}" type="presOf" srcId="{8C8F1126-2F58-4372-95F8-77A4A99CC329}" destId="{8F4FAAE2-407E-4EB4-8D3E-913A78CF4ED0}" srcOrd="0" destOrd="0" presId="urn:microsoft.com/office/officeart/2005/8/layout/hierarchy2"/>
    <dgm:cxn modelId="{7CE1FC44-2CF4-4CDA-AE6A-5F498C4B925A}" type="presOf" srcId="{5D5DC4E7-45E2-4DCE-AECD-D37C56FA9915}" destId="{BE0638DB-2850-4785-8DDA-D3656FAA8A24}" srcOrd="0" destOrd="0" presId="urn:microsoft.com/office/officeart/2005/8/layout/hierarchy2"/>
    <dgm:cxn modelId="{56818447-8590-4911-A457-01E9A77150F2}" type="presOf" srcId="{480FFA76-00A4-433E-A846-3EAB78BBF454}" destId="{E8C5477F-772F-4A5B-9D33-32160EA6369C}" srcOrd="0" destOrd="0" presId="urn:microsoft.com/office/officeart/2005/8/layout/hierarchy2"/>
    <dgm:cxn modelId="{B988286E-14C6-479F-AD71-76538846C3CE}" type="presOf" srcId="{AA76B419-92A3-480C-8DBD-CD69BCFCD058}" destId="{76AC3047-8831-448E-8806-A31C2382FB2D}" srcOrd="0" destOrd="0" presId="urn:microsoft.com/office/officeart/2005/8/layout/hierarchy2"/>
    <dgm:cxn modelId="{90D0C570-8561-4A80-9C6C-734E7A7AFC44}" type="presOf" srcId="{AD2CF3A2-6E16-408D-85D7-F8D41C561F35}" destId="{F2087BC0-EAEC-4470-BC8E-831F91876F25}" srcOrd="0" destOrd="0" presId="urn:microsoft.com/office/officeart/2005/8/layout/hierarchy2"/>
    <dgm:cxn modelId="{E2EA3153-0134-42B0-B241-87D0EC4E62E4}" type="presOf" srcId="{BFF8C96A-652B-4022-B5AA-F8AC9A4534F4}" destId="{2AFFD268-7E29-4635-9AB1-3FE1A8F96906}" srcOrd="1" destOrd="0" presId="urn:microsoft.com/office/officeart/2005/8/layout/hierarchy2"/>
    <dgm:cxn modelId="{AF7F4874-B430-491D-9197-1614B5996C85}" type="presOf" srcId="{4F202EF3-6467-4291-9051-DB1195B47B71}" destId="{73B99366-986B-418B-AF9C-DADAE0B3DB4D}" srcOrd="0" destOrd="0" presId="urn:microsoft.com/office/officeart/2005/8/layout/hierarchy2"/>
    <dgm:cxn modelId="{2AADDC54-6E5E-40F2-88A2-C1528ED858A1}" type="presOf" srcId="{CDF2C28C-5A26-4DC5-B667-31C079DA43C1}" destId="{3F3E9095-3EF0-4B66-89D7-0EB509FADC9C}" srcOrd="0" destOrd="0" presId="urn:microsoft.com/office/officeart/2005/8/layout/hierarchy2"/>
    <dgm:cxn modelId="{28D43675-43F4-4BCA-AA72-6DC2492441C4}" srcId="{F5AD8461-EAA9-4595-BFC8-7AA7EEDF8158}" destId="{B2B9DBAB-B120-493A-B324-699A78EBCD85}" srcOrd="0" destOrd="0" parTransId="{63C1508D-BC21-48EE-9DAE-EEA95BA7F9C3}" sibTransId="{15029C8B-9FBB-4C05-8BE2-B69B26CAB99B}"/>
    <dgm:cxn modelId="{7B13F755-6FB2-4415-9A1C-58C96E7F042D}" type="presOf" srcId="{FB627C46-2361-49FA-BC87-77ECA47052A8}" destId="{08601CB8-138A-4F1A-9F56-57A041AF5E75}" srcOrd="0" destOrd="0" presId="urn:microsoft.com/office/officeart/2005/8/layout/hierarchy2"/>
    <dgm:cxn modelId="{DEA17481-8ED2-42A9-99C6-F379C9FB6AFE}" srcId="{480FFA76-00A4-433E-A846-3EAB78BBF454}" destId="{160DC361-2FE7-4145-9438-E2762BB5466E}" srcOrd="0" destOrd="0" parTransId="{6D657A9D-45C3-4135-BAC6-2008A571AF5A}" sibTransId="{DA10D8B5-CCA1-47FC-A2FB-8FEE9B6712C8}"/>
    <dgm:cxn modelId="{9F39D188-4115-4D9E-8F86-D7C95E95EC37}" type="presOf" srcId="{D20D22B9-30FB-4CE4-91C9-B77BCA2B2888}" destId="{F0CFE980-416F-4257-A97C-E05730143F6F}" srcOrd="1" destOrd="0" presId="urn:microsoft.com/office/officeart/2005/8/layout/hierarchy2"/>
    <dgm:cxn modelId="{145A058F-9392-41BE-AFF3-B17D0C064FBA}" srcId="{F5AD8461-EAA9-4595-BFC8-7AA7EEDF8158}" destId="{AD2CF3A2-6E16-408D-85D7-F8D41C561F35}" srcOrd="1" destOrd="0" parTransId="{F929BFF5-DAE3-46D6-837F-A49F53EE8C9F}" sibTransId="{941D7457-C01F-4177-936F-E332E2C70788}"/>
    <dgm:cxn modelId="{D748958F-12D3-452C-A357-64CAE95DBB85}" type="presOf" srcId="{55E711C7-37F1-48F7-BF4F-9F878676641A}" destId="{4F72D926-BD9B-4921-A76B-D2983FFFC598}" srcOrd="0" destOrd="0" presId="urn:microsoft.com/office/officeart/2005/8/layout/hierarchy2"/>
    <dgm:cxn modelId="{FE748F94-B608-4ACE-9A64-21F05B992B0B}" type="presOf" srcId="{BFF8C96A-652B-4022-B5AA-F8AC9A4534F4}" destId="{6D8AF0DD-EB1C-4E46-89B6-36910C4C5795}" srcOrd="0" destOrd="0" presId="urn:microsoft.com/office/officeart/2005/8/layout/hierarchy2"/>
    <dgm:cxn modelId="{FA37CAA4-7F9E-4158-A7C4-2A3EE4DBA241}" type="presOf" srcId="{54A8F0D4-5A0D-4371-8115-C5CCAB110026}" destId="{083697E8-DFD4-400F-8A82-30CE3F412CB9}" srcOrd="1" destOrd="0" presId="urn:microsoft.com/office/officeart/2005/8/layout/hierarchy2"/>
    <dgm:cxn modelId="{E046DCAE-24F3-4E56-BFEB-238E0917C895}" srcId="{F5AD8461-EAA9-4595-BFC8-7AA7EEDF8158}" destId="{480FFA76-00A4-433E-A846-3EAB78BBF454}" srcOrd="3" destOrd="0" parTransId="{C6105CE7-6BBA-400F-B485-C2018CCEF0C0}" sibTransId="{20156FD0-6682-4122-85AE-CDCAC531CB74}"/>
    <dgm:cxn modelId="{4473F3AF-8531-4AE2-971D-A5BBD60F2237}" type="presOf" srcId="{F5AD8461-EAA9-4595-BFC8-7AA7EEDF8158}" destId="{2FB97C74-6231-478B-A81B-DDB491F1AEF0}" srcOrd="0" destOrd="0" presId="urn:microsoft.com/office/officeart/2005/8/layout/hierarchy2"/>
    <dgm:cxn modelId="{DBF08BB1-9A22-4736-978E-1B930C8A7F25}" type="presOf" srcId="{2D1D91D7-D546-4363-9217-60CC3AA0FF27}" destId="{791DE7C3-4409-4835-A599-53510F0A194B}" srcOrd="0" destOrd="0" presId="urn:microsoft.com/office/officeart/2005/8/layout/hierarchy2"/>
    <dgm:cxn modelId="{4B6FF5C0-392C-4393-80B1-C99A5676D55C}" srcId="{160DC361-2FE7-4145-9438-E2762BB5466E}" destId="{8C8F1126-2F58-4372-95F8-77A4A99CC329}" srcOrd="0" destOrd="0" parTransId="{54A8F0D4-5A0D-4371-8115-C5CCAB110026}" sibTransId="{EF5A5C54-0F3B-498C-9C3D-941A568BCA2B}"/>
    <dgm:cxn modelId="{CBF686C3-A3AC-41AF-BA2E-48AD5A72AC3A}" type="presOf" srcId="{CACC571B-C0E1-48F7-86F2-C34163C84751}" destId="{33C3F7BA-E9DD-4DC7-BC6E-F4A2468EA026}" srcOrd="1" destOrd="0" presId="urn:microsoft.com/office/officeart/2005/8/layout/hierarchy2"/>
    <dgm:cxn modelId="{AD3476CB-7854-4FA0-A707-30FB18F9B3A2}" srcId="{F5AD8461-EAA9-4595-BFC8-7AA7EEDF8158}" destId="{47E71F90-89A6-4FEA-81A7-6492D5CE705D}" srcOrd="2" destOrd="0" parTransId="{2DD520E7-8183-40C9-89B3-00B2C86DD1E9}" sibTransId="{CFF3E951-1430-43FB-AC64-20680FED96A9}"/>
    <dgm:cxn modelId="{2768AACB-C018-4CA0-8697-0BBD39A4BCE4}" type="presOf" srcId="{4FAA6D5C-2EFC-4DCE-84A7-EBF06B3E6987}" destId="{5D16D57D-2FBD-4C17-BFB6-8C0824E1BBBB}" srcOrd="0" destOrd="0" presId="urn:microsoft.com/office/officeart/2005/8/layout/hierarchy2"/>
    <dgm:cxn modelId="{8ED997D4-38DD-42CE-A13F-83E38ED8CB9D}" srcId="{B2B9DBAB-B120-493A-B324-699A78EBCD85}" destId="{5D5DC4E7-45E2-4DCE-AECD-D37C56FA9915}" srcOrd="0" destOrd="0" parTransId="{4F202EF3-6467-4291-9051-DB1195B47B71}" sibTransId="{B532FB91-08F8-4CCC-A3E5-121F43903780}"/>
    <dgm:cxn modelId="{C1CF9ED4-15DB-4E15-BE61-3BFCC47C6E1C}" type="presOf" srcId="{4FAA6D5C-2EFC-4DCE-84A7-EBF06B3E6987}" destId="{6331168D-9EA4-4146-ABA9-E349C6CC20DF}" srcOrd="1" destOrd="0" presId="urn:microsoft.com/office/officeart/2005/8/layout/hierarchy2"/>
    <dgm:cxn modelId="{D7007CE0-202F-47FC-AC31-7561D4ED2813}" type="presOf" srcId="{AA76B419-92A3-480C-8DBD-CD69BCFCD058}" destId="{1C9AA6E7-3657-46F6-A45C-6E0064919B48}" srcOrd="1" destOrd="0" presId="urn:microsoft.com/office/officeart/2005/8/layout/hierarchy2"/>
    <dgm:cxn modelId="{7F042AE7-D12D-4BA7-AEFF-3C296F38DF05}" type="presOf" srcId="{B2B9DBAB-B120-493A-B324-699A78EBCD85}" destId="{9E05EDF7-6638-4697-9D35-44ED3EE97BA2}" srcOrd="0" destOrd="0" presId="urn:microsoft.com/office/officeart/2005/8/layout/hierarchy2"/>
    <dgm:cxn modelId="{49FB33E7-45DD-4AE1-9534-B0A38B8E5C3A}" srcId="{160DC361-2FE7-4145-9438-E2762BB5466E}" destId="{2D1D91D7-D546-4363-9217-60CC3AA0FF27}" srcOrd="1" destOrd="0" parTransId="{D20D22B9-30FB-4CE4-91C9-B77BCA2B2888}" sibTransId="{B50BC2CC-C7E1-4D6C-A615-D40C930D5BEA}"/>
    <dgm:cxn modelId="{6BF612F8-741A-4319-B0FD-E317F7E177D0}" srcId="{AD2CF3A2-6E16-408D-85D7-F8D41C561F35}" destId="{A89D9C39-5AFE-4F71-A87B-E2CE36E2F542}" srcOrd="0" destOrd="0" parTransId="{CACC571B-C0E1-48F7-86F2-C34163C84751}" sibTransId="{9A3701B2-55FB-48CB-A886-C50E4E97C8B7}"/>
    <dgm:cxn modelId="{1535DBA5-2ED7-4B0D-8655-C7B7FD65062F}" type="presParOf" srcId="{2FB97C74-6231-478B-A81B-DDB491F1AEF0}" destId="{6CD52822-C101-4D44-9D13-F90F66B2D507}" srcOrd="0" destOrd="0" presId="urn:microsoft.com/office/officeart/2005/8/layout/hierarchy2"/>
    <dgm:cxn modelId="{0E729E2F-7361-4485-AAFA-901A83717C6F}" type="presParOf" srcId="{6CD52822-C101-4D44-9D13-F90F66B2D507}" destId="{9E05EDF7-6638-4697-9D35-44ED3EE97BA2}" srcOrd="0" destOrd="0" presId="urn:microsoft.com/office/officeart/2005/8/layout/hierarchy2"/>
    <dgm:cxn modelId="{D39DBB61-4857-4F0E-B5E4-ACF8C484FF3F}" type="presParOf" srcId="{6CD52822-C101-4D44-9D13-F90F66B2D507}" destId="{61F35B1F-6E0A-48B8-A99A-E45370D08405}" srcOrd="1" destOrd="0" presId="urn:microsoft.com/office/officeart/2005/8/layout/hierarchy2"/>
    <dgm:cxn modelId="{06CB2A89-381F-4D93-B3CC-DF5257797D43}" type="presParOf" srcId="{61F35B1F-6E0A-48B8-A99A-E45370D08405}" destId="{73B99366-986B-418B-AF9C-DADAE0B3DB4D}" srcOrd="0" destOrd="0" presId="urn:microsoft.com/office/officeart/2005/8/layout/hierarchy2"/>
    <dgm:cxn modelId="{42AC6650-08C4-43D7-A1D0-E0BB42CAA17C}" type="presParOf" srcId="{73B99366-986B-418B-AF9C-DADAE0B3DB4D}" destId="{1EE94BB3-C4B4-4F53-9779-85D3D95AD61B}" srcOrd="0" destOrd="0" presId="urn:microsoft.com/office/officeart/2005/8/layout/hierarchy2"/>
    <dgm:cxn modelId="{CAAA011A-CB32-4E41-A695-EB9DA8F7879F}" type="presParOf" srcId="{61F35B1F-6E0A-48B8-A99A-E45370D08405}" destId="{82337054-8922-438F-B5B1-E673F0FBF152}" srcOrd="1" destOrd="0" presId="urn:microsoft.com/office/officeart/2005/8/layout/hierarchy2"/>
    <dgm:cxn modelId="{9A02E097-3CB4-4BAF-A478-A0800E462ABD}" type="presParOf" srcId="{82337054-8922-438F-B5B1-E673F0FBF152}" destId="{BE0638DB-2850-4785-8DDA-D3656FAA8A24}" srcOrd="0" destOrd="0" presId="urn:microsoft.com/office/officeart/2005/8/layout/hierarchy2"/>
    <dgm:cxn modelId="{6A52BE53-29D3-4A14-AA58-9BFD1C6FDFF1}" type="presParOf" srcId="{82337054-8922-438F-B5B1-E673F0FBF152}" destId="{601F44D2-B876-49A0-A579-4C1BCE29F813}" srcOrd="1" destOrd="0" presId="urn:microsoft.com/office/officeart/2005/8/layout/hierarchy2"/>
    <dgm:cxn modelId="{0139E0C7-04B6-4CED-AE75-BE6C7343DE05}" type="presParOf" srcId="{2FB97C74-6231-478B-A81B-DDB491F1AEF0}" destId="{2514FD1F-AD0B-4847-B7F7-3CC49584DD0F}" srcOrd="1" destOrd="0" presId="urn:microsoft.com/office/officeart/2005/8/layout/hierarchy2"/>
    <dgm:cxn modelId="{CE290F84-8F9C-4974-8DD5-2B77E1148023}" type="presParOf" srcId="{2514FD1F-AD0B-4847-B7F7-3CC49584DD0F}" destId="{F2087BC0-EAEC-4470-BC8E-831F91876F25}" srcOrd="0" destOrd="0" presId="urn:microsoft.com/office/officeart/2005/8/layout/hierarchy2"/>
    <dgm:cxn modelId="{80C30239-DC48-4C2F-89FF-8995EC88EE4E}" type="presParOf" srcId="{2514FD1F-AD0B-4847-B7F7-3CC49584DD0F}" destId="{88999D38-FAC4-4B3C-B1BB-81AEA5760FA5}" srcOrd="1" destOrd="0" presId="urn:microsoft.com/office/officeart/2005/8/layout/hierarchy2"/>
    <dgm:cxn modelId="{861ADBC5-071C-4F40-B188-9298B2415868}" type="presParOf" srcId="{88999D38-FAC4-4B3C-B1BB-81AEA5760FA5}" destId="{9278A96A-4B73-4D19-975B-50D356903896}" srcOrd="0" destOrd="0" presId="urn:microsoft.com/office/officeart/2005/8/layout/hierarchy2"/>
    <dgm:cxn modelId="{DD785224-C080-434C-9F91-E2811FB2F4DC}" type="presParOf" srcId="{9278A96A-4B73-4D19-975B-50D356903896}" destId="{33C3F7BA-E9DD-4DC7-BC6E-F4A2468EA026}" srcOrd="0" destOrd="0" presId="urn:microsoft.com/office/officeart/2005/8/layout/hierarchy2"/>
    <dgm:cxn modelId="{74FE7A9F-805F-42C8-AF28-F297EBDB8883}" type="presParOf" srcId="{88999D38-FAC4-4B3C-B1BB-81AEA5760FA5}" destId="{E00FD4FA-092C-4018-8977-8C194D0BEB81}" srcOrd="1" destOrd="0" presId="urn:microsoft.com/office/officeart/2005/8/layout/hierarchy2"/>
    <dgm:cxn modelId="{F67DAC34-3904-42FC-9C54-D6B7CE502DE4}" type="presParOf" srcId="{E00FD4FA-092C-4018-8977-8C194D0BEB81}" destId="{D2A497DA-0645-4EFB-A2D8-1D310EAFCBD4}" srcOrd="0" destOrd="0" presId="urn:microsoft.com/office/officeart/2005/8/layout/hierarchy2"/>
    <dgm:cxn modelId="{3B55CCF9-EF6E-46DB-9999-C86F197A1C4F}" type="presParOf" srcId="{E00FD4FA-092C-4018-8977-8C194D0BEB81}" destId="{C732317F-87F3-4C60-910F-D3CCCB3B053D}" srcOrd="1" destOrd="0" presId="urn:microsoft.com/office/officeart/2005/8/layout/hierarchy2"/>
    <dgm:cxn modelId="{29BF31FB-C99B-4220-8D8F-3946D6A8CF84}" type="presParOf" srcId="{C732317F-87F3-4C60-910F-D3CCCB3B053D}" destId="{5D16D57D-2FBD-4C17-BFB6-8C0824E1BBBB}" srcOrd="0" destOrd="0" presId="urn:microsoft.com/office/officeart/2005/8/layout/hierarchy2"/>
    <dgm:cxn modelId="{435399E4-B9D3-4772-9AFD-FE753382B694}" type="presParOf" srcId="{5D16D57D-2FBD-4C17-BFB6-8C0824E1BBBB}" destId="{6331168D-9EA4-4146-ABA9-E349C6CC20DF}" srcOrd="0" destOrd="0" presId="urn:microsoft.com/office/officeart/2005/8/layout/hierarchy2"/>
    <dgm:cxn modelId="{9DF93DA1-DFF6-4416-BF4C-73254D0A7FA4}" type="presParOf" srcId="{C732317F-87F3-4C60-910F-D3CCCB3B053D}" destId="{C7F01F29-16A3-45F3-AA75-21672D53B998}" srcOrd="1" destOrd="0" presId="urn:microsoft.com/office/officeart/2005/8/layout/hierarchy2"/>
    <dgm:cxn modelId="{D19ED2F2-E8E0-4171-A7B9-C13A59BE0F6C}" type="presParOf" srcId="{C7F01F29-16A3-45F3-AA75-21672D53B998}" destId="{08601CB8-138A-4F1A-9F56-57A041AF5E75}" srcOrd="0" destOrd="0" presId="urn:microsoft.com/office/officeart/2005/8/layout/hierarchy2"/>
    <dgm:cxn modelId="{03B935D8-1A43-48D9-AC0C-718695F986DA}" type="presParOf" srcId="{C7F01F29-16A3-45F3-AA75-21672D53B998}" destId="{8B0E2431-2B4F-4806-A5D8-093FA14A3F0A}" srcOrd="1" destOrd="0" presId="urn:microsoft.com/office/officeart/2005/8/layout/hierarchy2"/>
    <dgm:cxn modelId="{6B7DFCE7-B57D-43DB-8353-DCEF3B59DB6A}" type="presParOf" srcId="{C732317F-87F3-4C60-910F-D3CCCB3B053D}" destId="{6D8AF0DD-EB1C-4E46-89B6-36910C4C5795}" srcOrd="2" destOrd="0" presId="urn:microsoft.com/office/officeart/2005/8/layout/hierarchy2"/>
    <dgm:cxn modelId="{8628E1AC-60EE-4E59-93EB-86132F55CC6E}" type="presParOf" srcId="{6D8AF0DD-EB1C-4E46-89B6-36910C4C5795}" destId="{2AFFD268-7E29-4635-9AB1-3FE1A8F96906}" srcOrd="0" destOrd="0" presId="urn:microsoft.com/office/officeart/2005/8/layout/hierarchy2"/>
    <dgm:cxn modelId="{CB1B657F-AC2F-4CE3-A473-9D11AFA87F69}" type="presParOf" srcId="{C732317F-87F3-4C60-910F-D3CCCB3B053D}" destId="{EE900660-B735-4187-B18C-06E6E8A72155}" srcOrd="3" destOrd="0" presId="urn:microsoft.com/office/officeart/2005/8/layout/hierarchy2"/>
    <dgm:cxn modelId="{559A5222-6A11-4B36-8912-7BD9FAD5E0EA}" type="presParOf" srcId="{EE900660-B735-4187-B18C-06E6E8A72155}" destId="{4F72D926-BD9B-4921-A76B-D2983FFFC598}" srcOrd="0" destOrd="0" presId="urn:microsoft.com/office/officeart/2005/8/layout/hierarchy2"/>
    <dgm:cxn modelId="{9482C5A9-562B-4AAE-B1CA-0EBA3A430044}" type="presParOf" srcId="{EE900660-B735-4187-B18C-06E6E8A72155}" destId="{540D5AD5-EE18-46A9-A982-9BBE6643DDCC}" srcOrd="1" destOrd="0" presId="urn:microsoft.com/office/officeart/2005/8/layout/hierarchy2"/>
    <dgm:cxn modelId="{4871D747-EA25-433E-8288-C894234C8F17}" type="presParOf" srcId="{2FB97C74-6231-478B-A81B-DDB491F1AEF0}" destId="{F0E96E27-7B85-49B4-B1CC-5F0DFDDE9F45}" srcOrd="2" destOrd="0" presId="urn:microsoft.com/office/officeart/2005/8/layout/hierarchy2"/>
    <dgm:cxn modelId="{FA863C4B-14F8-421F-ADC6-34637FE3537C}" type="presParOf" srcId="{F0E96E27-7B85-49B4-B1CC-5F0DFDDE9F45}" destId="{0539DF0F-CF1E-4EEE-B8E8-26610D69FB56}" srcOrd="0" destOrd="0" presId="urn:microsoft.com/office/officeart/2005/8/layout/hierarchy2"/>
    <dgm:cxn modelId="{85CEC5CC-7639-4E16-B2E3-9A28855C50C9}" type="presParOf" srcId="{F0E96E27-7B85-49B4-B1CC-5F0DFDDE9F45}" destId="{126865D3-29E7-4D85-B804-C733EC81341E}" srcOrd="1" destOrd="0" presId="urn:microsoft.com/office/officeart/2005/8/layout/hierarchy2"/>
    <dgm:cxn modelId="{EB76B302-82B6-4AA1-8E02-E443C3EA9092}" type="presParOf" srcId="{126865D3-29E7-4D85-B804-C733EC81341E}" destId="{76AC3047-8831-448E-8806-A31C2382FB2D}" srcOrd="0" destOrd="0" presId="urn:microsoft.com/office/officeart/2005/8/layout/hierarchy2"/>
    <dgm:cxn modelId="{C3434AD3-CC85-4CEF-81B8-853C220E4A09}" type="presParOf" srcId="{76AC3047-8831-448E-8806-A31C2382FB2D}" destId="{1C9AA6E7-3657-46F6-A45C-6E0064919B48}" srcOrd="0" destOrd="0" presId="urn:microsoft.com/office/officeart/2005/8/layout/hierarchy2"/>
    <dgm:cxn modelId="{3BDA0058-61D3-47BA-9AEC-A40306B3722B}" type="presParOf" srcId="{126865D3-29E7-4D85-B804-C733EC81341E}" destId="{45C131D1-478B-41B4-A3EB-924BDFF96072}" srcOrd="1" destOrd="0" presId="urn:microsoft.com/office/officeart/2005/8/layout/hierarchy2"/>
    <dgm:cxn modelId="{0D3A2915-DB88-4B12-BD84-60C27D35FBC6}" type="presParOf" srcId="{45C131D1-478B-41B4-A3EB-924BDFF96072}" destId="{3F3E9095-3EF0-4B66-89D7-0EB509FADC9C}" srcOrd="0" destOrd="0" presId="urn:microsoft.com/office/officeart/2005/8/layout/hierarchy2"/>
    <dgm:cxn modelId="{026B9D6A-4140-40CF-946B-C5647C6AB6D6}" type="presParOf" srcId="{45C131D1-478B-41B4-A3EB-924BDFF96072}" destId="{717283EA-4926-458A-BEF2-5A9211CA83AC}" srcOrd="1" destOrd="0" presId="urn:microsoft.com/office/officeart/2005/8/layout/hierarchy2"/>
    <dgm:cxn modelId="{4D3BC63A-2144-4EE3-9583-FF77F872BEB1}" type="presParOf" srcId="{2FB97C74-6231-478B-A81B-DDB491F1AEF0}" destId="{2D30079D-23DF-42AB-9DB4-3AFF793BAB8C}" srcOrd="3" destOrd="0" presId="urn:microsoft.com/office/officeart/2005/8/layout/hierarchy2"/>
    <dgm:cxn modelId="{1AC5059B-7495-45BF-A685-AF3118E1F195}" type="presParOf" srcId="{2D30079D-23DF-42AB-9DB4-3AFF793BAB8C}" destId="{E8C5477F-772F-4A5B-9D33-32160EA6369C}" srcOrd="0" destOrd="0" presId="urn:microsoft.com/office/officeart/2005/8/layout/hierarchy2"/>
    <dgm:cxn modelId="{2C71D817-917A-4FC4-8164-84C827E037D3}" type="presParOf" srcId="{2D30079D-23DF-42AB-9DB4-3AFF793BAB8C}" destId="{909EA199-33B5-4348-AB70-C9C558A26DAE}" srcOrd="1" destOrd="0" presId="urn:microsoft.com/office/officeart/2005/8/layout/hierarchy2"/>
    <dgm:cxn modelId="{3762B109-4313-4A0A-8EA0-D5F8140483E6}" type="presParOf" srcId="{909EA199-33B5-4348-AB70-C9C558A26DAE}" destId="{3800B819-AEC0-42CC-A3BE-70AFF349A71B}" srcOrd="0" destOrd="0" presId="urn:microsoft.com/office/officeart/2005/8/layout/hierarchy2"/>
    <dgm:cxn modelId="{F1010541-E7B2-4FC6-A65D-D09EA98B20D0}" type="presParOf" srcId="{3800B819-AEC0-42CC-A3BE-70AFF349A71B}" destId="{95CA8C46-D355-47A1-BA39-C89AE05BCFF6}" srcOrd="0" destOrd="0" presId="urn:microsoft.com/office/officeart/2005/8/layout/hierarchy2"/>
    <dgm:cxn modelId="{09F83364-2BA1-4727-A1B1-6A051A433E3D}" type="presParOf" srcId="{909EA199-33B5-4348-AB70-C9C558A26DAE}" destId="{E6F650C3-4AE4-4320-AD5B-FE8F3B2BB79E}" srcOrd="1" destOrd="0" presId="urn:microsoft.com/office/officeart/2005/8/layout/hierarchy2"/>
    <dgm:cxn modelId="{1F1453D3-D07C-42D7-A561-BC8BF8EA89A8}" type="presParOf" srcId="{E6F650C3-4AE4-4320-AD5B-FE8F3B2BB79E}" destId="{C2D83E85-1352-4485-9C71-383F96294B1C}" srcOrd="0" destOrd="0" presId="urn:microsoft.com/office/officeart/2005/8/layout/hierarchy2"/>
    <dgm:cxn modelId="{4AAD6BEC-4943-4AC7-88B6-0307B66080B1}" type="presParOf" srcId="{E6F650C3-4AE4-4320-AD5B-FE8F3B2BB79E}" destId="{6A18C4CF-F554-4397-A568-6B1F4203FE89}" srcOrd="1" destOrd="0" presId="urn:microsoft.com/office/officeart/2005/8/layout/hierarchy2"/>
    <dgm:cxn modelId="{853B033F-7444-44D2-8511-5C2A83EBD29C}" type="presParOf" srcId="{6A18C4CF-F554-4397-A568-6B1F4203FE89}" destId="{349FB64C-83EB-46BF-8C0A-422FBFCAA7E2}" srcOrd="0" destOrd="0" presId="urn:microsoft.com/office/officeart/2005/8/layout/hierarchy2"/>
    <dgm:cxn modelId="{0EE6BFB4-E052-4E79-A165-56A1880054AB}" type="presParOf" srcId="{349FB64C-83EB-46BF-8C0A-422FBFCAA7E2}" destId="{083697E8-DFD4-400F-8A82-30CE3F412CB9}" srcOrd="0" destOrd="0" presId="urn:microsoft.com/office/officeart/2005/8/layout/hierarchy2"/>
    <dgm:cxn modelId="{9321508C-5863-435B-B6CF-174EAE560260}" type="presParOf" srcId="{6A18C4CF-F554-4397-A568-6B1F4203FE89}" destId="{40C36FEB-DF6D-44B4-99A1-4AC2A750509E}" srcOrd="1" destOrd="0" presId="urn:microsoft.com/office/officeart/2005/8/layout/hierarchy2"/>
    <dgm:cxn modelId="{53C1991D-87E8-4F85-895E-CF06F6FC3941}" type="presParOf" srcId="{40C36FEB-DF6D-44B4-99A1-4AC2A750509E}" destId="{8F4FAAE2-407E-4EB4-8D3E-913A78CF4ED0}" srcOrd="0" destOrd="0" presId="urn:microsoft.com/office/officeart/2005/8/layout/hierarchy2"/>
    <dgm:cxn modelId="{20EDC451-EBED-4949-98A8-A03CE4B9D5D1}" type="presParOf" srcId="{40C36FEB-DF6D-44B4-99A1-4AC2A750509E}" destId="{6D669E98-48E6-4109-884B-52A2CE0634CB}" srcOrd="1" destOrd="0" presId="urn:microsoft.com/office/officeart/2005/8/layout/hierarchy2"/>
    <dgm:cxn modelId="{E61B7104-F997-431F-9C5E-D74D36EAD284}" type="presParOf" srcId="{6A18C4CF-F554-4397-A568-6B1F4203FE89}" destId="{0AFB3B74-265E-4DA7-AA51-C3B6B63A9157}" srcOrd="2" destOrd="0" presId="urn:microsoft.com/office/officeart/2005/8/layout/hierarchy2"/>
    <dgm:cxn modelId="{DA3F9DD0-DC40-4225-922A-053CB3ED9E1E}" type="presParOf" srcId="{0AFB3B74-265E-4DA7-AA51-C3B6B63A9157}" destId="{F0CFE980-416F-4257-A97C-E05730143F6F}" srcOrd="0" destOrd="0" presId="urn:microsoft.com/office/officeart/2005/8/layout/hierarchy2"/>
    <dgm:cxn modelId="{01D920F0-B9D1-4469-BE3B-4AB0CFA74B54}" type="presParOf" srcId="{6A18C4CF-F554-4397-A568-6B1F4203FE89}" destId="{5A425DB5-8E99-406D-A6B8-80DF315DE72E}" srcOrd="3" destOrd="0" presId="urn:microsoft.com/office/officeart/2005/8/layout/hierarchy2"/>
    <dgm:cxn modelId="{580B7320-D3E5-4E1F-A126-C30A2DFED307}" type="presParOf" srcId="{5A425DB5-8E99-406D-A6B8-80DF315DE72E}" destId="{791DE7C3-4409-4835-A599-53510F0A194B}" srcOrd="0" destOrd="0" presId="urn:microsoft.com/office/officeart/2005/8/layout/hierarchy2"/>
    <dgm:cxn modelId="{725A08B8-0FA0-41B1-9B5D-2C0FD7F1CEBC}" type="presParOf" srcId="{5A425DB5-8E99-406D-A6B8-80DF315DE72E}" destId="{E6556C5C-071D-46B8-99E2-CC7F63AAC319}"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845D6B-65C2-4042-A820-4ADF4061370B}">
      <dsp:nvSpPr>
        <dsp:cNvPr id="0" name=""/>
        <dsp:cNvSpPr/>
      </dsp:nvSpPr>
      <dsp:spPr>
        <a:xfrm>
          <a:off x="557657" y="0"/>
          <a:ext cx="1507617" cy="837565"/>
        </a:xfrm>
        <a:prstGeom prst="roundRect">
          <a:avLst>
            <a:gd name="adj" fmla="val 1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Assets</a:t>
          </a:r>
        </a:p>
      </dsp:txBody>
      <dsp:txXfrm>
        <a:off x="582188" y="24531"/>
        <a:ext cx="1458555" cy="788503"/>
      </dsp:txXfrm>
    </dsp:sp>
    <dsp:sp modelId="{D37A1DCF-24BF-47B9-A4F1-6D408888947C}">
      <dsp:nvSpPr>
        <dsp:cNvPr id="0" name=""/>
        <dsp:cNvSpPr/>
      </dsp:nvSpPr>
      <dsp:spPr>
        <a:xfrm>
          <a:off x="2735326" y="0"/>
          <a:ext cx="1507617" cy="837565"/>
        </a:xfrm>
        <a:prstGeom prst="roundRect">
          <a:avLst>
            <a:gd name="adj" fmla="val 1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Liabilities+ Equity</a:t>
          </a:r>
        </a:p>
      </dsp:txBody>
      <dsp:txXfrm>
        <a:off x="2759857" y="24531"/>
        <a:ext cx="1458555" cy="788503"/>
      </dsp:txXfrm>
    </dsp:sp>
    <dsp:sp modelId="{47C5E698-26A4-4373-9647-7DA79C78EFCF}">
      <dsp:nvSpPr>
        <dsp:cNvPr id="0" name=""/>
        <dsp:cNvSpPr/>
      </dsp:nvSpPr>
      <dsp:spPr>
        <a:xfrm>
          <a:off x="2086213" y="3559651"/>
          <a:ext cx="628173" cy="628173"/>
        </a:xfrm>
        <a:prstGeom prst="triangle">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10FFFF-EEAD-4013-94BA-6DAC6ED3A638}">
      <dsp:nvSpPr>
        <dsp:cNvPr id="0" name=""/>
        <dsp:cNvSpPr/>
      </dsp:nvSpPr>
      <dsp:spPr>
        <a:xfrm>
          <a:off x="515203" y="3290471"/>
          <a:ext cx="3770193" cy="263637"/>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CC7D3F9-309F-41C8-9F87-7AC27F1DFCE7}">
      <dsp:nvSpPr>
        <dsp:cNvPr id="0" name=""/>
        <dsp:cNvSpPr/>
      </dsp:nvSpPr>
      <dsp:spPr>
        <a:xfrm>
          <a:off x="2778876" y="2478291"/>
          <a:ext cx="1504271" cy="700836"/>
        </a:xfrm>
        <a:prstGeom prst="roundRect">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Equity</a:t>
          </a:r>
        </a:p>
      </dsp:txBody>
      <dsp:txXfrm>
        <a:off x="2813088" y="2512503"/>
        <a:ext cx="1435847" cy="632412"/>
      </dsp:txXfrm>
    </dsp:sp>
    <dsp:sp modelId="{B0448EAE-E8CC-48BB-ABAE-C70CDD96C7D5}">
      <dsp:nvSpPr>
        <dsp:cNvPr id="0" name=""/>
        <dsp:cNvSpPr/>
      </dsp:nvSpPr>
      <dsp:spPr>
        <a:xfrm>
          <a:off x="2765791" y="1724483"/>
          <a:ext cx="1504271" cy="700836"/>
        </a:xfrm>
        <a:prstGeom prst="roundRect">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Long term</a:t>
          </a:r>
        </a:p>
      </dsp:txBody>
      <dsp:txXfrm>
        <a:off x="2800003" y="1758695"/>
        <a:ext cx="1435847" cy="632412"/>
      </dsp:txXfrm>
    </dsp:sp>
    <dsp:sp modelId="{D5FF01EB-6BCE-44D2-8878-EA44F3191193}">
      <dsp:nvSpPr>
        <dsp:cNvPr id="0" name=""/>
        <dsp:cNvSpPr/>
      </dsp:nvSpPr>
      <dsp:spPr>
        <a:xfrm>
          <a:off x="2785509" y="987426"/>
          <a:ext cx="1504271" cy="700836"/>
        </a:xfrm>
        <a:prstGeom prst="roundRect">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Current</a:t>
          </a:r>
        </a:p>
      </dsp:txBody>
      <dsp:txXfrm>
        <a:off x="2819721" y="1021638"/>
        <a:ext cx="1435847" cy="632412"/>
      </dsp:txXfrm>
    </dsp:sp>
    <dsp:sp modelId="{0BD63912-1199-45EE-99A7-AF727ED717E0}">
      <dsp:nvSpPr>
        <dsp:cNvPr id="0" name=""/>
        <dsp:cNvSpPr/>
      </dsp:nvSpPr>
      <dsp:spPr>
        <a:xfrm>
          <a:off x="626465" y="2404180"/>
          <a:ext cx="1495635" cy="824343"/>
        </a:xfrm>
        <a:prstGeom prst="roundRect">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Fixed</a:t>
          </a:r>
        </a:p>
      </dsp:txBody>
      <dsp:txXfrm>
        <a:off x="666706" y="2444421"/>
        <a:ext cx="1415153" cy="743861"/>
      </dsp:txXfrm>
    </dsp:sp>
    <dsp:sp modelId="{622C5A58-1B0E-4FE9-86DD-5DE67B8B8E0F}">
      <dsp:nvSpPr>
        <dsp:cNvPr id="0" name=""/>
        <dsp:cNvSpPr/>
      </dsp:nvSpPr>
      <dsp:spPr>
        <a:xfrm>
          <a:off x="637657" y="983806"/>
          <a:ext cx="1480672" cy="1374398"/>
        </a:xfrm>
        <a:prstGeom prst="roundRect">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Current</a:t>
          </a:r>
        </a:p>
      </dsp:txBody>
      <dsp:txXfrm>
        <a:off x="704750" y="1050899"/>
        <a:ext cx="1346486" cy="12402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845D6B-65C2-4042-A820-4ADF4061370B}">
      <dsp:nvSpPr>
        <dsp:cNvPr id="0" name=""/>
        <dsp:cNvSpPr/>
      </dsp:nvSpPr>
      <dsp:spPr>
        <a:xfrm>
          <a:off x="557657" y="0"/>
          <a:ext cx="1507617" cy="837565"/>
        </a:xfrm>
        <a:prstGeom prst="roundRect">
          <a:avLst>
            <a:gd name="adj" fmla="val 1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Assets</a:t>
          </a:r>
        </a:p>
      </dsp:txBody>
      <dsp:txXfrm>
        <a:off x="582188" y="24531"/>
        <a:ext cx="1458555" cy="788503"/>
      </dsp:txXfrm>
    </dsp:sp>
    <dsp:sp modelId="{D37A1DCF-24BF-47B9-A4F1-6D408888947C}">
      <dsp:nvSpPr>
        <dsp:cNvPr id="0" name=""/>
        <dsp:cNvSpPr/>
      </dsp:nvSpPr>
      <dsp:spPr>
        <a:xfrm>
          <a:off x="2735326" y="0"/>
          <a:ext cx="1507617" cy="837565"/>
        </a:xfrm>
        <a:prstGeom prst="roundRect">
          <a:avLst>
            <a:gd name="adj" fmla="val 1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Liabilities+ Equity</a:t>
          </a:r>
        </a:p>
      </dsp:txBody>
      <dsp:txXfrm>
        <a:off x="2759857" y="24531"/>
        <a:ext cx="1458555" cy="788503"/>
      </dsp:txXfrm>
    </dsp:sp>
    <dsp:sp modelId="{47C5E698-26A4-4373-9647-7DA79C78EFCF}">
      <dsp:nvSpPr>
        <dsp:cNvPr id="0" name=""/>
        <dsp:cNvSpPr/>
      </dsp:nvSpPr>
      <dsp:spPr>
        <a:xfrm>
          <a:off x="2086213" y="3559651"/>
          <a:ext cx="628173" cy="628173"/>
        </a:xfrm>
        <a:prstGeom prst="triangle">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10FFFF-EEAD-4013-94BA-6DAC6ED3A638}">
      <dsp:nvSpPr>
        <dsp:cNvPr id="0" name=""/>
        <dsp:cNvSpPr/>
      </dsp:nvSpPr>
      <dsp:spPr>
        <a:xfrm>
          <a:off x="515203" y="3290471"/>
          <a:ext cx="3770193" cy="263637"/>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CC7D3F9-309F-41C8-9F87-7AC27F1DFCE7}">
      <dsp:nvSpPr>
        <dsp:cNvPr id="0" name=""/>
        <dsp:cNvSpPr/>
      </dsp:nvSpPr>
      <dsp:spPr>
        <a:xfrm>
          <a:off x="2778876" y="2478291"/>
          <a:ext cx="1504271" cy="700836"/>
        </a:xfrm>
        <a:prstGeom prst="roundRect">
          <a:avLst/>
        </a:prstGeom>
        <a:solidFill>
          <a:srgbClr val="0070C0">
            <a:alpha val="21000"/>
          </a:srgb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Equity</a:t>
          </a:r>
        </a:p>
      </dsp:txBody>
      <dsp:txXfrm>
        <a:off x="2813088" y="2512503"/>
        <a:ext cx="1435847" cy="632412"/>
      </dsp:txXfrm>
    </dsp:sp>
    <dsp:sp modelId="{B0448EAE-E8CC-48BB-ABAE-C70CDD96C7D5}">
      <dsp:nvSpPr>
        <dsp:cNvPr id="0" name=""/>
        <dsp:cNvSpPr/>
      </dsp:nvSpPr>
      <dsp:spPr>
        <a:xfrm>
          <a:off x="2743199" y="1749425"/>
          <a:ext cx="1504271" cy="700836"/>
        </a:xfrm>
        <a:prstGeom prst="roundRect">
          <a:avLst/>
        </a:prstGeom>
        <a:solidFill>
          <a:srgbClr val="0070C0">
            <a:alpha val="15000"/>
          </a:srgb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Long term</a:t>
          </a:r>
        </a:p>
      </dsp:txBody>
      <dsp:txXfrm>
        <a:off x="2777411" y="1783637"/>
        <a:ext cx="1435847" cy="632412"/>
      </dsp:txXfrm>
    </dsp:sp>
    <dsp:sp modelId="{D5FF01EB-6BCE-44D2-8878-EA44F3191193}">
      <dsp:nvSpPr>
        <dsp:cNvPr id="0" name=""/>
        <dsp:cNvSpPr/>
      </dsp:nvSpPr>
      <dsp:spPr>
        <a:xfrm>
          <a:off x="2785509" y="987426"/>
          <a:ext cx="1504271" cy="700836"/>
        </a:xfrm>
        <a:prstGeom prst="roundRect">
          <a:avLst/>
        </a:prstGeom>
        <a:solidFill>
          <a:srgbClr val="0070C0">
            <a:alpha val="80000"/>
          </a:srgb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Current</a:t>
          </a:r>
        </a:p>
      </dsp:txBody>
      <dsp:txXfrm>
        <a:off x="2819721" y="1021638"/>
        <a:ext cx="1435847" cy="632412"/>
      </dsp:txXfrm>
    </dsp:sp>
    <dsp:sp modelId="{0BD63912-1199-45EE-99A7-AF727ED717E0}">
      <dsp:nvSpPr>
        <dsp:cNvPr id="0" name=""/>
        <dsp:cNvSpPr/>
      </dsp:nvSpPr>
      <dsp:spPr>
        <a:xfrm>
          <a:off x="626465" y="2404180"/>
          <a:ext cx="1495635" cy="824343"/>
        </a:xfrm>
        <a:prstGeom prst="roundRect">
          <a:avLst/>
        </a:prstGeom>
        <a:solidFill>
          <a:srgbClr val="0070C0">
            <a:alpha val="25000"/>
          </a:srgb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Fixed</a:t>
          </a:r>
        </a:p>
      </dsp:txBody>
      <dsp:txXfrm>
        <a:off x="666706" y="2444421"/>
        <a:ext cx="1415153" cy="743861"/>
      </dsp:txXfrm>
    </dsp:sp>
    <dsp:sp modelId="{622C5A58-1B0E-4FE9-86DD-5DE67B8B8E0F}">
      <dsp:nvSpPr>
        <dsp:cNvPr id="0" name=""/>
        <dsp:cNvSpPr/>
      </dsp:nvSpPr>
      <dsp:spPr>
        <a:xfrm>
          <a:off x="637657" y="983806"/>
          <a:ext cx="1480672" cy="1374398"/>
        </a:xfrm>
        <a:prstGeom prst="roundRect">
          <a:avLst/>
        </a:prstGeom>
        <a:solidFill>
          <a:srgbClr val="0070C0">
            <a:alpha val="80000"/>
          </a:srgb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Current</a:t>
          </a:r>
        </a:p>
      </dsp:txBody>
      <dsp:txXfrm>
        <a:off x="704750" y="1050899"/>
        <a:ext cx="1346486" cy="12402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845D6B-65C2-4042-A820-4ADF4061370B}">
      <dsp:nvSpPr>
        <dsp:cNvPr id="0" name=""/>
        <dsp:cNvSpPr/>
      </dsp:nvSpPr>
      <dsp:spPr>
        <a:xfrm>
          <a:off x="557657" y="0"/>
          <a:ext cx="1507617" cy="837565"/>
        </a:xfrm>
        <a:prstGeom prst="roundRect">
          <a:avLst>
            <a:gd name="adj" fmla="val 1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Assets</a:t>
          </a:r>
        </a:p>
      </dsp:txBody>
      <dsp:txXfrm>
        <a:off x="582188" y="24531"/>
        <a:ext cx="1458555" cy="788503"/>
      </dsp:txXfrm>
    </dsp:sp>
    <dsp:sp modelId="{D37A1DCF-24BF-47B9-A4F1-6D408888947C}">
      <dsp:nvSpPr>
        <dsp:cNvPr id="0" name=""/>
        <dsp:cNvSpPr/>
      </dsp:nvSpPr>
      <dsp:spPr>
        <a:xfrm>
          <a:off x="2735326" y="0"/>
          <a:ext cx="1507617" cy="837565"/>
        </a:xfrm>
        <a:prstGeom prst="roundRect">
          <a:avLst>
            <a:gd name="adj" fmla="val 10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Liabilities+ Equity</a:t>
          </a:r>
        </a:p>
      </dsp:txBody>
      <dsp:txXfrm>
        <a:off x="2759857" y="24531"/>
        <a:ext cx="1458555" cy="788503"/>
      </dsp:txXfrm>
    </dsp:sp>
    <dsp:sp modelId="{47C5E698-26A4-4373-9647-7DA79C78EFCF}">
      <dsp:nvSpPr>
        <dsp:cNvPr id="0" name=""/>
        <dsp:cNvSpPr/>
      </dsp:nvSpPr>
      <dsp:spPr>
        <a:xfrm>
          <a:off x="2086213" y="3559651"/>
          <a:ext cx="628173" cy="628173"/>
        </a:xfrm>
        <a:prstGeom prst="triangle">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10FFFF-EEAD-4013-94BA-6DAC6ED3A638}">
      <dsp:nvSpPr>
        <dsp:cNvPr id="0" name=""/>
        <dsp:cNvSpPr/>
      </dsp:nvSpPr>
      <dsp:spPr>
        <a:xfrm>
          <a:off x="515203" y="3290471"/>
          <a:ext cx="3770193" cy="263637"/>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CC7D3F9-309F-41C8-9F87-7AC27F1DFCE7}">
      <dsp:nvSpPr>
        <dsp:cNvPr id="0" name=""/>
        <dsp:cNvSpPr/>
      </dsp:nvSpPr>
      <dsp:spPr>
        <a:xfrm>
          <a:off x="2778876" y="2478291"/>
          <a:ext cx="1504271" cy="700836"/>
        </a:xfrm>
        <a:prstGeom prst="roundRect">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Equity</a:t>
          </a:r>
        </a:p>
      </dsp:txBody>
      <dsp:txXfrm>
        <a:off x="2813088" y="2512503"/>
        <a:ext cx="1435847" cy="632412"/>
      </dsp:txXfrm>
    </dsp:sp>
    <dsp:sp modelId="{B0448EAE-E8CC-48BB-ABAE-C70CDD96C7D5}">
      <dsp:nvSpPr>
        <dsp:cNvPr id="0" name=""/>
        <dsp:cNvSpPr/>
      </dsp:nvSpPr>
      <dsp:spPr>
        <a:xfrm>
          <a:off x="2765791" y="1724483"/>
          <a:ext cx="1504271" cy="700836"/>
        </a:xfrm>
        <a:prstGeom prst="roundRect">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Long term</a:t>
          </a:r>
        </a:p>
      </dsp:txBody>
      <dsp:txXfrm>
        <a:off x="2800003" y="1758695"/>
        <a:ext cx="1435847" cy="632412"/>
      </dsp:txXfrm>
    </dsp:sp>
    <dsp:sp modelId="{D5FF01EB-6BCE-44D2-8878-EA44F3191193}">
      <dsp:nvSpPr>
        <dsp:cNvPr id="0" name=""/>
        <dsp:cNvSpPr/>
      </dsp:nvSpPr>
      <dsp:spPr>
        <a:xfrm>
          <a:off x="2785509" y="987426"/>
          <a:ext cx="1504271" cy="700836"/>
        </a:xfrm>
        <a:prstGeom prst="roundRect">
          <a:avLst/>
        </a:prstGeom>
        <a:solidFill>
          <a:srgbClr val="0070C0">
            <a:alpha val="31000"/>
          </a:srgb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Current</a:t>
          </a:r>
        </a:p>
      </dsp:txBody>
      <dsp:txXfrm>
        <a:off x="2819721" y="1021638"/>
        <a:ext cx="1435847" cy="632412"/>
      </dsp:txXfrm>
    </dsp:sp>
    <dsp:sp modelId="{0BD63912-1199-45EE-99A7-AF727ED717E0}">
      <dsp:nvSpPr>
        <dsp:cNvPr id="0" name=""/>
        <dsp:cNvSpPr/>
      </dsp:nvSpPr>
      <dsp:spPr>
        <a:xfrm>
          <a:off x="626465" y="2404180"/>
          <a:ext cx="1495635" cy="824343"/>
        </a:xfrm>
        <a:prstGeom prst="roundRect">
          <a:avLst/>
        </a:prstGeom>
        <a:solidFill>
          <a:srgbClr val="0070C0">
            <a:alpha val="25000"/>
          </a:srgb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Fixed</a:t>
          </a:r>
        </a:p>
      </dsp:txBody>
      <dsp:txXfrm>
        <a:off x="666706" y="2444421"/>
        <a:ext cx="1415153" cy="743861"/>
      </dsp:txXfrm>
    </dsp:sp>
    <dsp:sp modelId="{622C5A58-1B0E-4FE9-86DD-5DE67B8B8E0F}">
      <dsp:nvSpPr>
        <dsp:cNvPr id="0" name=""/>
        <dsp:cNvSpPr/>
      </dsp:nvSpPr>
      <dsp:spPr>
        <a:xfrm>
          <a:off x="637657" y="983806"/>
          <a:ext cx="1480672" cy="1374398"/>
        </a:xfrm>
        <a:prstGeom prst="roundRect">
          <a:avLst/>
        </a:prstGeom>
        <a:solidFill>
          <a:srgbClr val="0070C0">
            <a:alpha val="25000"/>
          </a:srgb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Current</a:t>
          </a:r>
        </a:p>
      </dsp:txBody>
      <dsp:txXfrm>
        <a:off x="704750" y="1050899"/>
        <a:ext cx="1346486" cy="124021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F6FE89-D8FF-492D-A705-539B7C6B17F0}">
      <dsp:nvSpPr>
        <dsp:cNvPr id="0" name=""/>
        <dsp:cNvSpPr/>
      </dsp:nvSpPr>
      <dsp:spPr>
        <a:xfrm>
          <a:off x="0" y="846171"/>
          <a:ext cx="3962401" cy="304200"/>
        </a:xfrm>
        <a:prstGeom prst="roundRect">
          <a:avLst/>
        </a:prstGeom>
        <a:gradFill rotWithShape="0">
          <a:gsLst>
            <a:gs pos="0">
              <a:schemeClr val="accent3">
                <a:hueOff val="0"/>
                <a:satOff val="0"/>
                <a:lumOff val="0"/>
                <a:alphaOff val="0"/>
                <a:satMod val="103000"/>
                <a:lumMod val="118000"/>
              </a:schemeClr>
            </a:gs>
            <a:gs pos="50000">
              <a:schemeClr val="accent3">
                <a:hueOff val="0"/>
                <a:satOff val="0"/>
                <a:lumOff val="0"/>
                <a:alphaOff val="0"/>
                <a:satMod val="89000"/>
                <a:lumMod val="91000"/>
              </a:schemeClr>
            </a:gs>
            <a:gs pos="100000">
              <a:schemeClr val="accent3">
                <a:hueOff val="0"/>
                <a:satOff val="0"/>
                <a:lumOff val="0"/>
                <a:alphaOff val="0"/>
                <a:lumMod val="6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Sales (Revenue)</a:t>
          </a:r>
        </a:p>
      </dsp:txBody>
      <dsp:txXfrm>
        <a:off x="14850" y="861021"/>
        <a:ext cx="3932701" cy="274500"/>
      </dsp:txXfrm>
    </dsp:sp>
    <dsp:sp modelId="{4740B843-159B-4AFE-94AB-ED902013B2C1}">
      <dsp:nvSpPr>
        <dsp:cNvPr id="0" name=""/>
        <dsp:cNvSpPr/>
      </dsp:nvSpPr>
      <dsp:spPr>
        <a:xfrm>
          <a:off x="0" y="1187811"/>
          <a:ext cx="3962401" cy="304200"/>
        </a:xfrm>
        <a:prstGeom prst="roundRect">
          <a:avLst/>
        </a:prstGeom>
        <a:gradFill rotWithShape="0">
          <a:gsLst>
            <a:gs pos="0">
              <a:schemeClr val="accent3">
                <a:hueOff val="0"/>
                <a:satOff val="0"/>
                <a:lumOff val="0"/>
                <a:alphaOff val="0"/>
                <a:satMod val="103000"/>
                <a:lumMod val="118000"/>
              </a:schemeClr>
            </a:gs>
            <a:gs pos="50000">
              <a:schemeClr val="accent3">
                <a:hueOff val="0"/>
                <a:satOff val="0"/>
                <a:lumOff val="0"/>
                <a:alphaOff val="0"/>
                <a:satMod val="89000"/>
                <a:lumMod val="91000"/>
              </a:schemeClr>
            </a:gs>
            <a:gs pos="100000">
              <a:schemeClr val="accent3">
                <a:hueOff val="0"/>
                <a:satOff val="0"/>
                <a:lumOff val="0"/>
                <a:alphaOff val="0"/>
                <a:lumMod val="6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COGS</a:t>
          </a:r>
        </a:p>
      </dsp:txBody>
      <dsp:txXfrm>
        <a:off x="14850" y="1202661"/>
        <a:ext cx="3932701" cy="274500"/>
      </dsp:txXfrm>
    </dsp:sp>
    <dsp:sp modelId="{3823F63F-6E3A-49C8-A76A-F1F2B4A0E342}">
      <dsp:nvSpPr>
        <dsp:cNvPr id="0" name=""/>
        <dsp:cNvSpPr/>
      </dsp:nvSpPr>
      <dsp:spPr>
        <a:xfrm>
          <a:off x="0" y="1529451"/>
          <a:ext cx="3962401" cy="304200"/>
        </a:xfrm>
        <a:prstGeom prst="roundRect">
          <a:avLst/>
        </a:prstGeom>
        <a:solidFill>
          <a:srgbClr val="92C61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Gross Profit</a:t>
          </a:r>
        </a:p>
      </dsp:txBody>
      <dsp:txXfrm>
        <a:off x="14850" y="1544301"/>
        <a:ext cx="3932701" cy="274500"/>
      </dsp:txXfrm>
    </dsp:sp>
    <dsp:sp modelId="{E3E4A197-467A-4646-A846-D93CF4CDEA4A}">
      <dsp:nvSpPr>
        <dsp:cNvPr id="0" name=""/>
        <dsp:cNvSpPr/>
      </dsp:nvSpPr>
      <dsp:spPr>
        <a:xfrm>
          <a:off x="0" y="1871091"/>
          <a:ext cx="3962401" cy="304200"/>
        </a:xfrm>
        <a:prstGeom prst="roundRect">
          <a:avLst/>
        </a:prstGeom>
        <a:gradFill rotWithShape="0">
          <a:gsLst>
            <a:gs pos="0">
              <a:schemeClr val="accent3">
                <a:hueOff val="0"/>
                <a:satOff val="0"/>
                <a:lumOff val="0"/>
                <a:alphaOff val="0"/>
                <a:satMod val="103000"/>
                <a:lumMod val="118000"/>
              </a:schemeClr>
            </a:gs>
            <a:gs pos="50000">
              <a:schemeClr val="accent3">
                <a:hueOff val="0"/>
                <a:satOff val="0"/>
                <a:lumOff val="0"/>
                <a:alphaOff val="0"/>
                <a:satMod val="89000"/>
                <a:lumMod val="91000"/>
              </a:schemeClr>
            </a:gs>
            <a:gs pos="100000">
              <a:schemeClr val="accent3">
                <a:hueOff val="0"/>
                <a:satOff val="0"/>
                <a:lumOff val="0"/>
                <a:alphaOff val="0"/>
                <a:lumMod val="6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Operating exp (General expenses, depreciation, etc)</a:t>
          </a:r>
        </a:p>
      </dsp:txBody>
      <dsp:txXfrm>
        <a:off x="14850" y="1885941"/>
        <a:ext cx="3932701" cy="274500"/>
      </dsp:txXfrm>
    </dsp:sp>
    <dsp:sp modelId="{34AA404E-7B90-4090-9FDB-EA4A5DE4E150}">
      <dsp:nvSpPr>
        <dsp:cNvPr id="0" name=""/>
        <dsp:cNvSpPr/>
      </dsp:nvSpPr>
      <dsp:spPr>
        <a:xfrm>
          <a:off x="0" y="2212731"/>
          <a:ext cx="3962401" cy="304200"/>
        </a:xfrm>
        <a:prstGeom prst="roundRect">
          <a:avLst/>
        </a:prstGeom>
        <a:solidFill>
          <a:srgbClr val="92D05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EBIT</a:t>
          </a:r>
        </a:p>
      </dsp:txBody>
      <dsp:txXfrm>
        <a:off x="14850" y="2227581"/>
        <a:ext cx="3932701" cy="274500"/>
      </dsp:txXfrm>
    </dsp:sp>
    <dsp:sp modelId="{AD15C67B-9E2F-4F97-8DFE-B2EBD079E04B}">
      <dsp:nvSpPr>
        <dsp:cNvPr id="0" name=""/>
        <dsp:cNvSpPr/>
      </dsp:nvSpPr>
      <dsp:spPr>
        <a:xfrm>
          <a:off x="0" y="2554371"/>
          <a:ext cx="3962401" cy="304200"/>
        </a:xfrm>
        <a:prstGeom prst="roundRect">
          <a:avLst/>
        </a:prstGeom>
        <a:gradFill rotWithShape="0">
          <a:gsLst>
            <a:gs pos="0">
              <a:schemeClr val="accent3">
                <a:hueOff val="0"/>
                <a:satOff val="0"/>
                <a:lumOff val="0"/>
                <a:alphaOff val="0"/>
                <a:satMod val="103000"/>
                <a:lumMod val="118000"/>
              </a:schemeClr>
            </a:gs>
            <a:gs pos="50000">
              <a:schemeClr val="accent3">
                <a:hueOff val="0"/>
                <a:satOff val="0"/>
                <a:lumOff val="0"/>
                <a:alphaOff val="0"/>
                <a:satMod val="89000"/>
                <a:lumMod val="91000"/>
              </a:schemeClr>
            </a:gs>
            <a:gs pos="100000">
              <a:schemeClr val="accent3">
                <a:hueOff val="0"/>
                <a:satOff val="0"/>
                <a:lumOff val="0"/>
                <a:alphaOff val="0"/>
                <a:lumMod val="6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Interest</a:t>
          </a:r>
        </a:p>
      </dsp:txBody>
      <dsp:txXfrm>
        <a:off x="14850" y="2569221"/>
        <a:ext cx="3932701" cy="274500"/>
      </dsp:txXfrm>
    </dsp:sp>
    <dsp:sp modelId="{D59101B9-95FD-489A-A115-689E359EB034}">
      <dsp:nvSpPr>
        <dsp:cNvPr id="0" name=""/>
        <dsp:cNvSpPr/>
      </dsp:nvSpPr>
      <dsp:spPr>
        <a:xfrm>
          <a:off x="0" y="2896012"/>
          <a:ext cx="3962401" cy="304200"/>
        </a:xfrm>
        <a:prstGeom prst="roundRect">
          <a:avLst/>
        </a:prstGeom>
        <a:gradFill rotWithShape="0">
          <a:gsLst>
            <a:gs pos="0">
              <a:schemeClr val="accent3">
                <a:hueOff val="0"/>
                <a:satOff val="0"/>
                <a:lumOff val="0"/>
                <a:alphaOff val="0"/>
                <a:satMod val="103000"/>
                <a:lumMod val="118000"/>
              </a:schemeClr>
            </a:gs>
            <a:gs pos="50000">
              <a:schemeClr val="accent3">
                <a:hueOff val="0"/>
                <a:satOff val="0"/>
                <a:lumOff val="0"/>
                <a:alphaOff val="0"/>
                <a:satMod val="89000"/>
                <a:lumMod val="91000"/>
              </a:schemeClr>
            </a:gs>
            <a:gs pos="100000">
              <a:schemeClr val="accent3">
                <a:hueOff val="0"/>
                <a:satOff val="0"/>
                <a:lumOff val="0"/>
                <a:alphaOff val="0"/>
                <a:lumMod val="6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Tax</a:t>
          </a:r>
        </a:p>
      </dsp:txBody>
      <dsp:txXfrm>
        <a:off x="14850" y="2910862"/>
        <a:ext cx="3932701" cy="274500"/>
      </dsp:txXfrm>
    </dsp:sp>
    <dsp:sp modelId="{BAB9E072-1E9C-40B5-8C18-FFB1D926629E}">
      <dsp:nvSpPr>
        <dsp:cNvPr id="0" name=""/>
        <dsp:cNvSpPr/>
      </dsp:nvSpPr>
      <dsp:spPr>
        <a:xfrm>
          <a:off x="0" y="3237652"/>
          <a:ext cx="3962401" cy="304200"/>
        </a:xfrm>
        <a:prstGeom prst="roundRect">
          <a:avLst/>
        </a:prstGeom>
        <a:solidFill>
          <a:srgbClr val="92D050"/>
        </a:soli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dirty="0"/>
            <a:t>Net income</a:t>
          </a:r>
        </a:p>
      </dsp:txBody>
      <dsp:txXfrm>
        <a:off x="14850" y="3252502"/>
        <a:ext cx="3932701" cy="274500"/>
      </dsp:txXfrm>
    </dsp:sp>
    <dsp:sp modelId="{EA92AF19-2BA0-4F06-8339-554BCBDBFB02}">
      <dsp:nvSpPr>
        <dsp:cNvPr id="0" name=""/>
        <dsp:cNvSpPr/>
      </dsp:nvSpPr>
      <dsp:spPr>
        <a:xfrm>
          <a:off x="0" y="3541852"/>
          <a:ext cx="3962401" cy="336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806" tIns="16510" rIns="92456" bIns="16510" numCol="1" spcCol="1270" anchor="t" anchorCtr="0">
          <a:noAutofit/>
        </a:bodyPr>
        <a:lstStyle/>
        <a:p>
          <a:pPr marL="57150" lvl="1" indent="-57150" algn="l" defTabSz="444500">
            <a:lnSpc>
              <a:spcPct val="90000"/>
            </a:lnSpc>
            <a:spcBef>
              <a:spcPct val="0"/>
            </a:spcBef>
            <a:spcAft>
              <a:spcPct val="20000"/>
            </a:spcAft>
            <a:buChar char="•"/>
          </a:pPr>
          <a:r>
            <a:rPr lang="en-US" sz="1000" kern="1200" dirty="0"/>
            <a:t>Dividends</a:t>
          </a:r>
        </a:p>
        <a:p>
          <a:pPr marL="57150" lvl="1" indent="-57150" algn="l" defTabSz="444500">
            <a:lnSpc>
              <a:spcPct val="90000"/>
            </a:lnSpc>
            <a:spcBef>
              <a:spcPct val="0"/>
            </a:spcBef>
            <a:spcAft>
              <a:spcPct val="20000"/>
            </a:spcAft>
            <a:buChar char="•"/>
          </a:pPr>
          <a:r>
            <a:rPr lang="en-US" sz="1000" kern="1200" dirty="0"/>
            <a:t>Return to Equity</a:t>
          </a:r>
        </a:p>
      </dsp:txBody>
      <dsp:txXfrm>
        <a:off x="0" y="3541852"/>
        <a:ext cx="3962401" cy="3363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09A234-5A50-4E4F-8BBE-DE58E9453751}">
      <dsp:nvSpPr>
        <dsp:cNvPr id="0" name=""/>
        <dsp:cNvSpPr/>
      </dsp:nvSpPr>
      <dsp:spPr>
        <a:xfrm>
          <a:off x="308609" y="0"/>
          <a:ext cx="3497580" cy="4187825"/>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8B74D0-6B8F-4613-A987-71616F7A5992}">
      <dsp:nvSpPr>
        <dsp:cNvPr id="0" name=""/>
        <dsp:cNvSpPr/>
      </dsp:nvSpPr>
      <dsp:spPr>
        <a:xfrm>
          <a:off x="4420" y="1256347"/>
          <a:ext cx="1324451" cy="1675130"/>
        </a:xfrm>
        <a:prstGeom prst="roundRect">
          <a:avLst/>
        </a:prstGeom>
        <a:solidFill>
          <a:srgbClr val="00206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Financing</a:t>
          </a:r>
        </a:p>
      </dsp:txBody>
      <dsp:txXfrm>
        <a:off x="69074" y="1321001"/>
        <a:ext cx="1195143" cy="1545822"/>
      </dsp:txXfrm>
    </dsp:sp>
    <dsp:sp modelId="{2EC76C22-7354-4968-942F-BDDEC999C615}">
      <dsp:nvSpPr>
        <dsp:cNvPr id="0" name=""/>
        <dsp:cNvSpPr/>
      </dsp:nvSpPr>
      <dsp:spPr>
        <a:xfrm>
          <a:off x="1395174" y="1256347"/>
          <a:ext cx="1324451" cy="1675130"/>
        </a:xfrm>
        <a:prstGeom prst="roundRect">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Operating</a:t>
          </a:r>
        </a:p>
      </dsp:txBody>
      <dsp:txXfrm>
        <a:off x="1459828" y="1321001"/>
        <a:ext cx="1195143" cy="1545822"/>
      </dsp:txXfrm>
    </dsp:sp>
    <dsp:sp modelId="{72D0263A-614F-4F71-81A9-CE9A4D9E75F8}">
      <dsp:nvSpPr>
        <dsp:cNvPr id="0" name=""/>
        <dsp:cNvSpPr/>
      </dsp:nvSpPr>
      <dsp:spPr>
        <a:xfrm>
          <a:off x="2785928" y="1256347"/>
          <a:ext cx="1324451" cy="1675130"/>
        </a:xfrm>
        <a:prstGeom prst="roundRect">
          <a:avLst/>
        </a:prstGeom>
        <a:solidFill>
          <a:srgbClr val="00B0F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Investing</a:t>
          </a:r>
        </a:p>
      </dsp:txBody>
      <dsp:txXfrm>
        <a:off x="2850582" y="1321001"/>
        <a:ext cx="1195143" cy="154582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DA4F75-3657-4949-B45F-F32CAC8F864F}">
      <dsp:nvSpPr>
        <dsp:cNvPr id="0" name=""/>
        <dsp:cNvSpPr/>
      </dsp:nvSpPr>
      <dsp:spPr>
        <a:xfrm>
          <a:off x="2323924" y="481636"/>
          <a:ext cx="373067" cy="91440"/>
        </a:xfrm>
        <a:custGeom>
          <a:avLst/>
          <a:gdLst/>
          <a:ahLst/>
          <a:cxnLst/>
          <a:rect l="0" t="0" r="0" b="0"/>
          <a:pathLst>
            <a:path>
              <a:moveTo>
                <a:pt x="0" y="45720"/>
              </a:moveTo>
              <a:lnTo>
                <a:pt x="37306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66750">
            <a:lnSpc>
              <a:spcPct val="90000"/>
            </a:lnSpc>
            <a:spcBef>
              <a:spcPct val="0"/>
            </a:spcBef>
            <a:spcAft>
              <a:spcPct val="35000"/>
            </a:spcAft>
            <a:buNone/>
          </a:pPr>
          <a:endParaRPr lang="en-US" sz="1500" kern="1200" dirty="0">
            <a:solidFill>
              <a:schemeClr val="tx1"/>
            </a:solidFill>
          </a:endParaRPr>
        </a:p>
      </dsp:txBody>
      <dsp:txXfrm>
        <a:off x="2500366" y="525337"/>
        <a:ext cx="20183" cy="4036"/>
      </dsp:txXfrm>
    </dsp:sp>
    <dsp:sp modelId="{0D4C9BD0-1B04-4E38-B612-4B57377B4E4B}">
      <dsp:nvSpPr>
        <dsp:cNvPr id="0" name=""/>
        <dsp:cNvSpPr/>
      </dsp:nvSpPr>
      <dsp:spPr>
        <a:xfrm>
          <a:off x="570650" y="834"/>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Transaction</a:t>
          </a:r>
        </a:p>
      </dsp:txBody>
      <dsp:txXfrm>
        <a:off x="570650" y="834"/>
        <a:ext cx="1755074" cy="1053044"/>
      </dsp:txXfrm>
    </dsp:sp>
    <dsp:sp modelId="{D43B329E-076C-4D0A-B5DA-460A0DD8A466}">
      <dsp:nvSpPr>
        <dsp:cNvPr id="0" name=""/>
        <dsp:cNvSpPr/>
      </dsp:nvSpPr>
      <dsp:spPr>
        <a:xfrm>
          <a:off x="4482665" y="481636"/>
          <a:ext cx="373067" cy="91440"/>
        </a:xfrm>
        <a:custGeom>
          <a:avLst/>
          <a:gdLst/>
          <a:ahLst/>
          <a:cxnLst/>
          <a:rect l="0" t="0" r="0" b="0"/>
          <a:pathLst>
            <a:path>
              <a:moveTo>
                <a:pt x="0" y="45720"/>
              </a:moveTo>
              <a:lnTo>
                <a:pt x="37306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659107" y="525337"/>
        <a:ext cx="20183" cy="4036"/>
      </dsp:txXfrm>
    </dsp:sp>
    <dsp:sp modelId="{8420CB31-C2D1-4D26-8AE5-575209B5EF43}">
      <dsp:nvSpPr>
        <dsp:cNvPr id="0" name=""/>
        <dsp:cNvSpPr/>
      </dsp:nvSpPr>
      <dsp:spPr>
        <a:xfrm>
          <a:off x="2729391" y="834"/>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Accounting provisions</a:t>
          </a:r>
        </a:p>
      </dsp:txBody>
      <dsp:txXfrm>
        <a:off x="2729391" y="834"/>
        <a:ext cx="1755074" cy="1053044"/>
      </dsp:txXfrm>
    </dsp:sp>
    <dsp:sp modelId="{821EB399-71A7-44BE-9DD8-AFB6002CC8F2}">
      <dsp:nvSpPr>
        <dsp:cNvPr id="0" name=""/>
        <dsp:cNvSpPr/>
      </dsp:nvSpPr>
      <dsp:spPr>
        <a:xfrm>
          <a:off x="6641407" y="481636"/>
          <a:ext cx="373067" cy="91440"/>
        </a:xfrm>
        <a:custGeom>
          <a:avLst/>
          <a:gdLst/>
          <a:ahLst/>
          <a:cxnLst/>
          <a:rect l="0" t="0" r="0" b="0"/>
          <a:pathLst>
            <a:path>
              <a:moveTo>
                <a:pt x="0" y="45720"/>
              </a:moveTo>
              <a:lnTo>
                <a:pt x="37306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6817848" y="525337"/>
        <a:ext cx="20183" cy="4036"/>
      </dsp:txXfrm>
    </dsp:sp>
    <dsp:sp modelId="{3CC605FC-EF41-474B-ADD7-EE49BAF07BBB}">
      <dsp:nvSpPr>
        <dsp:cNvPr id="0" name=""/>
        <dsp:cNvSpPr/>
      </dsp:nvSpPr>
      <dsp:spPr>
        <a:xfrm>
          <a:off x="4888133" y="834"/>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GL close</a:t>
          </a:r>
        </a:p>
      </dsp:txBody>
      <dsp:txXfrm>
        <a:off x="4888133" y="834"/>
        <a:ext cx="1755074" cy="1053044"/>
      </dsp:txXfrm>
    </dsp:sp>
    <dsp:sp modelId="{1F7E7E4E-87ED-4B87-971A-E62B9B3F861A}">
      <dsp:nvSpPr>
        <dsp:cNvPr id="0" name=""/>
        <dsp:cNvSpPr/>
      </dsp:nvSpPr>
      <dsp:spPr>
        <a:xfrm>
          <a:off x="1448187" y="1052078"/>
          <a:ext cx="6476223" cy="373067"/>
        </a:xfrm>
        <a:custGeom>
          <a:avLst/>
          <a:gdLst/>
          <a:ahLst/>
          <a:cxnLst/>
          <a:rect l="0" t="0" r="0" b="0"/>
          <a:pathLst>
            <a:path>
              <a:moveTo>
                <a:pt x="6476223" y="0"/>
              </a:moveTo>
              <a:lnTo>
                <a:pt x="6476223" y="203633"/>
              </a:lnTo>
              <a:lnTo>
                <a:pt x="0" y="203633"/>
              </a:lnTo>
              <a:lnTo>
                <a:pt x="0" y="373067"/>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524079" y="1236593"/>
        <a:ext cx="324439" cy="4036"/>
      </dsp:txXfrm>
    </dsp:sp>
    <dsp:sp modelId="{F56CAE08-AF94-4471-B582-14F613540F17}">
      <dsp:nvSpPr>
        <dsp:cNvPr id="0" name=""/>
        <dsp:cNvSpPr/>
      </dsp:nvSpPr>
      <dsp:spPr>
        <a:xfrm>
          <a:off x="7046874" y="834"/>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Financial consolidation</a:t>
          </a:r>
        </a:p>
      </dsp:txBody>
      <dsp:txXfrm>
        <a:off x="7046874" y="834"/>
        <a:ext cx="1755074" cy="1053044"/>
      </dsp:txXfrm>
    </dsp:sp>
    <dsp:sp modelId="{E2E28374-6445-45AA-B890-D771E9C37F4D}">
      <dsp:nvSpPr>
        <dsp:cNvPr id="0" name=""/>
        <dsp:cNvSpPr/>
      </dsp:nvSpPr>
      <dsp:spPr>
        <a:xfrm>
          <a:off x="2323924" y="1938347"/>
          <a:ext cx="373067" cy="91440"/>
        </a:xfrm>
        <a:custGeom>
          <a:avLst/>
          <a:gdLst/>
          <a:ahLst/>
          <a:cxnLst/>
          <a:rect l="0" t="0" r="0" b="0"/>
          <a:pathLst>
            <a:path>
              <a:moveTo>
                <a:pt x="0" y="45720"/>
              </a:moveTo>
              <a:lnTo>
                <a:pt x="373067"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00366" y="1982049"/>
        <a:ext cx="20183" cy="4036"/>
      </dsp:txXfrm>
    </dsp:sp>
    <dsp:sp modelId="{9E9D04F2-94FB-4AEB-84C4-1762809839C1}">
      <dsp:nvSpPr>
        <dsp:cNvPr id="0" name=""/>
        <dsp:cNvSpPr/>
      </dsp:nvSpPr>
      <dsp:spPr>
        <a:xfrm>
          <a:off x="570650" y="1457545"/>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Tax and statutory reporting</a:t>
          </a:r>
        </a:p>
      </dsp:txBody>
      <dsp:txXfrm>
        <a:off x="570650" y="1457545"/>
        <a:ext cx="1755074" cy="1053044"/>
      </dsp:txXfrm>
    </dsp:sp>
    <dsp:sp modelId="{FE93EC1B-6ABF-43DF-B10E-A0313A86CCF9}">
      <dsp:nvSpPr>
        <dsp:cNvPr id="0" name=""/>
        <dsp:cNvSpPr/>
      </dsp:nvSpPr>
      <dsp:spPr>
        <a:xfrm>
          <a:off x="2729391" y="1457545"/>
          <a:ext cx="1755074" cy="1053044"/>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Analysis</a:t>
          </a:r>
        </a:p>
      </dsp:txBody>
      <dsp:txXfrm>
        <a:off x="2729391" y="1457545"/>
        <a:ext cx="1755074" cy="10530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19D9C2-09FA-4EDD-A42E-7C51EDFFA767}">
      <dsp:nvSpPr>
        <dsp:cNvPr id="0" name=""/>
        <dsp:cNvSpPr/>
      </dsp:nvSpPr>
      <dsp:spPr>
        <a:xfrm>
          <a:off x="2210" y="863303"/>
          <a:ext cx="1324933" cy="1092792"/>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Document currency</a:t>
          </a:r>
        </a:p>
      </dsp:txBody>
      <dsp:txXfrm>
        <a:off x="27358" y="888451"/>
        <a:ext cx="1274637" cy="808326"/>
      </dsp:txXfrm>
    </dsp:sp>
    <dsp:sp modelId="{D5656C04-18C9-49AA-BF58-5BEAD3E9E46E}">
      <dsp:nvSpPr>
        <dsp:cNvPr id="0" name=""/>
        <dsp:cNvSpPr/>
      </dsp:nvSpPr>
      <dsp:spPr>
        <a:xfrm>
          <a:off x="755745" y="1155741"/>
          <a:ext cx="1413632" cy="1413632"/>
        </a:xfrm>
        <a:prstGeom prst="leftCircularArrow">
          <a:avLst>
            <a:gd name="adj1" fmla="val 2821"/>
            <a:gd name="adj2" fmla="val 344392"/>
            <a:gd name="adj3" fmla="val 2119903"/>
            <a:gd name="adj4" fmla="val 9024489"/>
            <a:gd name="adj5" fmla="val 3291"/>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EF1F7E2-FB05-4F22-BF40-95C8A39B2B26}">
      <dsp:nvSpPr>
        <dsp:cNvPr id="0" name=""/>
        <dsp:cNvSpPr/>
      </dsp:nvSpPr>
      <dsp:spPr>
        <a:xfrm>
          <a:off x="296640" y="1721926"/>
          <a:ext cx="1177718" cy="46833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Transaction </a:t>
          </a:r>
        </a:p>
      </dsp:txBody>
      <dsp:txXfrm>
        <a:off x="310357" y="1735643"/>
        <a:ext cx="1150284" cy="440905"/>
      </dsp:txXfrm>
    </dsp:sp>
    <dsp:sp modelId="{2DA9B96D-ED3C-4F72-A47F-6D983D80AB64}">
      <dsp:nvSpPr>
        <dsp:cNvPr id="0" name=""/>
        <dsp:cNvSpPr/>
      </dsp:nvSpPr>
      <dsp:spPr>
        <a:xfrm>
          <a:off x="1664225" y="863303"/>
          <a:ext cx="1324933" cy="1092792"/>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Reporting currency</a:t>
          </a:r>
        </a:p>
      </dsp:txBody>
      <dsp:txXfrm>
        <a:off x="1689373" y="1122621"/>
        <a:ext cx="1274637" cy="808326"/>
      </dsp:txXfrm>
    </dsp:sp>
    <dsp:sp modelId="{813A9215-EA31-4C70-AABB-77AD4134FE1B}">
      <dsp:nvSpPr>
        <dsp:cNvPr id="0" name=""/>
        <dsp:cNvSpPr/>
      </dsp:nvSpPr>
      <dsp:spPr>
        <a:xfrm>
          <a:off x="2406719" y="207178"/>
          <a:ext cx="1582929" cy="1582929"/>
        </a:xfrm>
        <a:prstGeom prst="circularArrow">
          <a:avLst>
            <a:gd name="adj1" fmla="val 2519"/>
            <a:gd name="adj2" fmla="val 305406"/>
            <a:gd name="adj3" fmla="val 19519084"/>
            <a:gd name="adj4" fmla="val 12575511"/>
            <a:gd name="adj5" fmla="val 2939"/>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B18224-9A09-4AF2-9818-71C25A6E839B}">
      <dsp:nvSpPr>
        <dsp:cNvPr id="0" name=""/>
        <dsp:cNvSpPr/>
      </dsp:nvSpPr>
      <dsp:spPr>
        <a:xfrm>
          <a:off x="1958655" y="629133"/>
          <a:ext cx="1177718" cy="468339"/>
        </a:xfrm>
        <a:prstGeom prst="roundRect">
          <a:avLst>
            <a:gd name="adj" fmla="val 1000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Local</a:t>
          </a:r>
        </a:p>
      </dsp:txBody>
      <dsp:txXfrm>
        <a:off x="1972372" y="642850"/>
        <a:ext cx="1150284" cy="440905"/>
      </dsp:txXfrm>
    </dsp:sp>
    <dsp:sp modelId="{95C438A6-FB51-4321-8521-11F803B0715D}">
      <dsp:nvSpPr>
        <dsp:cNvPr id="0" name=""/>
        <dsp:cNvSpPr/>
      </dsp:nvSpPr>
      <dsp:spPr>
        <a:xfrm>
          <a:off x="3326241" y="863303"/>
          <a:ext cx="1324933" cy="1092792"/>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Consolidation currency</a:t>
          </a:r>
        </a:p>
      </dsp:txBody>
      <dsp:txXfrm>
        <a:off x="3351389" y="888451"/>
        <a:ext cx="1274637" cy="808326"/>
      </dsp:txXfrm>
    </dsp:sp>
    <dsp:sp modelId="{0F5594F1-1D36-41D8-88A7-4060061EE203}">
      <dsp:nvSpPr>
        <dsp:cNvPr id="0" name=""/>
        <dsp:cNvSpPr/>
      </dsp:nvSpPr>
      <dsp:spPr>
        <a:xfrm>
          <a:off x="3620671" y="1721926"/>
          <a:ext cx="1177718" cy="468339"/>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Group</a:t>
          </a:r>
        </a:p>
      </dsp:txBody>
      <dsp:txXfrm>
        <a:off x="3634388" y="1735643"/>
        <a:ext cx="1150284" cy="44090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19D9C2-09FA-4EDD-A42E-7C51EDFFA767}">
      <dsp:nvSpPr>
        <dsp:cNvPr id="0" name=""/>
        <dsp:cNvSpPr/>
      </dsp:nvSpPr>
      <dsp:spPr>
        <a:xfrm>
          <a:off x="2210" y="863303"/>
          <a:ext cx="1324933" cy="1092792"/>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Document currency</a:t>
          </a:r>
        </a:p>
      </dsp:txBody>
      <dsp:txXfrm>
        <a:off x="27358" y="888451"/>
        <a:ext cx="1274637" cy="808326"/>
      </dsp:txXfrm>
    </dsp:sp>
    <dsp:sp modelId="{D5656C04-18C9-49AA-BF58-5BEAD3E9E46E}">
      <dsp:nvSpPr>
        <dsp:cNvPr id="0" name=""/>
        <dsp:cNvSpPr/>
      </dsp:nvSpPr>
      <dsp:spPr>
        <a:xfrm>
          <a:off x="755745" y="1155741"/>
          <a:ext cx="1413632" cy="1413632"/>
        </a:xfrm>
        <a:prstGeom prst="leftCircularArrow">
          <a:avLst>
            <a:gd name="adj1" fmla="val 2821"/>
            <a:gd name="adj2" fmla="val 344392"/>
            <a:gd name="adj3" fmla="val 2119903"/>
            <a:gd name="adj4" fmla="val 9024489"/>
            <a:gd name="adj5" fmla="val 3291"/>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EF1F7E2-FB05-4F22-BF40-95C8A39B2B26}">
      <dsp:nvSpPr>
        <dsp:cNvPr id="0" name=""/>
        <dsp:cNvSpPr/>
      </dsp:nvSpPr>
      <dsp:spPr>
        <a:xfrm>
          <a:off x="296640" y="1721926"/>
          <a:ext cx="1177718" cy="468339"/>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Transaction </a:t>
          </a:r>
        </a:p>
      </dsp:txBody>
      <dsp:txXfrm>
        <a:off x="310357" y="1735643"/>
        <a:ext cx="1150284" cy="440905"/>
      </dsp:txXfrm>
    </dsp:sp>
    <dsp:sp modelId="{2DA9B96D-ED3C-4F72-A47F-6D983D80AB64}">
      <dsp:nvSpPr>
        <dsp:cNvPr id="0" name=""/>
        <dsp:cNvSpPr/>
      </dsp:nvSpPr>
      <dsp:spPr>
        <a:xfrm>
          <a:off x="1664225" y="863303"/>
          <a:ext cx="1324933" cy="1092792"/>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Reporting currency</a:t>
          </a:r>
        </a:p>
        <a:p>
          <a:pPr marL="114300" lvl="1" indent="-114300" algn="l" defTabSz="622300">
            <a:lnSpc>
              <a:spcPct val="90000"/>
            </a:lnSpc>
            <a:spcBef>
              <a:spcPct val="0"/>
            </a:spcBef>
            <a:spcAft>
              <a:spcPct val="15000"/>
            </a:spcAft>
            <a:buChar char="•"/>
          </a:pPr>
          <a:r>
            <a:rPr lang="en-US" sz="1400" kern="1200" dirty="0"/>
            <a:t>E.g. EUR</a:t>
          </a:r>
        </a:p>
      </dsp:txBody>
      <dsp:txXfrm>
        <a:off x="1689373" y="1122621"/>
        <a:ext cx="1274637" cy="808326"/>
      </dsp:txXfrm>
    </dsp:sp>
    <dsp:sp modelId="{813A9215-EA31-4C70-AABB-77AD4134FE1B}">
      <dsp:nvSpPr>
        <dsp:cNvPr id="0" name=""/>
        <dsp:cNvSpPr/>
      </dsp:nvSpPr>
      <dsp:spPr>
        <a:xfrm>
          <a:off x="2406719" y="207178"/>
          <a:ext cx="1582929" cy="1582929"/>
        </a:xfrm>
        <a:prstGeom prst="circularArrow">
          <a:avLst>
            <a:gd name="adj1" fmla="val 2519"/>
            <a:gd name="adj2" fmla="val 305406"/>
            <a:gd name="adj3" fmla="val 19519084"/>
            <a:gd name="adj4" fmla="val 12575511"/>
            <a:gd name="adj5" fmla="val 2939"/>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B18224-9A09-4AF2-9818-71C25A6E839B}">
      <dsp:nvSpPr>
        <dsp:cNvPr id="0" name=""/>
        <dsp:cNvSpPr/>
      </dsp:nvSpPr>
      <dsp:spPr>
        <a:xfrm>
          <a:off x="1958655" y="629133"/>
          <a:ext cx="1177718" cy="468339"/>
        </a:xfrm>
        <a:prstGeom prst="roundRect">
          <a:avLst>
            <a:gd name="adj" fmla="val 1000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Local</a:t>
          </a:r>
        </a:p>
      </dsp:txBody>
      <dsp:txXfrm>
        <a:off x="1972372" y="642850"/>
        <a:ext cx="1150284" cy="440905"/>
      </dsp:txXfrm>
    </dsp:sp>
    <dsp:sp modelId="{95C438A6-FB51-4321-8521-11F803B0715D}">
      <dsp:nvSpPr>
        <dsp:cNvPr id="0" name=""/>
        <dsp:cNvSpPr/>
      </dsp:nvSpPr>
      <dsp:spPr>
        <a:xfrm>
          <a:off x="3326241" y="863303"/>
          <a:ext cx="1324933" cy="1092792"/>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Consolidation currency</a:t>
          </a:r>
        </a:p>
        <a:p>
          <a:pPr marL="114300" lvl="1" indent="-114300" algn="l" defTabSz="622300">
            <a:lnSpc>
              <a:spcPct val="90000"/>
            </a:lnSpc>
            <a:spcBef>
              <a:spcPct val="0"/>
            </a:spcBef>
            <a:spcAft>
              <a:spcPct val="15000"/>
            </a:spcAft>
            <a:buChar char="•"/>
          </a:pPr>
          <a:r>
            <a:rPr lang="en-US" sz="1400" kern="1200" dirty="0"/>
            <a:t>E.g. USD</a:t>
          </a:r>
        </a:p>
      </dsp:txBody>
      <dsp:txXfrm>
        <a:off x="3351389" y="888451"/>
        <a:ext cx="1274637" cy="808326"/>
      </dsp:txXfrm>
    </dsp:sp>
    <dsp:sp modelId="{0F5594F1-1D36-41D8-88A7-4060061EE203}">
      <dsp:nvSpPr>
        <dsp:cNvPr id="0" name=""/>
        <dsp:cNvSpPr/>
      </dsp:nvSpPr>
      <dsp:spPr>
        <a:xfrm>
          <a:off x="3620671" y="1721926"/>
          <a:ext cx="1177718" cy="468339"/>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20320" rIns="30480" bIns="20320" numCol="1" spcCol="1270" anchor="ctr" anchorCtr="0">
          <a:noAutofit/>
        </a:bodyPr>
        <a:lstStyle/>
        <a:p>
          <a:pPr marL="0" lvl="0" indent="0" algn="ctr" defTabSz="711200">
            <a:lnSpc>
              <a:spcPct val="90000"/>
            </a:lnSpc>
            <a:spcBef>
              <a:spcPct val="0"/>
            </a:spcBef>
            <a:spcAft>
              <a:spcPct val="35000"/>
            </a:spcAft>
            <a:buNone/>
          </a:pPr>
          <a:r>
            <a:rPr lang="en-US" sz="1600" kern="1200" dirty="0"/>
            <a:t>Group</a:t>
          </a:r>
        </a:p>
      </dsp:txBody>
      <dsp:txXfrm>
        <a:off x="3634388" y="1735643"/>
        <a:ext cx="1150284" cy="44090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35508E-A927-4750-B066-F5B31277DD71}">
      <dsp:nvSpPr>
        <dsp:cNvPr id="0" name=""/>
        <dsp:cNvSpPr/>
      </dsp:nvSpPr>
      <dsp:spPr>
        <a:xfrm>
          <a:off x="37" y="227730"/>
          <a:ext cx="3631927" cy="5472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 Client level</a:t>
          </a:r>
        </a:p>
      </dsp:txBody>
      <dsp:txXfrm>
        <a:off x="37" y="227730"/>
        <a:ext cx="3631927" cy="547200"/>
      </dsp:txXfrm>
    </dsp:sp>
    <dsp:sp modelId="{F9378F41-C1A6-4941-B435-6CF6EABD33E0}">
      <dsp:nvSpPr>
        <dsp:cNvPr id="0" name=""/>
        <dsp:cNvSpPr/>
      </dsp:nvSpPr>
      <dsp:spPr>
        <a:xfrm>
          <a:off x="37" y="774930"/>
          <a:ext cx="3631927" cy="2848966"/>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Account</a:t>
          </a:r>
        </a:p>
        <a:p>
          <a:pPr marL="171450" lvl="1" indent="-171450" algn="l" defTabSz="844550">
            <a:lnSpc>
              <a:spcPct val="90000"/>
            </a:lnSpc>
            <a:spcBef>
              <a:spcPct val="0"/>
            </a:spcBef>
            <a:spcAft>
              <a:spcPct val="15000"/>
            </a:spcAft>
            <a:buChar char="•"/>
          </a:pPr>
          <a:r>
            <a:rPr lang="en-US" sz="1900" kern="1200" dirty="0"/>
            <a:t>Description</a:t>
          </a:r>
        </a:p>
        <a:p>
          <a:pPr marL="171450" lvl="1" indent="-171450" algn="l" defTabSz="844550">
            <a:lnSpc>
              <a:spcPct val="90000"/>
            </a:lnSpc>
            <a:spcBef>
              <a:spcPct val="0"/>
            </a:spcBef>
            <a:spcAft>
              <a:spcPct val="15000"/>
            </a:spcAft>
            <a:buChar char="•"/>
          </a:pPr>
          <a:r>
            <a:rPr lang="en-US" sz="1900" kern="1200" dirty="0"/>
            <a:t>Account group</a:t>
          </a:r>
        </a:p>
        <a:p>
          <a:pPr marL="342900" lvl="2" indent="-171450" algn="l" defTabSz="844550">
            <a:lnSpc>
              <a:spcPct val="90000"/>
            </a:lnSpc>
            <a:spcBef>
              <a:spcPct val="0"/>
            </a:spcBef>
            <a:spcAft>
              <a:spcPct val="15000"/>
            </a:spcAft>
            <a:buChar char="•"/>
          </a:pPr>
          <a:r>
            <a:rPr lang="en-US" sz="1900" kern="1200" dirty="0"/>
            <a:t>Group  accounts depending of a defined criteria</a:t>
          </a:r>
        </a:p>
        <a:p>
          <a:pPr marL="171450" lvl="1" indent="-171450" algn="l" defTabSz="844550">
            <a:lnSpc>
              <a:spcPct val="90000"/>
            </a:lnSpc>
            <a:spcBef>
              <a:spcPct val="0"/>
            </a:spcBef>
            <a:spcAft>
              <a:spcPct val="15000"/>
            </a:spcAft>
            <a:buChar char="•"/>
          </a:pPr>
          <a:r>
            <a:rPr lang="en-US" sz="1900" kern="1200" dirty="0"/>
            <a:t>P&amp;L or Balance sheet </a:t>
          </a:r>
        </a:p>
      </dsp:txBody>
      <dsp:txXfrm>
        <a:off x="37" y="774930"/>
        <a:ext cx="3631927" cy="2848966"/>
      </dsp:txXfrm>
    </dsp:sp>
    <dsp:sp modelId="{799E5770-E39A-47B2-B84A-F5C87345E651}">
      <dsp:nvSpPr>
        <dsp:cNvPr id="0" name=""/>
        <dsp:cNvSpPr/>
      </dsp:nvSpPr>
      <dsp:spPr>
        <a:xfrm>
          <a:off x="4140434" y="227730"/>
          <a:ext cx="3631927" cy="5472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Company code level</a:t>
          </a:r>
        </a:p>
      </dsp:txBody>
      <dsp:txXfrm>
        <a:off x="4140434" y="227730"/>
        <a:ext cx="3631927" cy="547200"/>
      </dsp:txXfrm>
    </dsp:sp>
    <dsp:sp modelId="{C2D2204A-7B15-44A2-A7D9-4526DF9FF047}">
      <dsp:nvSpPr>
        <dsp:cNvPr id="0" name=""/>
        <dsp:cNvSpPr/>
      </dsp:nvSpPr>
      <dsp:spPr>
        <a:xfrm>
          <a:off x="4140434" y="774930"/>
          <a:ext cx="3631927" cy="2848966"/>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Currency and tax data</a:t>
          </a:r>
        </a:p>
        <a:p>
          <a:pPr marL="171450" lvl="1" indent="-171450" algn="l" defTabSz="844550">
            <a:lnSpc>
              <a:spcPct val="90000"/>
            </a:lnSpc>
            <a:spcBef>
              <a:spcPct val="0"/>
            </a:spcBef>
            <a:spcAft>
              <a:spcPct val="15000"/>
            </a:spcAft>
            <a:buChar char="•"/>
          </a:pPr>
          <a:r>
            <a:rPr lang="en-US" sz="1900" kern="1200" dirty="0"/>
            <a:t>Reconciliation account </a:t>
          </a:r>
        </a:p>
        <a:p>
          <a:pPr marL="342900" lvl="2" indent="-171450" algn="l" defTabSz="844550">
            <a:lnSpc>
              <a:spcPct val="90000"/>
            </a:lnSpc>
            <a:spcBef>
              <a:spcPct val="0"/>
            </a:spcBef>
            <a:spcAft>
              <a:spcPct val="15000"/>
            </a:spcAft>
            <a:buChar char="•"/>
          </a:pPr>
          <a:r>
            <a:rPr lang="en-US" sz="1900" kern="1200" dirty="0"/>
            <a:t>Control sub ledgers</a:t>
          </a:r>
        </a:p>
        <a:p>
          <a:pPr marL="171450" lvl="1" indent="-171450" algn="l" defTabSz="844550">
            <a:lnSpc>
              <a:spcPct val="90000"/>
            </a:lnSpc>
            <a:spcBef>
              <a:spcPct val="0"/>
            </a:spcBef>
            <a:spcAft>
              <a:spcPct val="15000"/>
            </a:spcAft>
            <a:buChar char="•"/>
          </a:pPr>
          <a:r>
            <a:rPr lang="en-US" sz="1900" kern="1200" dirty="0"/>
            <a:t>Field status group</a:t>
          </a:r>
        </a:p>
        <a:p>
          <a:pPr marL="342900" lvl="2" indent="-171450" algn="l" defTabSz="844550">
            <a:lnSpc>
              <a:spcPct val="90000"/>
            </a:lnSpc>
            <a:spcBef>
              <a:spcPct val="0"/>
            </a:spcBef>
            <a:spcAft>
              <a:spcPct val="15000"/>
            </a:spcAft>
            <a:buChar char="•"/>
          </a:pPr>
          <a:r>
            <a:rPr lang="en-US" sz="1900" kern="1200" dirty="0"/>
            <a:t>It controls fields requirements during posting</a:t>
          </a:r>
        </a:p>
        <a:p>
          <a:pPr marL="171450" lvl="1" indent="-171450" algn="l" defTabSz="844550">
            <a:lnSpc>
              <a:spcPct val="90000"/>
            </a:lnSpc>
            <a:spcBef>
              <a:spcPct val="0"/>
            </a:spcBef>
            <a:spcAft>
              <a:spcPct val="15000"/>
            </a:spcAft>
            <a:buChar char="•"/>
          </a:pPr>
          <a:r>
            <a:rPr lang="en-US" sz="1900" kern="1200" dirty="0"/>
            <a:t>Line control</a:t>
          </a:r>
        </a:p>
        <a:p>
          <a:pPr marL="342900" lvl="2" indent="-171450" algn="l" defTabSz="844550">
            <a:lnSpc>
              <a:spcPct val="90000"/>
            </a:lnSpc>
            <a:spcBef>
              <a:spcPct val="0"/>
            </a:spcBef>
            <a:spcAft>
              <a:spcPct val="15000"/>
            </a:spcAft>
            <a:buChar char="•"/>
          </a:pPr>
          <a:r>
            <a:rPr lang="en-US" sz="1900" kern="1200" dirty="0"/>
            <a:t>Open item management</a:t>
          </a:r>
        </a:p>
        <a:p>
          <a:pPr marL="342900" lvl="2" indent="-171450" algn="l" defTabSz="844550">
            <a:lnSpc>
              <a:spcPct val="90000"/>
            </a:lnSpc>
            <a:spcBef>
              <a:spcPct val="0"/>
            </a:spcBef>
            <a:spcAft>
              <a:spcPct val="15000"/>
            </a:spcAft>
            <a:buChar char="•"/>
          </a:pPr>
          <a:r>
            <a:rPr lang="en-US" sz="1900" kern="1200" dirty="0"/>
            <a:t>Line item display</a:t>
          </a:r>
        </a:p>
      </dsp:txBody>
      <dsp:txXfrm>
        <a:off x="4140434" y="774930"/>
        <a:ext cx="3631927" cy="284896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35508E-A927-4750-B066-F5B31277DD71}">
      <dsp:nvSpPr>
        <dsp:cNvPr id="0" name=""/>
        <dsp:cNvSpPr/>
      </dsp:nvSpPr>
      <dsp:spPr>
        <a:xfrm>
          <a:off x="23" y="10950"/>
          <a:ext cx="2243249" cy="897299"/>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 Finance</a:t>
          </a:r>
        </a:p>
      </dsp:txBody>
      <dsp:txXfrm>
        <a:off x="23" y="10950"/>
        <a:ext cx="2243249" cy="897299"/>
      </dsp:txXfrm>
    </dsp:sp>
    <dsp:sp modelId="{F9378F41-C1A6-4941-B435-6CF6EABD33E0}">
      <dsp:nvSpPr>
        <dsp:cNvPr id="0" name=""/>
        <dsp:cNvSpPr/>
      </dsp:nvSpPr>
      <dsp:spPr>
        <a:xfrm>
          <a:off x="23" y="908249"/>
          <a:ext cx="2243249" cy="197640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GL Master Record</a:t>
          </a:r>
        </a:p>
        <a:p>
          <a:pPr marL="342900" lvl="2" indent="-171450" algn="l" defTabSz="800100">
            <a:lnSpc>
              <a:spcPct val="90000"/>
            </a:lnSpc>
            <a:spcBef>
              <a:spcPct val="0"/>
            </a:spcBef>
            <a:spcAft>
              <a:spcPct val="15000"/>
            </a:spcAft>
            <a:buChar char="•"/>
          </a:pPr>
          <a:r>
            <a:rPr lang="en-US" sz="1800" kern="1200" dirty="0"/>
            <a:t>P&amp;L accounts</a:t>
          </a:r>
        </a:p>
      </dsp:txBody>
      <dsp:txXfrm>
        <a:off x="23" y="908249"/>
        <a:ext cx="2243249" cy="1976400"/>
      </dsp:txXfrm>
    </dsp:sp>
    <dsp:sp modelId="{799E5770-E39A-47B2-B84A-F5C87345E651}">
      <dsp:nvSpPr>
        <dsp:cNvPr id="0" name=""/>
        <dsp:cNvSpPr/>
      </dsp:nvSpPr>
      <dsp:spPr>
        <a:xfrm>
          <a:off x="2557327" y="10950"/>
          <a:ext cx="2243249" cy="897299"/>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kern="1200" dirty="0"/>
            <a:t>Controlling</a:t>
          </a:r>
        </a:p>
      </dsp:txBody>
      <dsp:txXfrm>
        <a:off x="2557327" y="10950"/>
        <a:ext cx="2243249" cy="897299"/>
      </dsp:txXfrm>
    </dsp:sp>
    <dsp:sp modelId="{C2D2204A-7B15-44A2-A7D9-4526DF9FF047}">
      <dsp:nvSpPr>
        <dsp:cNvPr id="0" name=""/>
        <dsp:cNvSpPr/>
      </dsp:nvSpPr>
      <dsp:spPr>
        <a:xfrm>
          <a:off x="2557327" y="908249"/>
          <a:ext cx="2243249" cy="197640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t>Primary Cost Element to link FI and CO</a:t>
          </a:r>
        </a:p>
        <a:p>
          <a:pPr marL="171450" lvl="1" indent="-171450" algn="l" defTabSz="800100">
            <a:lnSpc>
              <a:spcPct val="90000"/>
            </a:lnSpc>
            <a:spcBef>
              <a:spcPct val="0"/>
            </a:spcBef>
            <a:spcAft>
              <a:spcPct val="15000"/>
            </a:spcAft>
            <a:buChar char="•"/>
          </a:pPr>
          <a:r>
            <a:rPr lang="en-US" sz="1800" kern="1200" dirty="0"/>
            <a:t>Controlling area</a:t>
          </a:r>
        </a:p>
        <a:p>
          <a:pPr marL="171450" lvl="1" indent="-171450" algn="l" defTabSz="800100">
            <a:lnSpc>
              <a:spcPct val="90000"/>
            </a:lnSpc>
            <a:spcBef>
              <a:spcPct val="0"/>
            </a:spcBef>
            <a:spcAft>
              <a:spcPct val="15000"/>
            </a:spcAft>
            <a:buChar char="•"/>
          </a:pPr>
          <a:r>
            <a:rPr lang="en-US" sz="1800" kern="1200" dirty="0"/>
            <a:t>Validity</a:t>
          </a:r>
        </a:p>
        <a:p>
          <a:pPr marL="171450" lvl="1" indent="-171450" algn="l" defTabSz="800100">
            <a:lnSpc>
              <a:spcPct val="90000"/>
            </a:lnSpc>
            <a:spcBef>
              <a:spcPct val="0"/>
            </a:spcBef>
            <a:spcAft>
              <a:spcPct val="15000"/>
            </a:spcAft>
            <a:buChar char="•"/>
          </a:pPr>
          <a:r>
            <a:rPr lang="en-US" sz="1800" kern="1200" dirty="0"/>
            <a:t>Category (1 or 11)</a:t>
          </a:r>
        </a:p>
      </dsp:txBody>
      <dsp:txXfrm>
        <a:off x="2557327" y="908249"/>
        <a:ext cx="2243249" cy="19764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E0E3EE-0CA6-45FC-B144-A4BE71FE78AB}">
      <dsp:nvSpPr>
        <dsp:cNvPr id="0" name=""/>
        <dsp:cNvSpPr/>
      </dsp:nvSpPr>
      <dsp:spPr>
        <a:xfrm>
          <a:off x="0" y="0"/>
          <a:ext cx="3303270" cy="1325880"/>
        </a:xfrm>
        <a:prstGeom prst="roundRect">
          <a:avLst>
            <a:gd name="adj" fmla="val 10000"/>
          </a:avLst>
        </a:prstGeom>
        <a:solidFill>
          <a:srgbClr val="00206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Simulate</a:t>
          </a:r>
        </a:p>
      </dsp:txBody>
      <dsp:txXfrm>
        <a:off x="38834" y="38834"/>
        <a:ext cx="1872542" cy="1248212"/>
      </dsp:txXfrm>
    </dsp:sp>
    <dsp:sp modelId="{343C2D72-4296-4E23-AD0C-9858E5E4C7F6}">
      <dsp:nvSpPr>
        <dsp:cNvPr id="0" name=""/>
        <dsp:cNvSpPr/>
      </dsp:nvSpPr>
      <dsp:spPr>
        <a:xfrm>
          <a:off x="291465" y="1546860"/>
          <a:ext cx="3303270" cy="1325880"/>
        </a:xfrm>
        <a:prstGeom prst="roundRect">
          <a:avLst>
            <a:gd name="adj" fmla="val 1000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Park</a:t>
          </a:r>
        </a:p>
      </dsp:txBody>
      <dsp:txXfrm>
        <a:off x="330299" y="1585694"/>
        <a:ext cx="2072315" cy="1248212"/>
      </dsp:txXfrm>
    </dsp:sp>
    <dsp:sp modelId="{227CEEA7-BF9A-4B55-B6AB-2325F8FDFCE5}">
      <dsp:nvSpPr>
        <dsp:cNvPr id="0" name=""/>
        <dsp:cNvSpPr/>
      </dsp:nvSpPr>
      <dsp:spPr>
        <a:xfrm>
          <a:off x="582930" y="3093720"/>
          <a:ext cx="3303270" cy="1325880"/>
        </a:xfrm>
        <a:prstGeom prst="roundRect">
          <a:avLst>
            <a:gd name="adj" fmla="val 10000"/>
          </a:avLst>
        </a:prstGeom>
        <a:solidFill>
          <a:srgbClr val="00B0F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Post</a:t>
          </a:r>
        </a:p>
      </dsp:txBody>
      <dsp:txXfrm>
        <a:off x="621764" y="3132554"/>
        <a:ext cx="2072315" cy="1248212"/>
      </dsp:txXfrm>
    </dsp:sp>
    <dsp:sp modelId="{18D1A636-BACC-4C20-BED1-0E4A2A578CFF}">
      <dsp:nvSpPr>
        <dsp:cNvPr id="0" name=""/>
        <dsp:cNvSpPr/>
      </dsp:nvSpPr>
      <dsp:spPr>
        <a:xfrm>
          <a:off x="2441448" y="1005459"/>
          <a:ext cx="861822" cy="861822"/>
        </a:xfrm>
        <a:prstGeom prst="downArrow">
          <a:avLst>
            <a:gd name="adj1" fmla="val 55000"/>
            <a:gd name="adj2" fmla="val 45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2635358" y="1005459"/>
        <a:ext cx="474002" cy="648521"/>
      </dsp:txXfrm>
    </dsp:sp>
    <dsp:sp modelId="{9D44068B-8657-4F3E-92EB-E3E36952D3C5}">
      <dsp:nvSpPr>
        <dsp:cNvPr id="0" name=""/>
        <dsp:cNvSpPr/>
      </dsp:nvSpPr>
      <dsp:spPr>
        <a:xfrm>
          <a:off x="2732913" y="2543479"/>
          <a:ext cx="861822" cy="861822"/>
        </a:xfrm>
        <a:prstGeom prst="downArrow">
          <a:avLst>
            <a:gd name="adj1" fmla="val 55000"/>
            <a:gd name="adj2" fmla="val 45000"/>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2926823" y="2543479"/>
        <a:ext cx="474002" cy="64852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84BECA-F0E3-4C9D-8E86-79740E21C70C}">
      <dsp:nvSpPr>
        <dsp:cNvPr id="0" name=""/>
        <dsp:cNvSpPr/>
      </dsp:nvSpPr>
      <dsp:spPr>
        <a:xfrm>
          <a:off x="729995" y="278219"/>
          <a:ext cx="3968496" cy="3968496"/>
        </a:xfrm>
        <a:prstGeom prst="pie">
          <a:avLst>
            <a:gd name="adj1" fmla="val 16200000"/>
            <a:gd name="adj2" fmla="val 19800000"/>
          </a:avLst>
        </a:prstGeom>
        <a:gradFill rotWithShape="0">
          <a:gsLst>
            <a:gs pos="0">
              <a:schemeClr val="lt1">
                <a:hueOff val="0"/>
                <a:satOff val="0"/>
                <a:lumOff val="0"/>
                <a:alphaOff val="0"/>
                <a:satMod val="103000"/>
                <a:lumMod val="118000"/>
              </a:schemeClr>
            </a:gs>
            <a:gs pos="50000">
              <a:schemeClr val="lt1">
                <a:hueOff val="0"/>
                <a:satOff val="0"/>
                <a:lumOff val="0"/>
                <a:alphaOff val="0"/>
                <a:satMod val="89000"/>
                <a:lumMod val="91000"/>
              </a:schemeClr>
            </a:gs>
            <a:gs pos="100000">
              <a:schemeClr val="lt1">
                <a:hueOff val="0"/>
                <a:satOff val="0"/>
                <a:lumOff val="0"/>
                <a:alphaOff val="0"/>
                <a:lumMod val="6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kern="1200" dirty="0"/>
            <a:t>Asset Master</a:t>
          </a:r>
        </a:p>
      </dsp:txBody>
      <dsp:txXfrm>
        <a:off x="2808731" y="785147"/>
        <a:ext cx="1039368" cy="803147"/>
      </dsp:txXfrm>
    </dsp:sp>
    <dsp:sp modelId="{C7DA96B1-290C-424F-B4B7-F551A464BB29}">
      <dsp:nvSpPr>
        <dsp:cNvPr id="0" name=""/>
        <dsp:cNvSpPr/>
      </dsp:nvSpPr>
      <dsp:spPr>
        <a:xfrm>
          <a:off x="777239" y="359951"/>
          <a:ext cx="3968496" cy="3968496"/>
        </a:xfrm>
        <a:prstGeom prst="pie">
          <a:avLst>
            <a:gd name="adj1" fmla="val 19800000"/>
            <a:gd name="adj2" fmla="val 1800000"/>
          </a:avLst>
        </a:prstGeom>
        <a:gradFill rotWithShape="0">
          <a:gsLst>
            <a:gs pos="0">
              <a:schemeClr val="lt1">
                <a:hueOff val="0"/>
                <a:satOff val="0"/>
                <a:lumOff val="0"/>
                <a:alphaOff val="0"/>
                <a:satMod val="103000"/>
                <a:lumMod val="118000"/>
              </a:schemeClr>
            </a:gs>
            <a:gs pos="50000">
              <a:schemeClr val="lt1">
                <a:hueOff val="0"/>
                <a:satOff val="0"/>
                <a:lumOff val="0"/>
                <a:alphaOff val="0"/>
                <a:satMod val="89000"/>
                <a:lumMod val="91000"/>
              </a:schemeClr>
            </a:gs>
            <a:gs pos="100000">
              <a:schemeClr val="lt1">
                <a:hueOff val="0"/>
                <a:satOff val="0"/>
                <a:lumOff val="0"/>
                <a:alphaOff val="0"/>
                <a:lumMod val="6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kern="1200" dirty="0"/>
            <a:t>Acquisition</a:t>
          </a:r>
        </a:p>
      </dsp:txBody>
      <dsp:txXfrm>
        <a:off x="3470148" y="1966248"/>
        <a:ext cx="1086611" cy="779526"/>
      </dsp:txXfrm>
    </dsp:sp>
    <dsp:sp modelId="{EBE8920D-EDEA-46BB-B02D-F7D608205473}">
      <dsp:nvSpPr>
        <dsp:cNvPr id="0" name=""/>
        <dsp:cNvSpPr/>
      </dsp:nvSpPr>
      <dsp:spPr>
        <a:xfrm>
          <a:off x="729995" y="441684"/>
          <a:ext cx="3968496" cy="3968496"/>
        </a:xfrm>
        <a:prstGeom prst="pie">
          <a:avLst>
            <a:gd name="adj1" fmla="val 1800000"/>
            <a:gd name="adj2" fmla="val 5400000"/>
          </a:avLst>
        </a:prstGeom>
        <a:gradFill rotWithShape="0">
          <a:gsLst>
            <a:gs pos="0">
              <a:schemeClr val="lt1">
                <a:hueOff val="0"/>
                <a:satOff val="0"/>
                <a:lumOff val="0"/>
                <a:alphaOff val="0"/>
                <a:satMod val="103000"/>
                <a:lumMod val="118000"/>
              </a:schemeClr>
            </a:gs>
            <a:gs pos="50000">
              <a:schemeClr val="lt1">
                <a:hueOff val="0"/>
                <a:satOff val="0"/>
                <a:lumOff val="0"/>
                <a:alphaOff val="0"/>
                <a:satMod val="89000"/>
                <a:lumMod val="91000"/>
              </a:schemeClr>
            </a:gs>
            <a:gs pos="100000">
              <a:schemeClr val="lt1">
                <a:hueOff val="0"/>
                <a:satOff val="0"/>
                <a:lumOff val="0"/>
                <a:alphaOff val="0"/>
                <a:lumMod val="6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kern="1200" dirty="0"/>
            <a:t>Depreciation</a:t>
          </a:r>
        </a:p>
      </dsp:txBody>
      <dsp:txXfrm>
        <a:off x="2808731" y="3123726"/>
        <a:ext cx="1039368" cy="803147"/>
      </dsp:txXfrm>
    </dsp:sp>
    <dsp:sp modelId="{191ABFAF-1F7A-40AB-BCE5-25ABC1D9ADD1}">
      <dsp:nvSpPr>
        <dsp:cNvPr id="0" name=""/>
        <dsp:cNvSpPr/>
      </dsp:nvSpPr>
      <dsp:spPr>
        <a:xfrm>
          <a:off x="635507" y="441684"/>
          <a:ext cx="3968496" cy="3968496"/>
        </a:xfrm>
        <a:prstGeom prst="pie">
          <a:avLst>
            <a:gd name="adj1" fmla="val 5400000"/>
            <a:gd name="adj2" fmla="val 9000000"/>
          </a:avLst>
        </a:prstGeom>
        <a:gradFill rotWithShape="0">
          <a:gsLst>
            <a:gs pos="0">
              <a:schemeClr val="lt1">
                <a:hueOff val="0"/>
                <a:satOff val="0"/>
                <a:lumOff val="0"/>
                <a:alphaOff val="0"/>
                <a:satMod val="103000"/>
                <a:lumMod val="118000"/>
              </a:schemeClr>
            </a:gs>
            <a:gs pos="50000">
              <a:schemeClr val="lt1">
                <a:hueOff val="0"/>
                <a:satOff val="0"/>
                <a:lumOff val="0"/>
                <a:alphaOff val="0"/>
                <a:satMod val="89000"/>
                <a:lumMod val="91000"/>
              </a:schemeClr>
            </a:gs>
            <a:gs pos="100000">
              <a:schemeClr val="lt1">
                <a:hueOff val="0"/>
                <a:satOff val="0"/>
                <a:lumOff val="0"/>
                <a:alphaOff val="0"/>
                <a:lumMod val="6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kern="1200" dirty="0"/>
            <a:t>Transfers</a:t>
          </a:r>
        </a:p>
      </dsp:txBody>
      <dsp:txXfrm>
        <a:off x="1485899" y="3123726"/>
        <a:ext cx="1039368" cy="803147"/>
      </dsp:txXfrm>
    </dsp:sp>
    <dsp:sp modelId="{41F389FF-A82A-4CCD-AD96-70ECDEBFFADA}">
      <dsp:nvSpPr>
        <dsp:cNvPr id="0" name=""/>
        <dsp:cNvSpPr/>
      </dsp:nvSpPr>
      <dsp:spPr>
        <a:xfrm>
          <a:off x="588263" y="359951"/>
          <a:ext cx="3968496" cy="3968496"/>
        </a:xfrm>
        <a:prstGeom prst="pie">
          <a:avLst>
            <a:gd name="adj1" fmla="val 9000000"/>
            <a:gd name="adj2" fmla="val 12600000"/>
          </a:avLst>
        </a:prstGeom>
        <a:gradFill rotWithShape="0">
          <a:gsLst>
            <a:gs pos="0">
              <a:schemeClr val="lt1">
                <a:hueOff val="0"/>
                <a:satOff val="0"/>
                <a:lumOff val="0"/>
                <a:alphaOff val="0"/>
                <a:satMod val="103000"/>
                <a:lumMod val="118000"/>
              </a:schemeClr>
            </a:gs>
            <a:gs pos="50000">
              <a:schemeClr val="lt1">
                <a:hueOff val="0"/>
                <a:satOff val="0"/>
                <a:lumOff val="0"/>
                <a:alphaOff val="0"/>
                <a:satMod val="89000"/>
                <a:lumMod val="91000"/>
              </a:schemeClr>
            </a:gs>
            <a:gs pos="100000">
              <a:schemeClr val="lt1">
                <a:hueOff val="0"/>
                <a:satOff val="0"/>
                <a:lumOff val="0"/>
                <a:alphaOff val="0"/>
                <a:lumMod val="6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kern="1200" dirty="0"/>
            <a:t>Sales</a:t>
          </a:r>
        </a:p>
      </dsp:txBody>
      <dsp:txXfrm>
        <a:off x="777239" y="1966248"/>
        <a:ext cx="1086611" cy="779526"/>
      </dsp:txXfrm>
    </dsp:sp>
    <dsp:sp modelId="{53E38B8C-C0DA-4DE3-B76F-5ED9D71A2985}">
      <dsp:nvSpPr>
        <dsp:cNvPr id="0" name=""/>
        <dsp:cNvSpPr/>
      </dsp:nvSpPr>
      <dsp:spPr>
        <a:xfrm>
          <a:off x="635507" y="278219"/>
          <a:ext cx="3968496" cy="3968496"/>
        </a:xfrm>
        <a:prstGeom prst="pie">
          <a:avLst>
            <a:gd name="adj1" fmla="val 12600000"/>
            <a:gd name="adj2" fmla="val 16200000"/>
          </a:avLst>
        </a:prstGeom>
        <a:gradFill rotWithShape="0">
          <a:gsLst>
            <a:gs pos="0">
              <a:schemeClr val="lt1">
                <a:hueOff val="0"/>
                <a:satOff val="0"/>
                <a:lumOff val="0"/>
                <a:alphaOff val="0"/>
                <a:satMod val="103000"/>
                <a:lumMod val="118000"/>
              </a:schemeClr>
            </a:gs>
            <a:gs pos="50000">
              <a:schemeClr val="lt1">
                <a:hueOff val="0"/>
                <a:satOff val="0"/>
                <a:lumOff val="0"/>
                <a:alphaOff val="0"/>
                <a:satMod val="89000"/>
                <a:lumMod val="91000"/>
              </a:schemeClr>
            </a:gs>
            <a:gs pos="100000">
              <a:schemeClr val="lt1">
                <a:hueOff val="0"/>
                <a:satOff val="0"/>
                <a:lumOff val="0"/>
                <a:alphaOff val="0"/>
                <a:lumMod val="6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rtl="0">
            <a:lnSpc>
              <a:spcPct val="90000"/>
            </a:lnSpc>
            <a:spcBef>
              <a:spcPct val="0"/>
            </a:spcBef>
            <a:spcAft>
              <a:spcPct val="35000"/>
            </a:spcAft>
            <a:buNone/>
          </a:pPr>
          <a:r>
            <a:rPr lang="en-US" sz="1400" kern="1200" dirty="0"/>
            <a:t>Retirement</a:t>
          </a:r>
        </a:p>
      </dsp:txBody>
      <dsp:txXfrm>
        <a:off x="1485899" y="785147"/>
        <a:ext cx="1039368" cy="803147"/>
      </dsp:txXfrm>
    </dsp:sp>
    <dsp:sp modelId="{17B6C60D-9000-49DA-B30A-B1EC77AA5193}">
      <dsp:nvSpPr>
        <dsp:cNvPr id="0" name=""/>
        <dsp:cNvSpPr/>
      </dsp:nvSpPr>
      <dsp:spPr>
        <a:xfrm>
          <a:off x="484182" y="32551"/>
          <a:ext cx="4459833" cy="4459833"/>
        </a:xfrm>
        <a:prstGeom prst="circularArrow">
          <a:avLst>
            <a:gd name="adj1" fmla="val 5085"/>
            <a:gd name="adj2" fmla="val 327528"/>
            <a:gd name="adj3" fmla="val 19472472"/>
            <a:gd name="adj4" fmla="val 16200251"/>
            <a:gd name="adj5" fmla="val 5932"/>
          </a:avLst>
        </a:prstGeom>
        <a:gradFill rotWithShape="0">
          <a:gsLst>
            <a:gs pos="0">
              <a:schemeClr val="accent2">
                <a:tint val="60000"/>
                <a:hueOff val="0"/>
                <a:satOff val="0"/>
                <a:lumOff val="0"/>
                <a:alphaOff val="0"/>
                <a:satMod val="103000"/>
                <a:lumMod val="118000"/>
              </a:schemeClr>
            </a:gs>
            <a:gs pos="50000">
              <a:schemeClr val="accent2">
                <a:tint val="60000"/>
                <a:hueOff val="0"/>
                <a:satOff val="0"/>
                <a:lumOff val="0"/>
                <a:alphaOff val="0"/>
                <a:satMod val="89000"/>
                <a:lumMod val="91000"/>
              </a:schemeClr>
            </a:gs>
            <a:gs pos="100000">
              <a:schemeClr val="accent2">
                <a:tint val="60000"/>
                <a:hueOff val="0"/>
                <a:satOff val="0"/>
                <a:lumOff val="0"/>
                <a:alphaOff val="0"/>
                <a:lumMod val="69000"/>
              </a:schemeClr>
            </a:gs>
          </a:gsLst>
          <a:lin ang="5400000" scaled="0"/>
        </a:gradFill>
        <a:ln>
          <a:noFill/>
        </a:ln>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27F5AFA0-C560-409B-AF77-396DE26B71EB}">
      <dsp:nvSpPr>
        <dsp:cNvPr id="0" name=""/>
        <dsp:cNvSpPr/>
      </dsp:nvSpPr>
      <dsp:spPr>
        <a:xfrm>
          <a:off x="531426" y="114283"/>
          <a:ext cx="4459833" cy="4459833"/>
        </a:xfrm>
        <a:prstGeom prst="circularArrow">
          <a:avLst>
            <a:gd name="adj1" fmla="val 5085"/>
            <a:gd name="adj2" fmla="val 327528"/>
            <a:gd name="adj3" fmla="val 1472472"/>
            <a:gd name="adj4" fmla="val 19800000"/>
            <a:gd name="adj5" fmla="val 5932"/>
          </a:avLst>
        </a:prstGeom>
        <a:gradFill rotWithShape="0">
          <a:gsLst>
            <a:gs pos="0">
              <a:schemeClr val="accent2">
                <a:tint val="60000"/>
                <a:hueOff val="0"/>
                <a:satOff val="0"/>
                <a:lumOff val="0"/>
                <a:alphaOff val="0"/>
                <a:satMod val="103000"/>
                <a:lumMod val="118000"/>
              </a:schemeClr>
            </a:gs>
            <a:gs pos="50000">
              <a:schemeClr val="accent2">
                <a:tint val="60000"/>
                <a:hueOff val="0"/>
                <a:satOff val="0"/>
                <a:lumOff val="0"/>
                <a:alphaOff val="0"/>
                <a:satMod val="89000"/>
                <a:lumMod val="91000"/>
              </a:schemeClr>
            </a:gs>
            <a:gs pos="100000">
              <a:schemeClr val="accent2">
                <a:tint val="60000"/>
                <a:hueOff val="0"/>
                <a:satOff val="0"/>
                <a:lumOff val="0"/>
                <a:alphaOff val="0"/>
                <a:lumMod val="69000"/>
              </a:schemeClr>
            </a:gs>
          </a:gsLst>
          <a:lin ang="5400000" scaled="0"/>
        </a:gradFill>
        <a:ln>
          <a:noFill/>
        </a:ln>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06A126D-342B-4FA8-A9BF-4708ED435E4D}">
      <dsp:nvSpPr>
        <dsp:cNvPr id="0" name=""/>
        <dsp:cNvSpPr/>
      </dsp:nvSpPr>
      <dsp:spPr>
        <a:xfrm>
          <a:off x="484182" y="196015"/>
          <a:ext cx="4459833" cy="4459833"/>
        </a:xfrm>
        <a:prstGeom prst="circularArrow">
          <a:avLst>
            <a:gd name="adj1" fmla="val 5085"/>
            <a:gd name="adj2" fmla="val 327528"/>
            <a:gd name="adj3" fmla="val 5072221"/>
            <a:gd name="adj4" fmla="val 1800000"/>
            <a:gd name="adj5" fmla="val 5932"/>
          </a:avLst>
        </a:prstGeom>
        <a:gradFill rotWithShape="0">
          <a:gsLst>
            <a:gs pos="0">
              <a:schemeClr val="accent2">
                <a:tint val="60000"/>
                <a:hueOff val="0"/>
                <a:satOff val="0"/>
                <a:lumOff val="0"/>
                <a:alphaOff val="0"/>
                <a:satMod val="103000"/>
                <a:lumMod val="118000"/>
              </a:schemeClr>
            </a:gs>
            <a:gs pos="50000">
              <a:schemeClr val="accent2">
                <a:tint val="60000"/>
                <a:hueOff val="0"/>
                <a:satOff val="0"/>
                <a:lumOff val="0"/>
                <a:alphaOff val="0"/>
                <a:satMod val="89000"/>
                <a:lumMod val="91000"/>
              </a:schemeClr>
            </a:gs>
            <a:gs pos="100000">
              <a:schemeClr val="accent2">
                <a:tint val="60000"/>
                <a:hueOff val="0"/>
                <a:satOff val="0"/>
                <a:lumOff val="0"/>
                <a:alphaOff val="0"/>
                <a:lumMod val="69000"/>
              </a:schemeClr>
            </a:gs>
          </a:gsLst>
          <a:lin ang="5400000" scaled="0"/>
        </a:gradFill>
        <a:ln>
          <a:noFill/>
        </a:ln>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246D9BD-BFD3-41A4-9C1A-843C79AC8890}">
      <dsp:nvSpPr>
        <dsp:cNvPr id="0" name=""/>
        <dsp:cNvSpPr/>
      </dsp:nvSpPr>
      <dsp:spPr>
        <a:xfrm>
          <a:off x="389984" y="196015"/>
          <a:ext cx="4459833" cy="4459833"/>
        </a:xfrm>
        <a:prstGeom prst="circularArrow">
          <a:avLst>
            <a:gd name="adj1" fmla="val 5085"/>
            <a:gd name="adj2" fmla="val 327528"/>
            <a:gd name="adj3" fmla="val 8672472"/>
            <a:gd name="adj4" fmla="val 5400251"/>
            <a:gd name="adj5" fmla="val 5932"/>
          </a:avLst>
        </a:prstGeom>
        <a:gradFill rotWithShape="0">
          <a:gsLst>
            <a:gs pos="0">
              <a:schemeClr val="accent2">
                <a:tint val="60000"/>
                <a:hueOff val="0"/>
                <a:satOff val="0"/>
                <a:lumOff val="0"/>
                <a:alphaOff val="0"/>
                <a:satMod val="103000"/>
                <a:lumMod val="118000"/>
              </a:schemeClr>
            </a:gs>
            <a:gs pos="50000">
              <a:schemeClr val="accent2">
                <a:tint val="60000"/>
                <a:hueOff val="0"/>
                <a:satOff val="0"/>
                <a:lumOff val="0"/>
                <a:alphaOff val="0"/>
                <a:satMod val="89000"/>
                <a:lumMod val="91000"/>
              </a:schemeClr>
            </a:gs>
            <a:gs pos="100000">
              <a:schemeClr val="accent2">
                <a:tint val="60000"/>
                <a:hueOff val="0"/>
                <a:satOff val="0"/>
                <a:lumOff val="0"/>
                <a:alphaOff val="0"/>
                <a:lumMod val="69000"/>
              </a:schemeClr>
            </a:gs>
          </a:gsLst>
          <a:lin ang="5400000" scaled="0"/>
        </a:gradFill>
        <a:ln>
          <a:noFill/>
        </a:ln>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0A7D6B40-8766-4D27-95AD-5BD9226ABA08}">
      <dsp:nvSpPr>
        <dsp:cNvPr id="0" name=""/>
        <dsp:cNvSpPr/>
      </dsp:nvSpPr>
      <dsp:spPr>
        <a:xfrm>
          <a:off x="342740" y="114283"/>
          <a:ext cx="4459833" cy="4459833"/>
        </a:xfrm>
        <a:prstGeom prst="circularArrow">
          <a:avLst>
            <a:gd name="adj1" fmla="val 5085"/>
            <a:gd name="adj2" fmla="val 327528"/>
            <a:gd name="adj3" fmla="val 12272472"/>
            <a:gd name="adj4" fmla="val 9000000"/>
            <a:gd name="adj5" fmla="val 5932"/>
          </a:avLst>
        </a:prstGeom>
        <a:gradFill rotWithShape="0">
          <a:gsLst>
            <a:gs pos="0">
              <a:schemeClr val="accent2">
                <a:tint val="60000"/>
                <a:hueOff val="0"/>
                <a:satOff val="0"/>
                <a:lumOff val="0"/>
                <a:alphaOff val="0"/>
                <a:satMod val="103000"/>
                <a:lumMod val="118000"/>
              </a:schemeClr>
            </a:gs>
            <a:gs pos="50000">
              <a:schemeClr val="accent2">
                <a:tint val="60000"/>
                <a:hueOff val="0"/>
                <a:satOff val="0"/>
                <a:lumOff val="0"/>
                <a:alphaOff val="0"/>
                <a:satMod val="89000"/>
                <a:lumMod val="91000"/>
              </a:schemeClr>
            </a:gs>
            <a:gs pos="100000">
              <a:schemeClr val="accent2">
                <a:tint val="60000"/>
                <a:hueOff val="0"/>
                <a:satOff val="0"/>
                <a:lumOff val="0"/>
                <a:alphaOff val="0"/>
                <a:lumMod val="69000"/>
              </a:schemeClr>
            </a:gs>
          </a:gsLst>
          <a:lin ang="5400000" scaled="0"/>
        </a:gradFill>
        <a:ln>
          <a:noFill/>
        </a:ln>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FDA17EAD-B750-4A6A-9C3E-65E45D26F38F}">
      <dsp:nvSpPr>
        <dsp:cNvPr id="0" name=""/>
        <dsp:cNvSpPr/>
      </dsp:nvSpPr>
      <dsp:spPr>
        <a:xfrm>
          <a:off x="389984" y="32551"/>
          <a:ext cx="4459833" cy="4459833"/>
        </a:xfrm>
        <a:prstGeom prst="circularArrow">
          <a:avLst>
            <a:gd name="adj1" fmla="val 5085"/>
            <a:gd name="adj2" fmla="val 327528"/>
            <a:gd name="adj3" fmla="val 15872221"/>
            <a:gd name="adj4" fmla="val 12600000"/>
            <a:gd name="adj5" fmla="val 5932"/>
          </a:avLst>
        </a:prstGeom>
        <a:gradFill rotWithShape="0">
          <a:gsLst>
            <a:gs pos="0">
              <a:schemeClr val="accent2">
                <a:tint val="60000"/>
                <a:hueOff val="0"/>
                <a:satOff val="0"/>
                <a:lumOff val="0"/>
                <a:alphaOff val="0"/>
                <a:satMod val="103000"/>
                <a:lumMod val="118000"/>
              </a:schemeClr>
            </a:gs>
            <a:gs pos="50000">
              <a:schemeClr val="accent2">
                <a:tint val="60000"/>
                <a:hueOff val="0"/>
                <a:satOff val="0"/>
                <a:lumOff val="0"/>
                <a:alphaOff val="0"/>
                <a:satMod val="89000"/>
                <a:lumMod val="91000"/>
              </a:schemeClr>
            </a:gs>
            <a:gs pos="100000">
              <a:schemeClr val="accent2">
                <a:tint val="60000"/>
                <a:hueOff val="0"/>
                <a:satOff val="0"/>
                <a:lumOff val="0"/>
                <a:alphaOff val="0"/>
                <a:lumMod val="69000"/>
              </a:schemeClr>
            </a:gs>
          </a:gsLst>
          <a:lin ang="5400000" scaled="0"/>
        </a:gradFill>
        <a:ln>
          <a:noFill/>
        </a:ln>
        <a:effectLst/>
        <a:scene3d>
          <a:camera prst="orthographicFront"/>
          <a:lightRig rig="flat" dir="t"/>
        </a:scene3d>
        <a:sp3d z="127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DBE953-ACE2-4D02-85CC-6FD8AE007615}">
      <dsp:nvSpPr>
        <dsp:cNvPr id="0" name=""/>
        <dsp:cNvSpPr/>
      </dsp:nvSpPr>
      <dsp:spPr>
        <a:xfrm>
          <a:off x="37" y="31346"/>
          <a:ext cx="3560712" cy="684668"/>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General (Company code)</a:t>
          </a:r>
        </a:p>
      </dsp:txBody>
      <dsp:txXfrm>
        <a:off x="37" y="31346"/>
        <a:ext cx="3560712" cy="684668"/>
      </dsp:txXfrm>
    </dsp:sp>
    <dsp:sp modelId="{CD8E4743-8AC1-4F8C-AE42-14DB13372322}">
      <dsp:nvSpPr>
        <dsp:cNvPr id="0" name=""/>
        <dsp:cNvSpPr/>
      </dsp:nvSpPr>
      <dsp:spPr>
        <a:xfrm>
          <a:off x="37" y="736881"/>
          <a:ext cx="3560712" cy="285480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Asset class</a:t>
          </a:r>
        </a:p>
        <a:p>
          <a:pPr marL="171450" lvl="1" indent="-171450" algn="l" defTabSz="844550">
            <a:lnSpc>
              <a:spcPct val="90000"/>
            </a:lnSpc>
            <a:spcBef>
              <a:spcPct val="0"/>
            </a:spcBef>
            <a:spcAft>
              <a:spcPct val="15000"/>
            </a:spcAft>
            <a:buChar char="•"/>
          </a:pPr>
          <a:r>
            <a:rPr lang="en-US" sz="1900" kern="1200" dirty="0"/>
            <a:t>Description</a:t>
          </a:r>
        </a:p>
        <a:p>
          <a:pPr marL="171450" lvl="1" indent="-171450" algn="l" defTabSz="844550">
            <a:lnSpc>
              <a:spcPct val="90000"/>
            </a:lnSpc>
            <a:spcBef>
              <a:spcPct val="0"/>
            </a:spcBef>
            <a:spcAft>
              <a:spcPct val="15000"/>
            </a:spcAft>
            <a:buChar char="•"/>
          </a:pPr>
          <a:r>
            <a:rPr lang="en-US" sz="1900" kern="1200" dirty="0"/>
            <a:t>Account determination</a:t>
          </a:r>
        </a:p>
        <a:p>
          <a:pPr marL="342900" lvl="2" indent="-171450" algn="l" defTabSz="844550">
            <a:lnSpc>
              <a:spcPct val="90000"/>
            </a:lnSpc>
            <a:spcBef>
              <a:spcPct val="0"/>
            </a:spcBef>
            <a:spcAft>
              <a:spcPct val="15000"/>
            </a:spcAft>
            <a:buChar char="•"/>
          </a:pPr>
          <a:r>
            <a:rPr lang="en-US" sz="1900" kern="1200" dirty="0"/>
            <a:t>Controls the GL postings based on the asset class</a:t>
          </a:r>
        </a:p>
        <a:p>
          <a:pPr marL="171450" lvl="1" indent="-171450" algn="l" defTabSz="844550">
            <a:lnSpc>
              <a:spcPct val="90000"/>
            </a:lnSpc>
            <a:spcBef>
              <a:spcPct val="0"/>
            </a:spcBef>
            <a:spcAft>
              <a:spcPct val="15000"/>
            </a:spcAft>
            <a:buChar char="•"/>
          </a:pPr>
          <a:r>
            <a:rPr lang="en-US" sz="1900" kern="1200" dirty="0"/>
            <a:t>Cost centers and plant</a:t>
          </a:r>
        </a:p>
        <a:p>
          <a:pPr marL="171450" lvl="1" indent="-171450" algn="l" defTabSz="844550">
            <a:lnSpc>
              <a:spcPct val="90000"/>
            </a:lnSpc>
            <a:spcBef>
              <a:spcPct val="0"/>
            </a:spcBef>
            <a:spcAft>
              <a:spcPct val="15000"/>
            </a:spcAft>
            <a:buChar char="•"/>
          </a:pPr>
          <a:r>
            <a:rPr lang="en-US" sz="1900" kern="1200" dirty="0"/>
            <a:t>Origin data</a:t>
          </a:r>
        </a:p>
      </dsp:txBody>
      <dsp:txXfrm>
        <a:off x="37" y="736881"/>
        <a:ext cx="3560712" cy="2854800"/>
      </dsp:txXfrm>
    </dsp:sp>
    <dsp:sp modelId="{0AA01745-4FF2-4936-B772-343DB7F0C924}">
      <dsp:nvSpPr>
        <dsp:cNvPr id="0" name=""/>
        <dsp:cNvSpPr/>
      </dsp:nvSpPr>
      <dsp:spPr>
        <a:xfrm>
          <a:off x="4059249" y="31346"/>
          <a:ext cx="3560712" cy="684668"/>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Dep. Areas (Chart of Depreciation)</a:t>
          </a:r>
        </a:p>
      </dsp:txBody>
      <dsp:txXfrm>
        <a:off x="4059249" y="31346"/>
        <a:ext cx="3560712" cy="684668"/>
      </dsp:txXfrm>
    </dsp:sp>
    <dsp:sp modelId="{C7AC6F09-1350-420A-8ED2-D18AE84DB7B4}">
      <dsp:nvSpPr>
        <dsp:cNvPr id="0" name=""/>
        <dsp:cNvSpPr/>
      </dsp:nvSpPr>
      <dsp:spPr>
        <a:xfrm>
          <a:off x="4059249" y="736881"/>
          <a:ext cx="3560712" cy="285480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Depreciation key</a:t>
          </a:r>
        </a:p>
        <a:p>
          <a:pPr marL="171450" lvl="1" indent="-171450" algn="l" defTabSz="844550">
            <a:lnSpc>
              <a:spcPct val="90000"/>
            </a:lnSpc>
            <a:spcBef>
              <a:spcPct val="0"/>
            </a:spcBef>
            <a:spcAft>
              <a:spcPct val="15000"/>
            </a:spcAft>
            <a:buChar char="•"/>
          </a:pPr>
          <a:r>
            <a:rPr lang="en-US" sz="1900" kern="1200" dirty="0"/>
            <a:t>Useful life</a:t>
          </a:r>
        </a:p>
        <a:p>
          <a:pPr marL="171450" lvl="1" indent="-171450" algn="l" defTabSz="844550">
            <a:lnSpc>
              <a:spcPct val="90000"/>
            </a:lnSpc>
            <a:spcBef>
              <a:spcPct val="0"/>
            </a:spcBef>
            <a:spcAft>
              <a:spcPct val="15000"/>
            </a:spcAft>
            <a:buChar char="•"/>
          </a:pPr>
          <a:r>
            <a:rPr lang="en-US" sz="1900" kern="1200" dirty="0"/>
            <a:t>Dep. Start date</a:t>
          </a:r>
        </a:p>
        <a:p>
          <a:pPr marL="171450" lvl="1" indent="-171450" algn="l" defTabSz="844550">
            <a:lnSpc>
              <a:spcPct val="90000"/>
            </a:lnSpc>
            <a:spcBef>
              <a:spcPct val="0"/>
            </a:spcBef>
            <a:spcAft>
              <a:spcPct val="15000"/>
            </a:spcAft>
            <a:buChar char="•"/>
          </a:pPr>
          <a:r>
            <a:rPr lang="en-US" sz="1900" kern="1200" dirty="0"/>
            <a:t>Change over year</a:t>
          </a:r>
        </a:p>
        <a:p>
          <a:pPr marL="171450" lvl="1" indent="-171450" algn="l" defTabSz="844550">
            <a:lnSpc>
              <a:spcPct val="90000"/>
            </a:lnSpc>
            <a:spcBef>
              <a:spcPct val="0"/>
            </a:spcBef>
            <a:spcAft>
              <a:spcPct val="15000"/>
            </a:spcAft>
            <a:buChar char="•"/>
          </a:pPr>
          <a:endParaRPr lang="en-US" sz="1900" kern="1200" dirty="0"/>
        </a:p>
      </dsp:txBody>
      <dsp:txXfrm>
        <a:off x="4059249" y="736881"/>
        <a:ext cx="3560712" cy="285480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297161-3264-4A6C-B6C5-ABB45B5FBF4F}">
      <dsp:nvSpPr>
        <dsp:cNvPr id="0" name=""/>
        <dsp:cNvSpPr/>
      </dsp:nvSpPr>
      <dsp:spPr>
        <a:xfrm>
          <a:off x="171381" y="172711"/>
          <a:ext cx="1568196" cy="1568196"/>
        </a:xfrm>
        <a:prstGeom prst="pie">
          <a:avLst>
            <a:gd name="adj1" fmla="val 16200000"/>
            <a:gd name="adj2" fmla="val 20520000"/>
          </a:avLst>
        </a:prstGeom>
        <a:solidFill>
          <a:schemeClr val="accent3">
            <a:shade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OTC</a:t>
          </a:r>
        </a:p>
      </dsp:txBody>
      <dsp:txXfrm>
        <a:off x="989456" y="436317"/>
        <a:ext cx="504063" cy="336042"/>
      </dsp:txXfrm>
    </dsp:sp>
    <dsp:sp modelId="{11CEB761-B5A7-4FA1-98A7-63270E8AFB67}">
      <dsp:nvSpPr>
        <dsp:cNvPr id="0" name=""/>
        <dsp:cNvSpPr/>
      </dsp:nvSpPr>
      <dsp:spPr>
        <a:xfrm>
          <a:off x="184823" y="214529"/>
          <a:ext cx="1568196" cy="1568196"/>
        </a:xfrm>
        <a:prstGeom prst="pie">
          <a:avLst>
            <a:gd name="adj1" fmla="val 20520000"/>
            <a:gd name="adj2" fmla="val 3240000"/>
          </a:avLst>
        </a:prstGeom>
        <a:solidFill>
          <a:schemeClr val="accent3">
            <a:shade val="50000"/>
            <a:hueOff val="79407"/>
            <a:satOff val="-5938"/>
            <a:lumOff val="1840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PTP</a:t>
          </a:r>
        </a:p>
      </dsp:txBody>
      <dsp:txXfrm>
        <a:off x="1194815" y="931045"/>
        <a:ext cx="466725" cy="373380"/>
      </dsp:txXfrm>
    </dsp:sp>
    <dsp:sp modelId="{7EB8B188-841C-483C-ACFA-5DDA267B89FA}">
      <dsp:nvSpPr>
        <dsp:cNvPr id="0" name=""/>
        <dsp:cNvSpPr/>
      </dsp:nvSpPr>
      <dsp:spPr>
        <a:xfrm>
          <a:off x="149351" y="240292"/>
          <a:ext cx="1568196" cy="1568196"/>
        </a:xfrm>
        <a:prstGeom prst="pie">
          <a:avLst>
            <a:gd name="adj1" fmla="val 3240000"/>
            <a:gd name="adj2" fmla="val 7560000"/>
          </a:avLst>
        </a:prstGeom>
        <a:solidFill>
          <a:schemeClr val="accent3">
            <a:shade val="50000"/>
            <a:hueOff val="158813"/>
            <a:satOff val="-11876"/>
            <a:lumOff val="3680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PRD</a:t>
          </a:r>
        </a:p>
      </dsp:txBody>
      <dsp:txXfrm>
        <a:off x="709421" y="1341763"/>
        <a:ext cx="448056" cy="410718"/>
      </dsp:txXfrm>
    </dsp:sp>
    <dsp:sp modelId="{CC652F74-D250-41B5-8816-87C9FEA9A0FF}">
      <dsp:nvSpPr>
        <dsp:cNvPr id="0" name=""/>
        <dsp:cNvSpPr/>
      </dsp:nvSpPr>
      <dsp:spPr>
        <a:xfrm>
          <a:off x="113880" y="214529"/>
          <a:ext cx="1568196" cy="1568196"/>
        </a:xfrm>
        <a:prstGeom prst="pie">
          <a:avLst>
            <a:gd name="adj1" fmla="val 7560000"/>
            <a:gd name="adj2" fmla="val 11880000"/>
          </a:avLst>
        </a:prstGeom>
        <a:solidFill>
          <a:schemeClr val="accent3">
            <a:shade val="50000"/>
            <a:hueOff val="158813"/>
            <a:satOff val="-11876"/>
            <a:lumOff val="3680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RTR</a:t>
          </a:r>
        </a:p>
      </dsp:txBody>
      <dsp:txXfrm>
        <a:off x="205358" y="931045"/>
        <a:ext cx="466725" cy="373380"/>
      </dsp:txXfrm>
    </dsp:sp>
    <dsp:sp modelId="{24FDCC41-9195-4B8C-8A20-870F4966E275}">
      <dsp:nvSpPr>
        <dsp:cNvPr id="0" name=""/>
        <dsp:cNvSpPr/>
      </dsp:nvSpPr>
      <dsp:spPr>
        <a:xfrm>
          <a:off x="127322" y="172711"/>
          <a:ext cx="1568196" cy="1568196"/>
        </a:xfrm>
        <a:prstGeom prst="pie">
          <a:avLst>
            <a:gd name="adj1" fmla="val 11880000"/>
            <a:gd name="adj2" fmla="val 16200000"/>
          </a:avLst>
        </a:prstGeom>
        <a:solidFill>
          <a:schemeClr val="accent3">
            <a:shade val="50000"/>
            <a:hueOff val="79407"/>
            <a:satOff val="-5938"/>
            <a:lumOff val="1840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HTR</a:t>
          </a:r>
        </a:p>
      </dsp:txBody>
      <dsp:txXfrm>
        <a:off x="373379" y="436317"/>
        <a:ext cx="504063" cy="336042"/>
      </dsp:txXfrm>
    </dsp:sp>
    <dsp:sp modelId="{E5148204-B9FB-4592-9CE0-73624901C7C6}">
      <dsp:nvSpPr>
        <dsp:cNvPr id="0" name=""/>
        <dsp:cNvSpPr/>
      </dsp:nvSpPr>
      <dsp:spPr>
        <a:xfrm>
          <a:off x="74228" y="75632"/>
          <a:ext cx="1762353" cy="1762353"/>
        </a:xfrm>
        <a:prstGeom prst="circularArrow">
          <a:avLst>
            <a:gd name="adj1" fmla="val 5085"/>
            <a:gd name="adj2" fmla="val 327528"/>
            <a:gd name="adj3" fmla="val 20192361"/>
            <a:gd name="adj4" fmla="val 16200324"/>
            <a:gd name="adj5" fmla="val 5932"/>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19C27C-DEC9-4830-9F35-7DF3933A9D93}">
      <dsp:nvSpPr>
        <dsp:cNvPr id="0" name=""/>
        <dsp:cNvSpPr/>
      </dsp:nvSpPr>
      <dsp:spPr>
        <a:xfrm>
          <a:off x="87852" y="117437"/>
          <a:ext cx="1762353" cy="1762353"/>
        </a:xfrm>
        <a:prstGeom prst="circularArrow">
          <a:avLst>
            <a:gd name="adj1" fmla="val 5085"/>
            <a:gd name="adj2" fmla="val 327528"/>
            <a:gd name="adj3" fmla="val 2912753"/>
            <a:gd name="adj4" fmla="val 20519953"/>
            <a:gd name="adj5" fmla="val 5932"/>
          </a:avLst>
        </a:prstGeom>
        <a:solidFill>
          <a:schemeClr val="accent3">
            <a:shade val="90000"/>
            <a:hueOff val="81037"/>
            <a:satOff val="-5649"/>
            <a:lumOff val="1554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B372A46-A0D0-46DE-95E0-93E966FA28DF}">
      <dsp:nvSpPr>
        <dsp:cNvPr id="0" name=""/>
        <dsp:cNvSpPr/>
      </dsp:nvSpPr>
      <dsp:spPr>
        <a:xfrm>
          <a:off x="52273" y="143279"/>
          <a:ext cx="1762353" cy="1762353"/>
        </a:xfrm>
        <a:prstGeom prst="circularArrow">
          <a:avLst>
            <a:gd name="adj1" fmla="val 5085"/>
            <a:gd name="adj2" fmla="val 327528"/>
            <a:gd name="adj3" fmla="val 7232777"/>
            <a:gd name="adj4" fmla="val 3239695"/>
            <a:gd name="adj5" fmla="val 5932"/>
          </a:avLst>
        </a:prstGeom>
        <a:solidFill>
          <a:schemeClr val="accent3">
            <a:shade val="90000"/>
            <a:hueOff val="162074"/>
            <a:satOff val="-11298"/>
            <a:lumOff val="3108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D4C797-5C3A-4460-A67A-7E5357F00F51}">
      <dsp:nvSpPr>
        <dsp:cNvPr id="0" name=""/>
        <dsp:cNvSpPr/>
      </dsp:nvSpPr>
      <dsp:spPr>
        <a:xfrm>
          <a:off x="16693" y="117437"/>
          <a:ext cx="1762353" cy="1762353"/>
        </a:xfrm>
        <a:prstGeom prst="circularArrow">
          <a:avLst>
            <a:gd name="adj1" fmla="val 5085"/>
            <a:gd name="adj2" fmla="val 327528"/>
            <a:gd name="adj3" fmla="val 11552519"/>
            <a:gd name="adj4" fmla="val 7559718"/>
            <a:gd name="adj5" fmla="val 5932"/>
          </a:avLst>
        </a:prstGeom>
        <a:solidFill>
          <a:schemeClr val="accent3">
            <a:shade val="90000"/>
            <a:hueOff val="162074"/>
            <a:satOff val="-11298"/>
            <a:lumOff val="3108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3F2F83-0ABD-4D7F-B240-F0ED39E271DE}">
      <dsp:nvSpPr>
        <dsp:cNvPr id="0" name=""/>
        <dsp:cNvSpPr/>
      </dsp:nvSpPr>
      <dsp:spPr>
        <a:xfrm>
          <a:off x="30317" y="75632"/>
          <a:ext cx="1762353" cy="1762353"/>
        </a:xfrm>
        <a:prstGeom prst="circularArrow">
          <a:avLst>
            <a:gd name="adj1" fmla="val 5085"/>
            <a:gd name="adj2" fmla="val 327528"/>
            <a:gd name="adj3" fmla="val 15872148"/>
            <a:gd name="adj4" fmla="val 11880111"/>
            <a:gd name="adj5" fmla="val 5932"/>
          </a:avLst>
        </a:prstGeom>
        <a:solidFill>
          <a:schemeClr val="accent3">
            <a:shade val="90000"/>
            <a:hueOff val="81037"/>
            <a:satOff val="-5649"/>
            <a:lumOff val="1554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A17896-1855-4B61-A13B-BFE8D25F77B3}">
      <dsp:nvSpPr>
        <dsp:cNvPr id="0" name=""/>
        <dsp:cNvSpPr/>
      </dsp:nvSpPr>
      <dsp:spPr>
        <a:xfrm>
          <a:off x="37" y="239328"/>
          <a:ext cx="3560712" cy="772248"/>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General (Client)</a:t>
          </a:r>
        </a:p>
      </dsp:txBody>
      <dsp:txXfrm>
        <a:off x="37" y="239328"/>
        <a:ext cx="3560712" cy="772248"/>
      </dsp:txXfrm>
    </dsp:sp>
    <dsp:sp modelId="{6F939C55-7E45-40CD-9164-D517828B897B}">
      <dsp:nvSpPr>
        <dsp:cNvPr id="0" name=""/>
        <dsp:cNvSpPr/>
      </dsp:nvSpPr>
      <dsp:spPr>
        <a:xfrm>
          <a:off x="37" y="924179"/>
          <a:ext cx="3560712" cy="2459519"/>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Account</a:t>
          </a:r>
        </a:p>
        <a:p>
          <a:pPr marL="171450" lvl="1" indent="-171450" algn="l" defTabSz="844550">
            <a:lnSpc>
              <a:spcPct val="90000"/>
            </a:lnSpc>
            <a:spcBef>
              <a:spcPct val="0"/>
            </a:spcBef>
            <a:spcAft>
              <a:spcPct val="15000"/>
            </a:spcAft>
            <a:buChar char="•"/>
          </a:pPr>
          <a:r>
            <a:rPr lang="en-US" sz="1900" kern="1200" dirty="0"/>
            <a:t>Name</a:t>
          </a:r>
        </a:p>
        <a:p>
          <a:pPr marL="171450" lvl="1" indent="-171450" algn="l" defTabSz="844550">
            <a:lnSpc>
              <a:spcPct val="90000"/>
            </a:lnSpc>
            <a:spcBef>
              <a:spcPct val="0"/>
            </a:spcBef>
            <a:spcAft>
              <a:spcPct val="15000"/>
            </a:spcAft>
            <a:buChar char="•"/>
          </a:pPr>
          <a:r>
            <a:rPr lang="en-US" sz="1900" kern="1200" dirty="0"/>
            <a:t>Address</a:t>
          </a:r>
        </a:p>
        <a:p>
          <a:pPr marL="171450" lvl="1" indent="-171450" algn="l" defTabSz="844550">
            <a:lnSpc>
              <a:spcPct val="90000"/>
            </a:lnSpc>
            <a:spcBef>
              <a:spcPct val="0"/>
            </a:spcBef>
            <a:spcAft>
              <a:spcPct val="15000"/>
            </a:spcAft>
            <a:buChar char="•"/>
          </a:pPr>
          <a:r>
            <a:rPr lang="en-US" sz="1900" kern="1200" dirty="0"/>
            <a:t>Bank information</a:t>
          </a:r>
        </a:p>
      </dsp:txBody>
      <dsp:txXfrm>
        <a:off x="37" y="924179"/>
        <a:ext cx="3560712" cy="2459519"/>
      </dsp:txXfrm>
    </dsp:sp>
    <dsp:sp modelId="{617AF460-3651-49C5-936A-17E2F8688865}">
      <dsp:nvSpPr>
        <dsp:cNvPr id="0" name=""/>
        <dsp:cNvSpPr/>
      </dsp:nvSpPr>
      <dsp:spPr>
        <a:xfrm>
          <a:off x="4059249" y="239328"/>
          <a:ext cx="3560712" cy="772248"/>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Accounting (Company code)</a:t>
          </a:r>
        </a:p>
      </dsp:txBody>
      <dsp:txXfrm>
        <a:off x="4059249" y="239328"/>
        <a:ext cx="3560712" cy="772248"/>
      </dsp:txXfrm>
    </dsp:sp>
    <dsp:sp modelId="{2C5B7AD0-DE25-48F7-8C17-34741E5AD90E}">
      <dsp:nvSpPr>
        <dsp:cNvPr id="0" name=""/>
        <dsp:cNvSpPr/>
      </dsp:nvSpPr>
      <dsp:spPr>
        <a:xfrm>
          <a:off x="4059249" y="924179"/>
          <a:ext cx="3560712" cy="2459519"/>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Payment terms</a:t>
          </a:r>
        </a:p>
        <a:p>
          <a:pPr marL="171450" lvl="1" indent="-171450" algn="l" defTabSz="844550">
            <a:lnSpc>
              <a:spcPct val="90000"/>
            </a:lnSpc>
            <a:spcBef>
              <a:spcPct val="0"/>
            </a:spcBef>
            <a:spcAft>
              <a:spcPct val="15000"/>
            </a:spcAft>
            <a:buChar char="•"/>
          </a:pPr>
          <a:r>
            <a:rPr lang="en-US" sz="1900" kern="1200" dirty="0"/>
            <a:t>Payment method</a:t>
          </a:r>
        </a:p>
        <a:p>
          <a:pPr marL="171450" lvl="1" indent="-171450" algn="l" defTabSz="844550">
            <a:lnSpc>
              <a:spcPct val="90000"/>
            </a:lnSpc>
            <a:spcBef>
              <a:spcPct val="0"/>
            </a:spcBef>
            <a:spcAft>
              <a:spcPct val="15000"/>
            </a:spcAft>
            <a:buChar char="•"/>
          </a:pPr>
          <a:r>
            <a:rPr lang="en-US" sz="1900" kern="1200" dirty="0"/>
            <a:t>Reconciliation account</a:t>
          </a:r>
        </a:p>
        <a:p>
          <a:pPr marL="171450" lvl="1" indent="-171450" algn="l" defTabSz="844550">
            <a:lnSpc>
              <a:spcPct val="90000"/>
            </a:lnSpc>
            <a:spcBef>
              <a:spcPct val="0"/>
            </a:spcBef>
            <a:spcAft>
              <a:spcPct val="15000"/>
            </a:spcAft>
            <a:buChar char="•"/>
          </a:pPr>
          <a:r>
            <a:rPr lang="en-US" sz="1900" kern="1200" dirty="0"/>
            <a:t>Cash management group</a:t>
          </a:r>
        </a:p>
      </dsp:txBody>
      <dsp:txXfrm>
        <a:off x="4059249" y="924179"/>
        <a:ext cx="3560712" cy="245951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297161-3264-4A6C-B6C5-ABB45B5FBF4F}">
      <dsp:nvSpPr>
        <dsp:cNvPr id="0" name=""/>
        <dsp:cNvSpPr/>
      </dsp:nvSpPr>
      <dsp:spPr>
        <a:xfrm>
          <a:off x="171381" y="172711"/>
          <a:ext cx="1568196" cy="1568196"/>
        </a:xfrm>
        <a:prstGeom prst="pie">
          <a:avLst>
            <a:gd name="adj1" fmla="val 16200000"/>
            <a:gd name="adj2" fmla="val 20520000"/>
          </a:avLst>
        </a:prstGeom>
        <a:solidFill>
          <a:schemeClr val="accent3">
            <a:shade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OTC</a:t>
          </a:r>
        </a:p>
      </dsp:txBody>
      <dsp:txXfrm>
        <a:off x="989456" y="436317"/>
        <a:ext cx="504063" cy="336042"/>
      </dsp:txXfrm>
    </dsp:sp>
    <dsp:sp modelId="{11CEB761-B5A7-4FA1-98A7-63270E8AFB67}">
      <dsp:nvSpPr>
        <dsp:cNvPr id="0" name=""/>
        <dsp:cNvSpPr/>
      </dsp:nvSpPr>
      <dsp:spPr>
        <a:xfrm>
          <a:off x="184823" y="214529"/>
          <a:ext cx="1568196" cy="1568196"/>
        </a:xfrm>
        <a:prstGeom prst="pie">
          <a:avLst>
            <a:gd name="adj1" fmla="val 20520000"/>
            <a:gd name="adj2" fmla="val 3240000"/>
          </a:avLst>
        </a:prstGeom>
        <a:solidFill>
          <a:schemeClr val="accent3">
            <a:shade val="50000"/>
            <a:hueOff val="79407"/>
            <a:satOff val="-5938"/>
            <a:lumOff val="1840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PTP</a:t>
          </a:r>
        </a:p>
      </dsp:txBody>
      <dsp:txXfrm>
        <a:off x="1194815" y="931045"/>
        <a:ext cx="466725" cy="373380"/>
      </dsp:txXfrm>
    </dsp:sp>
    <dsp:sp modelId="{7EB8B188-841C-483C-ACFA-5DDA267B89FA}">
      <dsp:nvSpPr>
        <dsp:cNvPr id="0" name=""/>
        <dsp:cNvSpPr/>
      </dsp:nvSpPr>
      <dsp:spPr>
        <a:xfrm>
          <a:off x="149351" y="240292"/>
          <a:ext cx="1568196" cy="1568196"/>
        </a:xfrm>
        <a:prstGeom prst="pie">
          <a:avLst>
            <a:gd name="adj1" fmla="val 3240000"/>
            <a:gd name="adj2" fmla="val 7560000"/>
          </a:avLst>
        </a:prstGeom>
        <a:solidFill>
          <a:schemeClr val="accent3">
            <a:shade val="50000"/>
            <a:hueOff val="158813"/>
            <a:satOff val="-11876"/>
            <a:lumOff val="3680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PRD</a:t>
          </a:r>
        </a:p>
      </dsp:txBody>
      <dsp:txXfrm>
        <a:off x="709421" y="1341763"/>
        <a:ext cx="448056" cy="410718"/>
      </dsp:txXfrm>
    </dsp:sp>
    <dsp:sp modelId="{CC652F74-D250-41B5-8816-87C9FEA9A0FF}">
      <dsp:nvSpPr>
        <dsp:cNvPr id="0" name=""/>
        <dsp:cNvSpPr/>
      </dsp:nvSpPr>
      <dsp:spPr>
        <a:xfrm>
          <a:off x="113880" y="214529"/>
          <a:ext cx="1568196" cy="1568196"/>
        </a:xfrm>
        <a:prstGeom prst="pie">
          <a:avLst>
            <a:gd name="adj1" fmla="val 7560000"/>
            <a:gd name="adj2" fmla="val 11880000"/>
          </a:avLst>
        </a:prstGeom>
        <a:solidFill>
          <a:schemeClr val="accent3">
            <a:shade val="50000"/>
            <a:hueOff val="158813"/>
            <a:satOff val="-11876"/>
            <a:lumOff val="3680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RTR</a:t>
          </a:r>
        </a:p>
      </dsp:txBody>
      <dsp:txXfrm>
        <a:off x="205358" y="931045"/>
        <a:ext cx="466725" cy="373380"/>
      </dsp:txXfrm>
    </dsp:sp>
    <dsp:sp modelId="{24FDCC41-9195-4B8C-8A20-870F4966E275}">
      <dsp:nvSpPr>
        <dsp:cNvPr id="0" name=""/>
        <dsp:cNvSpPr/>
      </dsp:nvSpPr>
      <dsp:spPr>
        <a:xfrm>
          <a:off x="127322" y="172711"/>
          <a:ext cx="1568196" cy="1568196"/>
        </a:xfrm>
        <a:prstGeom prst="pie">
          <a:avLst>
            <a:gd name="adj1" fmla="val 11880000"/>
            <a:gd name="adj2" fmla="val 16200000"/>
          </a:avLst>
        </a:prstGeom>
        <a:solidFill>
          <a:schemeClr val="accent3">
            <a:shade val="50000"/>
            <a:hueOff val="79407"/>
            <a:satOff val="-5938"/>
            <a:lumOff val="1840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t>HTR</a:t>
          </a:r>
        </a:p>
      </dsp:txBody>
      <dsp:txXfrm>
        <a:off x="373379" y="436317"/>
        <a:ext cx="504063" cy="336042"/>
      </dsp:txXfrm>
    </dsp:sp>
    <dsp:sp modelId="{E5148204-B9FB-4592-9CE0-73624901C7C6}">
      <dsp:nvSpPr>
        <dsp:cNvPr id="0" name=""/>
        <dsp:cNvSpPr/>
      </dsp:nvSpPr>
      <dsp:spPr>
        <a:xfrm>
          <a:off x="74228" y="75632"/>
          <a:ext cx="1762353" cy="1762353"/>
        </a:xfrm>
        <a:prstGeom prst="circularArrow">
          <a:avLst>
            <a:gd name="adj1" fmla="val 5085"/>
            <a:gd name="adj2" fmla="val 327528"/>
            <a:gd name="adj3" fmla="val 20192361"/>
            <a:gd name="adj4" fmla="val 16200324"/>
            <a:gd name="adj5" fmla="val 5932"/>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19C27C-DEC9-4830-9F35-7DF3933A9D93}">
      <dsp:nvSpPr>
        <dsp:cNvPr id="0" name=""/>
        <dsp:cNvSpPr/>
      </dsp:nvSpPr>
      <dsp:spPr>
        <a:xfrm>
          <a:off x="87852" y="117437"/>
          <a:ext cx="1762353" cy="1762353"/>
        </a:xfrm>
        <a:prstGeom prst="circularArrow">
          <a:avLst>
            <a:gd name="adj1" fmla="val 5085"/>
            <a:gd name="adj2" fmla="val 327528"/>
            <a:gd name="adj3" fmla="val 2912753"/>
            <a:gd name="adj4" fmla="val 20519953"/>
            <a:gd name="adj5" fmla="val 5932"/>
          </a:avLst>
        </a:prstGeom>
        <a:solidFill>
          <a:schemeClr val="accent3">
            <a:shade val="90000"/>
            <a:hueOff val="81037"/>
            <a:satOff val="-5649"/>
            <a:lumOff val="1554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B372A46-A0D0-46DE-95E0-93E966FA28DF}">
      <dsp:nvSpPr>
        <dsp:cNvPr id="0" name=""/>
        <dsp:cNvSpPr/>
      </dsp:nvSpPr>
      <dsp:spPr>
        <a:xfrm>
          <a:off x="52273" y="143279"/>
          <a:ext cx="1762353" cy="1762353"/>
        </a:xfrm>
        <a:prstGeom prst="circularArrow">
          <a:avLst>
            <a:gd name="adj1" fmla="val 5085"/>
            <a:gd name="adj2" fmla="val 327528"/>
            <a:gd name="adj3" fmla="val 7232777"/>
            <a:gd name="adj4" fmla="val 3239695"/>
            <a:gd name="adj5" fmla="val 5932"/>
          </a:avLst>
        </a:prstGeom>
        <a:solidFill>
          <a:schemeClr val="accent3">
            <a:shade val="90000"/>
            <a:hueOff val="162074"/>
            <a:satOff val="-11298"/>
            <a:lumOff val="3108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6D4C797-5C3A-4460-A67A-7E5357F00F51}">
      <dsp:nvSpPr>
        <dsp:cNvPr id="0" name=""/>
        <dsp:cNvSpPr/>
      </dsp:nvSpPr>
      <dsp:spPr>
        <a:xfrm>
          <a:off x="16693" y="117437"/>
          <a:ext cx="1762353" cy="1762353"/>
        </a:xfrm>
        <a:prstGeom prst="circularArrow">
          <a:avLst>
            <a:gd name="adj1" fmla="val 5085"/>
            <a:gd name="adj2" fmla="val 327528"/>
            <a:gd name="adj3" fmla="val 11552519"/>
            <a:gd name="adj4" fmla="val 7559718"/>
            <a:gd name="adj5" fmla="val 5932"/>
          </a:avLst>
        </a:prstGeom>
        <a:solidFill>
          <a:schemeClr val="accent3">
            <a:shade val="90000"/>
            <a:hueOff val="162074"/>
            <a:satOff val="-11298"/>
            <a:lumOff val="3108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33F2F83-0ABD-4D7F-B240-F0ED39E271DE}">
      <dsp:nvSpPr>
        <dsp:cNvPr id="0" name=""/>
        <dsp:cNvSpPr/>
      </dsp:nvSpPr>
      <dsp:spPr>
        <a:xfrm>
          <a:off x="30317" y="75632"/>
          <a:ext cx="1762353" cy="1762353"/>
        </a:xfrm>
        <a:prstGeom prst="circularArrow">
          <a:avLst>
            <a:gd name="adj1" fmla="val 5085"/>
            <a:gd name="adj2" fmla="val 327528"/>
            <a:gd name="adj3" fmla="val 15872148"/>
            <a:gd name="adj4" fmla="val 11880111"/>
            <a:gd name="adj5" fmla="val 5932"/>
          </a:avLst>
        </a:prstGeom>
        <a:solidFill>
          <a:schemeClr val="accent3">
            <a:shade val="90000"/>
            <a:hueOff val="81037"/>
            <a:satOff val="-5649"/>
            <a:lumOff val="1554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DBE953-ACE2-4D02-85CC-6FD8AE007615}">
      <dsp:nvSpPr>
        <dsp:cNvPr id="0" name=""/>
        <dsp:cNvSpPr/>
      </dsp:nvSpPr>
      <dsp:spPr>
        <a:xfrm>
          <a:off x="37" y="251555"/>
          <a:ext cx="3560712" cy="749797"/>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General (Client)</a:t>
          </a:r>
        </a:p>
      </dsp:txBody>
      <dsp:txXfrm>
        <a:off x="37" y="251555"/>
        <a:ext cx="3560712" cy="749797"/>
      </dsp:txXfrm>
    </dsp:sp>
    <dsp:sp modelId="{CD8E4743-8AC1-4F8C-AE42-14DB13372322}">
      <dsp:nvSpPr>
        <dsp:cNvPr id="0" name=""/>
        <dsp:cNvSpPr/>
      </dsp:nvSpPr>
      <dsp:spPr>
        <a:xfrm>
          <a:off x="37" y="911952"/>
          <a:ext cx="3560712" cy="2459519"/>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Account</a:t>
          </a:r>
        </a:p>
        <a:p>
          <a:pPr marL="171450" lvl="1" indent="-171450" algn="l" defTabSz="844550">
            <a:lnSpc>
              <a:spcPct val="90000"/>
            </a:lnSpc>
            <a:spcBef>
              <a:spcPct val="0"/>
            </a:spcBef>
            <a:spcAft>
              <a:spcPct val="15000"/>
            </a:spcAft>
            <a:buChar char="•"/>
          </a:pPr>
          <a:r>
            <a:rPr lang="en-US" sz="1900" kern="1200" dirty="0"/>
            <a:t>Name</a:t>
          </a:r>
        </a:p>
        <a:p>
          <a:pPr marL="171450" lvl="1" indent="-171450" algn="l" defTabSz="844550">
            <a:lnSpc>
              <a:spcPct val="90000"/>
            </a:lnSpc>
            <a:spcBef>
              <a:spcPct val="0"/>
            </a:spcBef>
            <a:spcAft>
              <a:spcPct val="15000"/>
            </a:spcAft>
            <a:buChar char="•"/>
          </a:pPr>
          <a:r>
            <a:rPr lang="en-US" sz="1900" kern="1200" dirty="0"/>
            <a:t>Address</a:t>
          </a:r>
        </a:p>
        <a:p>
          <a:pPr marL="171450" lvl="1" indent="-171450" algn="l" defTabSz="844550">
            <a:lnSpc>
              <a:spcPct val="90000"/>
            </a:lnSpc>
            <a:spcBef>
              <a:spcPct val="0"/>
            </a:spcBef>
            <a:spcAft>
              <a:spcPct val="15000"/>
            </a:spcAft>
            <a:buChar char="•"/>
          </a:pPr>
          <a:r>
            <a:rPr lang="en-US" sz="1900" kern="1200" dirty="0"/>
            <a:t>Bank information</a:t>
          </a:r>
        </a:p>
      </dsp:txBody>
      <dsp:txXfrm>
        <a:off x="37" y="911952"/>
        <a:ext cx="3560712" cy="2459519"/>
      </dsp:txXfrm>
    </dsp:sp>
    <dsp:sp modelId="{0AA01745-4FF2-4936-B772-343DB7F0C924}">
      <dsp:nvSpPr>
        <dsp:cNvPr id="0" name=""/>
        <dsp:cNvSpPr/>
      </dsp:nvSpPr>
      <dsp:spPr>
        <a:xfrm>
          <a:off x="4059249" y="251555"/>
          <a:ext cx="3560712" cy="749797"/>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t>Accounting (Company code)</a:t>
          </a:r>
        </a:p>
      </dsp:txBody>
      <dsp:txXfrm>
        <a:off x="4059249" y="251555"/>
        <a:ext cx="3560712" cy="749797"/>
      </dsp:txXfrm>
    </dsp:sp>
    <dsp:sp modelId="{C7AC6F09-1350-420A-8ED2-D18AE84DB7B4}">
      <dsp:nvSpPr>
        <dsp:cNvPr id="0" name=""/>
        <dsp:cNvSpPr/>
      </dsp:nvSpPr>
      <dsp:spPr>
        <a:xfrm>
          <a:off x="4059249" y="911952"/>
          <a:ext cx="3560712" cy="2459519"/>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t>Payment terms</a:t>
          </a:r>
        </a:p>
        <a:p>
          <a:pPr marL="171450" lvl="1" indent="-171450" algn="l" defTabSz="844550">
            <a:lnSpc>
              <a:spcPct val="90000"/>
            </a:lnSpc>
            <a:spcBef>
              <a:spcPct val="0"/>
            </a:spcBef>
            <a:spcAft>
              <a:spcPct val="15000"/>
            </a:spcAft>
            <a:buChar char="•"/>
          </a:pPr>
          <a:r>
            <a:rPr lang="en-US" sz="1900" kern="1200" dirty="0"/>
            <a:t>Payment method</a:t>
          </a:r>
        </a:p>
        <a:p>
          <a:pPr marL="171450" lvl="1" indent="-171450" algn="l" defTabSz="844550">
            <a:lnSpc>
              <a:spcPct val="90000"/>
            </a:lnSpc>
            <a:spcBef>
              <a:spcPct val="0"/>
            </a:spcBef>
            <a:spcAft>
              <a:spcPct val="15000"/>
            </a:spcAft>
            <a:buChar char="•"/>
          </a:pPr>
          <a:r>
            <a:rPr lang="en-US" sz="1900" kern="1200" dirty="0"/>
            <a:t>Reconciliation account</a:t>
          </a:r>
        </a:p>
        <a:p>
          <a:pPr marL="171450" lvl="1" indent="-171450" algn="l" defTabSz="844550">
            <a:lnSpc>
              <a:spcPct val="90000"/>
            </a:lnSpc>
            <a:spcBef>
              <a:spcPct val="0"/>
            </a:spcBef>
            <a:spcAft>
              <a:spcPct val="15000"/>
            </a:spcAft>
            <a:buChar char="•"/>
          </a:pPr>
          <a:endParaRPr lang="en-US" sz="1900" kern="1200" dirty="0"/>
        </a:p>
      </dsp:txBody>
      <dsp:txXfrm>
        <a:off x="4059249" y="911952"/>
        <a:ext cx="3560712" cy="2459519"/>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345E32-BD41-4F36-974E-AC36D4763BFC}">
      <dsp:nvSpPr>
        <dsp:cNvPr id="0" name=""/>
        <dsp:cNvSpPr/>
      </dsp:nvSpPr>
      <dsp:spPr>
        <a:xfrm>
          <a:off x="1662834" y="824204"/>
          <a:ext cx="350808" cy="91440"/>
        </a:xfrm>
        <a:custGeom>
          <a:avLst/>
          <a:gdLst/>
          <a:ahLst/>
          <a:cxnLst/>
          <a:rect l="0" t="0" r="0" b="0"/>
          <a:pathLst>
            <a:path>
              <a:moveTo>
                <a:pt x="0" y="45720"/>
              </a:moveTo>
              <a:lnTo>
                <a:pt x="350808"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1828703" y="868017"/>
        <a:ext cx="19070" cy="3814"/>
      </dsp:txXfrm>
    </dsp:sp>
    <dsp:sp modelId="{78B65FDA-A46C-48AD-A128-18C424A22E50}">
      <dsp:nvSpPr>
        <dsp:cNvPr id="0" name=""/>
        <dsp:cNvSpPr/>
      </dsp:nvSpPr>
      <dsp:spPr>
        <a:xfrm>
          <a:off x="6335" y="372434"/>
          <a:ext cx="1658298" cy="994979"/>
        </a:xfrm>
        <a:prstGeom prst="rect">
          <a:avLst/>
        </a:prstGeom>
        <a:solidFill>
          <a:srgbClr val="0070C0"/>
        </a:solidFill>
        <a:ln w="12700" cap="flat" cmpd="sng" algn="ctr">
          <a:solidFill>
            <a:srgbClr val="0070C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l" defTabSz="755650">
            <a:lnSpc>
              <a:spcPct val="90000"/>
            </a:lnSpc>
            <a:spcBef>
              <a:spcPct val="0"/>
            </a:spcBef>
            <a:spcAft>
              <a:spcPct val="35000"/>
            </a:spcAft>
            <a:buNone/>
          </a:pPr>
          <a:r>
            <a:rPr lang="en-US" sz="1700" kern="1200" dirty="0"/>
            <a:t>Create account in </a:t>
          </a:r>
          <a:r>
            <a:rPr lang="en-US" sz="1700" kern="1200" dirty="0" err="1"/>
            <a:t>CoA</a:t>
          </a:r>
          <a:endParaRPr lang="en-US" sz="1700" kern="1200" dirty="0"/>
        </a:p>
        <a:p>
          <a:pPr marL="114300" lvl="1" indent="-114300" algn="l" defTabSz="577850">
            <a:lnSpc>
              <a:spcPct val="90000"/>
            </a:lnSpc>
            <a:spcBef>
              <a:spcPct val="0"/>
            </a:spcBef>
            <a:spcAft>
              <a:spcPct val="15000"/>
            </a:spcAft>
            <a:buChar char="•"/>
          </a:pPr>
          <a:r>
            <a:rPr lang="en-US" sz="1300" kern="1200" dirty="0"/>
            <a:t>Expense account</a:t>
          </a:r>
        </a:p>
      </dsp:txBody>
      <dsp:txXfrm>
        <a:off x="6335" y="372434"/>
        <a:ext cx="1658298" cy="994979"/>
      </dsp:txXfrm>
    </dsp:sp>
    <dsp:sp modelId="{D1E785FE-1C48-4597-83E1-065E4F76EAAA}">
      <dsp:nvSpPr>
        <dsp:cNvPr id="0" name=""/>
        <dsp:cNvSpPr/>
      </dsp:nvSpPr>
      <dsp:spPr>
        <a:xfrm>
          <a:off x="3702541" y="824204"/>
          <a:ext cx="350808" cy="91440"/>
        </a:xfrm>
        <a:custGeom>
          <a:avLst/>
          <a:gdLst/>
          <a:ahLst/>
          <a:cxnLst/>
          <a:rect l="0" t="0" r="0" b="0"/>
          <a:pathLst>
            <a:path>
              <a:moveTo>
                <a:pt x="0" y="45720"/>
              </a:moveTo>
              <a:lnTo>
                <a:pt x="350808"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868411" y="868017"/>
        <a:ext cx="19070" cy="3814"/>
      </dsp:txXfrm>
    </dsp:sp>
    <dsp:sp modelId="{2F6BA6DF-8314-4F5C-B0CD-102C7FA9567A}">
      <dsp:nvSpPr>
        <dsp:cNvPr id="0" name=""/>
        <dsp:cNvSpPr/>
      </dsp:nvSpPr>
      <dsp:spPr>
        <a:xfrm>
          <a:off x="2046043" y="372434"/>
          <a:ext cx="1658298" cy="994979"/>
        </a:xfrm>
        <a:prstGeom prst="rect">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Create cost element</a:t>
          </a:r>
        </a:p>
      </dsp:txBody>
      <dsp:txXfrm>
        <a:off x="2046043" y="372434"/>
        <a:ext cx="1658298" cy="994979"/>
      </dsp:txXfrm>
    </dsp:sp>
    <dsp:sp modelId="{DDCBD45B-6A68-4BE9-9193-6D5C8BF8FF32}">
      <dsp:nvSpPr>
        <dsp:cNvPr id="0" name=""/>
        <dsp:cNvSpPr/>
      </dsp:nvSpPr>
      <dsp:spPr>
        <a:xfrm>
          <a:off x="5742249" y="824204"/>
          <a:ext cx="350808" cy="91440"/>
        </a:xfrm>
        <a:custGeom>
          <a:avLst/>
          <a:gdLst/>
          <a:ahLst/>
          <a:cxnLst/>
          <a:rect l="0" t="0" r="0" b="0"/>
          <a:pathLst>
            <a:path>
              <a:moveTo>
                <a:pt x="0" y="45720"/>
              </a:moveTo>
              <a:lnTo>
                <a:pt x="350808"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908118" y="868017"/>
        <a:ext cx="19070" cy="3814"/>
      </dsp:txXfrm>
    </dsp:sp>
    <dsp:sp modelId="{67C94121-D42C-4A37-898F-B68A6BC25A62}">
      <dsp:nvSpPr>
        <dsp:cNvPr id="0" name=""/>
        <dsp:cNvSpPr/>
      </dsp:nvSpPr>
      <dsp:spPr>
        <a:xfrm>
          <a:off x="4085750" y="372434"/>
          <a:ext cx="1658298" cy="994979"/>
        </a:xfrm>
        <a:prstGeom prst="rect">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Create vendor</a:t>
          </a:r>
        </a:p>
      </dsp:txBody>
      <dsp:txXfrm>
        <a:off x="4085750" y="372434"/>
        <a:ext cx="1658298" cy="994979"/>
      </dsp:txXfrm>
    </dsp:sp>
    <dsp:sp modelId="{2C0B8C0D-A62B-4C33-ADB4-80B8C3CC3268}">
      <dsp:nvSpPr>
        <dsp:cNvPr id="0" name=""/>
        <dsp:cNvSpPr/>
      </dsp:nvSpPr>
      <dsp:spPr>
        <a:xfrm>
          <a:off x="7781956" y="824204"/>
          <a:ext cx="350808" cy="91440"/>
        </a:xfrm>
        <a:custGeom>
          <a:avLst/>
          <a:gdLst/>
          <a:ahLst/>
          <a:cxnLst/>
          <a:rect l="0" t="0" r="0" b="0"/>
          <a:pathLst>
            <a:path>
              <a:moveTo>
                <a:pt x="0" y="45720"/>
              </a:moveTo>
              <a:lnTo>
                <a:pt x="350808"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947826" y="868017"/>
        <a:ext cx="19070" cy="3814"/>
      </dsp:txXfrm>
    </dsp:sp>
    <dsp:sp modelId="{4A32D364-B8D6-4867-BE51-C2A3A68A46ED}">
      <dsp:nvSpPr>
        <dsp:cNvPr id="0" name=""/>
        <dsp:cNvSpPr/>
      </dsp:nvSpPr>
      <dsp:spPr>
        <a:xfrm>
          <a:off x="6125458" y="372434"/>
          <a:ext cx="1658298" cy="994979"/>
        </a:xfrm>
        <a:prstGeom prst="rect">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Create customer</a:t>
          </a:r>
        </a:p>
      </dsp:txBody>
      <dsp:txXfrm>
        <a:off x="6125458" y="372434"/>
        <a:ext cx="1658298" cy="994979"/>
      </dsp:txXfrm>
    </dsp:sp>
    <dsp:sp modelId="{AE3F90C2-0A9E-4F16-B409-53F62573D52D}">
      <dsp:nvSpPr>
        <dsp:cNvPr id="0" name=""/>
        <dsp:cNvSpPr/>
      </dsp:nvSpPr>
      <dsp:spPr>
        <a:xfrm>
          <a:off x="835485" y="1365614"/>
          <a:ext cx="8158829" cy="350808"/>
        </a:xfrm>
        <a:custGeom>
          <a:avLst/>
          <a:gdLst/>
          <a:ahLst/>
          <a:cxnLst/>
          <a:rect l="0" t="0" r="0" b="0"/>
          <a:pathLst>
            <a:path>
              <a:moveTo>
                <a:pt x="8158829" y="0"/>
              </a:moveTo>
              <a:lnTo>
                <a:pt x="8158829" y="192504"/>
              </a:lnTo>
              <a:lnTo>
                <a:pt x="0" y="192504"/>
              </a:lnTo>
              <a:lnTo>
                <a:pt x="0" y="350808"/>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10706" y="1539111"/>
        <a:ext cx="408387" cy="3814"/>
      </dsp:txXfrm>
    </dsp:sp>
    <dsp:sp modelId="{A0B062FF-1E23-4088-83CC-607712AF020A}">
      <dsp:nvSpPr>
        <dsp:cNvPr id="0" name=""/>
        <dsp:cNvSpPr/>
      </dsp:nvSpPr>
      <dsp:spPr>
        <a:xfrm>
          <a:off x="8165165" y="372434"/>
          <a:ext cx="1658298" cy="994979"/>
        </a:xfrm>
        <a:prstGeom prst="rect">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Create asset master</a:t>
          </a:r>
        </a:p>
      </dsp:txBody>
      <dsp:txXfrm>
        <a:off x="8165165" y="372434"/>
        <a:ext cx="1658298" cy="994979"/>
      </dsp:txXfrm>
    </dsp:sp>
    <dsp:sp modelId="{E06571EF-CF1A-4B18-A571-AD3C6D9D1B3D}">
      <dsp:nvSpPr>
        <dsp:cNvPr id="0" name=""/>
        <dsp:cNvSpPr/>
      </dsp:nvSpPr>
      <dsp:spPr>
        <a:xfrm>
          <a:off x="1662834" y="2200592"/>
          <a:ext cx="350808" cy="91440"/>
        </a:xfrm>
        <a:custGeom>
          <a:avLst/>
          <a:gdLst/>
          <a:ahLst/>
          <a:cxnLst/>
          <a:rect l="0" t="0" r="0" b="0"/>
          <a:pathLst>
            <a:path>
              <a:moveTo>
                <a:pt x="0" y="45720"/>
              </a:moveTo>
              <a:lnTo>
                <a:pt x="350808"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828703" y="2244405"/>
        <a:ext cx="19070" cy="3814"/>
      </dsp:txXfrm>
    </dsp:sp>
    <dsp:sp modelId="{D744839C-A3D3-4E4D-9A07-BFD81BBB01B6}">
      <dsp:nvSpPr>
        <dsp:cNvPr id="0" name=""/>
        <dsp:cNvSpPr/>
      </dsp:nvSpPr>
      <dsp:spPr>
        <a:xfrm>
          <a:off x="6335" y="1748822"/>
          <a:ext cx="1658298" cy="99497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Post asset acquisition</a:t>
          </a:r>
        </a:p>
      </dsp:txBody>
      <dsp:txXfrm>
        <a:off x="6335" y="1748822"/>
        <a:ext cx="1658298" cy="994979"/>
      </dsp:txXfrm>
    </dsp:sp>
    <dsp:sp modelId="{CC18AF1C-9771-4E8C-B172-C9B85E12B1D3}">
      <dsp:nvSpPr>
        <dsp:cNvPr id="0" name=""/>
        <dsp:cNvSpPr/>
      </dsp:nvSpPr>
      <dsp:spPr>
        <a:xfrm>
          <a:off x="3702541" y="2200592"/>
          <a:ext cx="350808" cy="91440"/>
        </a:xfrm>
        <a:custGeom>
          <a:avLst/>
          <a:gdLst/>
          <a:ahLst/>
          <a:cxnLst/>
          <a:rect l="0" t="0" r="0" b="0"/>
          <a:pathLst>
            <a:path>
              <a:moveTo>
                <a:pt x="0" y="45720"/>
              </a:moveTo>
              <a:lnTo>
                <a:pt x="350808"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868411" y="2244405"/>
        <a:ext cx="19070" cy="3814"/>
      </dsp:txXfrm>
    </dsp:sp>
    <dsp:sp modelId="{115F4DF3-8315-44B7-BB14-420FC30178DC}">
      <dsp:nvSpPr>
        <dsp:cNvPr id="0" name=""/>
        <dsp:cNvSpPr/>
      </dsp:nvSpPr>
      <dsp:spPr>
        <a:xfrm>
          <a:off x="2046043" y="1748822"/>
          <a:ext cx="1658298" cy="99497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Create AP invoice</a:t>
          </a:r>
        </a:p>
      </dsp:txBody>
      <dsp:txXfrm>
        <a:off x="2046043" y="1748822"/>
        <a:ext cx="1658298" cy="994979"/>
      </dsp:txXfrm>
    </dsp:sp>
    <dsp:sp modelId="{B423B3B2-3F7D-4937-9846-5DA2D53E1CB4}">
      <dsp:nvSpPr>
        <dsp:cNvPr id="0" name=""/>
        <dsp:cNvSpPr/>
      </dsp:nvSpPr>
      <dsp:spPr>
        <a:xfrm>
          <a:off x="5742249" y="2200592"/>
          <a:ext cx="350808" cy="91440"/>
        </a:xfrm>
        <a:custGeom>
          <a:avLst/>
          <a:gdLst/>
          <a:ahLst/>
          <a:cxnLst/>
          <a:rect l="0" t="0" r="0" b="0"/>
          <a:pathLst>
            <a:path>
              <a:moveTo>
                <a:pt x="0" y="45720"/>
              </a:moveTo>
              <a:lnTo>
                <a:pt x="350808"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908118" y="2244405"/>
        <a:ext cx="19070" cy="3814"/>
      </dsp:txXfrm>
    </dsp:sp>
    <dsp:sp modelId="{B76CA17F-CAD7-47C5-9EA6-23A706BAA4BD}">
      <dsp:nvSpPr>
        <dsp:cNvPr id="0" name=""/>
        <dsp:cNvSpPr/>
      </dsp:nvSpPr>
      <dsp:spPr>
        <a:xfrm>
          <a:off x="4085750" y="1748822"/>
          <a:ext cx="1658298" cy="99497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Create AR invoice</a:t>
          </a:r>
        </a:p>
      </dsp:txBody>
      <dsp:txXfrm>
        <a:off x="4085750" y="1748822"/>
        <a:ext cx="1658298" cy="994979"/>
      </dsp:txXfrm>
    </dsp:sp>
    <dsp:sp modelId="{E70BB798-6F01-4F45-8088-F2CF0DA9C38C}">
      <dsp:nvSpPr>
        <dsp:cNvPr id="0" name=""/>
        <dsp:cNvSpPr/>
      </dsp:nvSpPr>
      <dsp:spPr>
        <a:xfrm>
          <a:off x="7781956" y="2200592"/>
          <a:ext cx="350808" cy="91440"/>
        </a:xfrm>
        <a:custGeom>
          <a:avLst/>
          <a:gdLst/>
          <a:ahLst/>
          <a:cxnLst/>
          <a:rect l="0" t="0" r="0" b="0"/>
          <a:pathLst>
            <a:path>
              <a:moveTo>
                <a:pt x="0" y="45720"/>
              </a:moveTo>
              <a:lnTo>
                <a:pt x="350808"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947826" y="2244405"/>
        <a:ext cx="19070" cy="3814"/>
      </dsp:txXfrm>
    </dsp:sp>
    <dsp:sp modelId="{8D303914-9799-4934-AA41-8FE7C3059F6D}">
      <dsp:nvSpPr>
        <dsp:cNvPr id="0" name=""/>
        <dsp:cNvSpPr/>
      </dsp:nvSpPr>
      <dsp:spPr>
        <a:xfrm>
          <a:off x="6125458" y="1748822"/>
          <a:ext cx="1658298" cy="99497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Post payment</a:t>
          </a:r>
        </a:p>
      </dsp:txBody>
      <dsp:txXfrm>
        <a:off x="6125458" y="1748822"/>
        <a:ext cx="1658298" cy="994979"/>
      </dsp:txXfrm>
    </dsp:sp>
    <dsp:sp modelId="{4BBDD74E-715E-4A9A-9D9E-4EC1F9C345BB}">
      <dsp:nvSpPr>
        <dsp:cNvPr id="0" name=""/>
        <dsp:cNvSpPr/>
      </dsp:nvSpPr>
      <dsp:spPr>
        <a:xfrm>
          <a:off x="835485" y="2742002"/>
          <a:ext cx="8158829" cy="350808"/>
        </a:xfrm>
        <a:custGeom>
          <a:avLst/>
          <a:gdLst/>
          <a:ahLst/>
          <a:cxnLst/>
          <a:rect l="0" t="0" r="0" b="0"/>
          <a:pathLst>
            <a:path>
              <a:moveTo>
                <a:pt x="8158829" y="0"/>
              </a:moveTo>
              <a:lnTo>
                <a:pt x="8158829" y="192504"/>
              </a:lnTo>
              <a:lnTo>
                <a:pt x="0" y="192504"/>
              </a:lnTo>
              <a:lnTo>
                <a:pt x="0" y="350808"/>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10706" y="2915499"/>
        <a:ext cx="408387" cy="3814"/>
      </dsp:txXfrm>
    </dsp:sp>
    <dsp:sp modelId="{13D6F52E-ADC2-4946-8E81-538A24D9656A}">
      <dsp:nvSpPr>
        <dsp:cNvPr id="0" name=""/>
        <dsp:cNvSpPr/>
      </dsp:nvSpPr>
      <dsp:spPr>
        <a:xfrm>
          <a:off x="8165165" y="1748822"/>
          <a:ext cx="1658298" cy="99497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Post cash collection</a:t>
          </a:r>
        </a:p>
      </dsp:txBody>
      <dsp:txXfrm>
        <a:off x="8165165" y="1748822"/>
        <a:ext cx="1658298" cy="994979"/>
      </dsp:txXfrm>
    </dsp:sp>
    <dsp:sp modelId="{F02EDCF5-04A7-4052-8B9D-4D4D3FDFB6E8}">
      <dsp:nvSpPr>
        <dsp:cNvPr id="0" name=""/>
        <dsp:cNvSpPr/>
      </dsp:nvSpPr>
      <dsp:spPr>
        <a:xfrm>
          <a:off x="1662834" y="3576980"/>
          <a:ext cx="350808" cy="91440"/>
        </a:xfrm>
        <a:custGeom>
          <a:avLst/>
          <a:gdLst/>
          <a:ahLst/>
          <a:cxnLst/>
          <a:rect l="0" t="0" r="0" b="0"/>
          <a:pathLst>
            <a:path>
              <a:moveTo>
                <a:pt x="0" y="45720"/>
              </a:moveTo>
              <a:lnTo>
                <a:pt x="350808"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1828703" y="3620793"/>
        <a:ext cx="19070" cy="3814"/>
      </dsp:txXfrm>
    </dsp:sp>
    <dsp:sp modelId="{2E4F017B-820C-4B4F-9794-E4CF473C182B}">
      <dsp:nvSpPr>
        <dsp:cNvPr id="0" name=""/>
        <dsp:cNvSpPr/>
      </dsp:nvSpPr>
      <dsp:spPr>
        <a:xfrm>
          <a:off x="6335" y="3125210"/>
          <a:ext cx="1658298" cy="994979"/>
        </a:xfrm>
        <a:prstGeom prst="rect">
          <a:avLst/>
        </a:prstGeom>
        <a:solidFill>
          <a:schemeClr val="accent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Display balances</a:t>
          </a:r>
        </a:p>
      </dsp:txBody>
      <dsp:txXfrm>
        <a:off x="6335" y="3125210"/>
        <a:ext cx="1658298" cy="994979"/>
      </dsp:txXfrm>
    </dsp:sp>
    <dsp:sp modelId="{D70F38F3-4025-4A0C-ACF6-3098E5171E6F}">
      <dsp:nvSpPr>
        <dsp:cNvPr id="0" name=""/>
        <dsp:cNvSpPr/>
      </dsp:nvSpPr>
      <dsp:spPr>
        <a:xfrm>
          <a:off x="3702541" y="3576980"/>
          <a:ext cx="350808" cy="91440"/>
        </a:xfrm>
        <a:custGeom>
          <a:avLst/>
          <a:gdLst/>
          <a:ahLst/>
          <a:cxnLst/>
          <a:rect l="0" t="0" r="0" b="0"/>
          <a:pathLst>
            <a:path>
              <a:moveTo>
                <a:pt x="0" y="45720"/>
              </a:moveTo>
              <a:lnTo>
                <a:pt x="350808" y="45720"/>
              </a:lnTo>
            </a:path>
          </a:pathLst>
        </a:custGeom>
        <a:noFill/>
        <a:ln w="6350" cap="flat"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868411" y="3620793"/>
        <a:ext cx="19070" cy="3814"/>
      </dsp:txXfrm>
    </dsp:sp>
    <dsp:sp modelId="{4C100C43-A2BB-4F95-AE1F-8B6F6A53F840}">
      <dsp:nvSpPr>
        <dsp:cNvPr id="0" name=""/>
        <dsp:cNvSpPr/>
      </dsp:nvSpPr>
      <dsp:spPr>
        <a:xfrm>
          <a:off x="2046043" y="3125210"/>
          <a:ext cx="1658298" cy="994979"/>
        </a:xfrm>
        <a:prstGeom prst="rect">
          <a:avLst/>
        </a:prstGeom>
        <a:solidFill>
          <a:schemeClr val="accent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Display line items</a:t>
          </a:r>
        </a:p>
      </dsp:txBody>
      <dsp:txXfrm>
        <a:off x="2046043" y="3125210"/>
        <a:ext cx="1658298" cy="994979"/>
      </dsp:txXfrm>
    </dsp:sp>
    <dsp:sp modelId="{94AC4F44-CCE8-42F4-8B74-E7636CEDC7ED}">
      <dsp:nvSpPr>
        <dsp:cNvPr id="0" name=""/>
        <dsp:cNvSpPr/>
      </dsp:nvSpPr>
      <dsp:spPr>
        <a:xfrm>
          <a:off x="4085750" y="3125210"/>
          <a:ext cx="1658298" cy="994979"/>
        </a:xfrm>
        <a:prstGeom prst="rect">
          <a:avLst/>
        </a:prstGeom>
        <a:solidFill>
          <a:schemeClr val="accent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kern="1200" dirty="0"/>
            <a:t>Run financial statements</a:t>
          </a:r>
        </a:p>
      </dsp:txBody>
      <dsp:txXfrm>
        <a:off x="4085750" y="3125210"/>
        <a:ext cx="1658298" cy="99497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05EDF7-6638-4697-9D35-44ED3EE97BA2}">
      <dsp:nvSpPr>
        <dsp:cNvPr id="0" name=""/>
        <dsp:cNvSpPr/>
      </dsp:nvSpPr>
      <dsp:spPr>
        <a:xfrm>
          <a:off x="2154239" y="3275"/>
          <a:ext cx="1452979" cy="726489"/>
        </a:xfrm>
        <a:prstGeom prst="roundRect">
          <a:avLst>
            <a:gd name="adj" fmla="val 1000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GL master</a:t>
          </a:r>
        </a:p>
      </dsp:txBody>
      <dsp:txXfrm>
        <a:off x="2175517" y="24553"/>
        <a:ext cx="1410423" cy="683933"/>
      </dsp:txXfrm>
    </dsp:sp>
    <dsp:sp modelId="{73B99366-986B-418B-AF9C-DADAE0B3DB4D}">
      <dsp:nvSpPr>
        <dsp:cNvPr id="0" name=""/>
        <dsp:cNvSpPr/>
      </dsp:nvSpPr>
      <dsp:spPr>
        <a:xfrm>
          <a:off x="3607218" y="351966"/>
          <a:ext cx="581191" cy="29107"/>
        </a:xfrm>
        <a:custGeom>
          <a:avLst/>
          <a:gdLst/>
          <a:ahLst/>
          <a:cxnLst/>
          <a:rect l="0" t="0" r="0" b="0"/>
          <a:pathLst>
            <a:path>
              <a:moveTo>
                <a:pt x="0" y="14553"/>
              </a:moveTo>
              <a:lnTo>
                <a:pt x="581191" y="14553"/>
              </a:lnTo>
            </a:path>
          </a:pathLst>
        </a:custGeom>
        <a:noFill/>
        <a:ln w="127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3883284" y="351990"/>
        <a:ext cx="29059" cy="29059"/>
      </dsp:txXfrm>
    </dsp:sp>
    <dsp:sp modelId="{BE0638DB-2850-4785-8DDA-D3656FAA8A24}">
      <dsp:nvSpPr>
        <dsp:cNvPr id="0" name=""/>
        <dsp:cNvSpPr/>
      </dsp:nvSpPr>
      <dsp:spPr>
        <a:xfrm>
          <a:off x="4188410" y="3275"/>
          <a:ext cx="1452979" cy="726489"/>
        </a:xfrm>
        <a:prstGeom prst="roundRect">
          <a:avLst>
            <a:gd name="adj" fmla="val 1000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Cost element</a:t>
          </a:r>
        </a:p>
      </dsp:txBody>
      <dsp:txXfrm>
        <a:off x="4209688" y="24553"/>
        <a:ext cx="1410423" cy="683933"/>
      </dsp:txXfrm>
    </dsp:sp>
    <dsp:sp modelId="{F2087BC0-EAEC-4470-BC8E-831F91876F25}">
      <dsp:nvSpPr>
        <dsp:cNvPr id="0" name=""/>
        <dsp:cNvSpPr/>
      </dsp:nvSpPr>
      <dsp:spPr>
        <a:xfrm>
          <a:off x="2154239" y="1256470"/>
          <a:ext cx="1452979" cy="726489"/>
        </a:xfrm>
        <a:prstGeom prst="roundRect">
          <a:avLst>
            <a:gd name="adj" fmla="val 1000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Vendor</a:t>
          </a:r>
        </a:p>
      </dsp:txBody>
      <dsp:txXfrm>
        <a:off x="2175517" y="1277748"/>
        <a:ext cx="1410423" cy="683933"/>
      </dsp:txXfrm>
    </dsp:sp>
    <dsp:sp modelId="{9278A96A-4B73-4D19-975B-50D356903896}">
      <dsp:nvSpPr>
        <dsp:cNvPr id="0" name=""/>
        <dsp:cNvSpPr/>
      </dsp:nvSpPr>
      <dsp:spPr>
        <a:xfrm>
          <a:off x="3607218" y="1605161"/>
          <a:ext cx="581191" cy="29107"/>
        </a:xfrm>
        <a:custGeom>
          <a:avLst/>
          <a:gdLst/>
          <a:ahLst/>
          <a:cxnLst/>
          <a:rect l="0" t="0" r="0" b="0"/>
          <a:pathLst>
            <a:path>
              <a:moveTo>
                <a:pt x="0" y="14553"/>
              </a:moveTo>
              <a:lnTo>
                <a:pt x="581191" y="14553"/>
              </a:lnTo>
            </a:path>
          </a:pathLst>
        </a:custGeom>
        <a:noFill/>
        <a:ln w="127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3883284" y="1605185"/>
        <a:ext cx="29059" cy="29059"/>
      </dsp:txXfrm>
    </dsp:sp>
    <dsp:sp modelId="{D2A497DA-0645-4EFB-A2D8-1D310EAFCBD4}">
      <dsp:nvSpPr>
        <dsp:cNvPr id="0" name=""/>
        <dsp:cNvSpPr/>
      </dsp:nvSpPr>
      <dsp:spPr>
        <a:xfrm>
          <a:off x="4188410" y="1256470"/>
          <a:ext cx="1452979" cy="72648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Post AP invoice</a:t>
          </a:r>
        </a:p>
      </dsp:txBody>
      <dsp:txXfrm>
        <a:off x="4209688" y="1277748"/>
        <a:ext cx="1410423" cy="683933"/>
      </dsp:txXfrm>
    </dsp:sp>
    <dsp:sp modelId="{5D16D57D-2FBD-4C17-BFB6-8C0824E1BBBB}">
      <dsp:nvSpPr>
        <dsp:cNvPr id="0" name=""/>
        <dsp:cNvSpPr/>
      </dsp:nvSpPr>
      <dsp:spPr>
        <a:xfrm rot="19457599">
          <a:off x="5574115" y="1396295"/>
          <a:ext cx="715739" cy="29107"/>
        </a:xfrm>
        <a:custGeom>
          <a:avLst/>
          <a:gdLst/>
          <a:ahLst/>
          <a:cxnLst/>
          <a:rect l="0" t="0" r="0" b="0"/>
          <a:pathLst>
            <a:path>
              <a:moveTo>
                <a:pt x="0" y="14553"/>
              </a:moveTo>
              <a:lnTo>
                <a:pt x="715739" y="14553"/>
              </a:lnTo>
            </a:path>
          </a:pathLst>
        </a:custGeom>
        <a:noFill/>
        <a:ln w="127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5914092" y="1392955"/>
        <a:ext cx="35786" cy="35786"/>
      </dsp:txXfrm>
    </dsp:sp>
    <dsp:sp modelId="{08601CB8-138A-4F1A-9F56-57A041AF5E75}">
      <dsp:nvSpPr>
        <dsp:cNvPr id="0" name=""/>
        <dsp:cNvSpPr/>
      </dsp:nvSpPr>
      <dsp:spPr>
        <a:xfrm>
          <a:off x="6222581" y="838738"/>
          <a:ext cx="1452979" cy="72648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Make a payment</a:t>
          </a:r>
        </a:p>
      </dsp:txBody>
      <dsp:txXfrm>
        <a:off x="6243859" y="860016"/>
        <a:ext cx="1410423" cy="683933"/>
      </dsp:txXfrm>
    </dsp:sp>
    <dsp:sp modelId="{6D8AF0DD-EB1C-4E46-89B6-36910C4C5795}">
      <dsp:nvSpPr>
        <dsp:cNvPr id="0" name=""/>
        <dsp:cNvSpPr/>
      </dsp:nvSpPr>
      <dsp:spPr>
        <a:xfrm rot="2142401">
          <a:off x="5574115" y="1814027"/>
          <a:ext cx="715739" cy="29107"/>
        </a:xfrm>
        <a:custGeom>
          <a:avLst/>
          <a:gdLst/>
          <a:ahLst/>
          <a:cxnLst/>
          <a:rect l="0" t="0" r="0" b="0"/>
          <a:pathLst>
            <a:path>
              <a:moveTo>
                <a:pt x="0" y="14553"/>
              </a:moveTo>
              <a:lnTo>
                <a:pt x="715739" y="14553"/>
              </a:lnTo>
            </a:path>
          </a:pathLst>
        </a:custGeom>
        <a:noFill/>
        <a:ln w="127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US" sz="400" kern="1200"/>
        </a:p>
      </dsp:txBody>
      <dsp:txXfrm>
        <a:off x="5914092" y="1810687"/>
        <a:ext cx="35786" cy="35786"/>
      </dsp:txXfrm>
    </dsp:sp>
    <dsp:sp modelId="{4F72D926-BD9B-4921-A76B-D2983FFFC598}">
      <dsp:nvSpPr>
        <dsp:cNvPr id="0" name=""/>
        <dsp:cNvSpPr/>
      </dsp:nvSpPr>
      <dsp:spPr>
        <a:xfrm>
          <a:off x="6222581" y="1674201"/>
          <a:ext cx="1452979" cy="726489"/>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Display balances &amp; line items</a:t>
          </a:r>
        </a:p>
      </dsp:txBody>
      <dsp:txXfrm>
        <a:off x="6243859" y="1695479"/>
        <a:ext cx="1410423" cy="683933"/>
      </dsp:txXfrm>
    </dsp:sp>
    <dsp:sp modelId="{0539DF0F-CF1E-4EEE-B8E8-26610D69FB56}">
      <dsp:nvSpPr>
        <dsp:cNvPr id="0" name=""/>
        <dsp:cNvSpPr/>
      </dsp:nvSpPr>
      <dsp:spPr>
        <a:xfrm>
          <a:off x="2154239" y="2091933"/>
          <a:ext cx="1452979" cy="726489"/>
        </a:xfrm>
        <a:prstGeom prst="roundRect">
          <a:avLst>
            <a:gd name="adj" fmla="val 1000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Asset</a:t>
          </a:r>
        </a:p>
      </dsp:txBody>
      <dsp:txXfrm>
        <a:off x="2175517" y="2113211"/>
        <a:ext cx="1410423" cy="683933"/>
      </dsp:txXfrm>
    </dsp:sp>
    <dsp:sp modelId="{76AC3047-8831-448E-8806-A31C2382FB2D}">
      <dsp:nvSpPr>
        <dsp:cNvPr id="0" name=""/>
        <dsp:cNvSpPr/>
      </dsp:nvSpPr>
      <dsp:spPr>
        <a:xfrm>
          <a:off x="3607218" y="2440624"/>
          <a:ext cx="581191" cy="29107"/>
        </a:xfrm>
        <a:custGeom>
          <a:avLst/>
          <a:gdLst/>
          <a:ahLst/>
          <a:cxnLst/>
          <a:rect l="0" t="0" r="0" b="0"/>
          <a:pathLst>
            <a:path>
              <a:moveTo>
                <a:pt x="0" y="14553"/>
              </a:moveTo>
              <a:lnTo>
                <a:pt x="581191" y="14553"/>
              </a:lnTo>
            </a:path>
          </a:pathLst>
        </a:custGeom>
        <a:noFill/>
        <a:ln w="127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3883284" y="2440648"/>
        <a:ext cx="29059" cy="29059"/>
      </dsp:txXfrm>
    </dsp:sp>
    <dsp:sp modelId="{3F3E9095-3EF0-4B66-89D7-0EB509FADC9C}">
      <dsp:nvSpPr>
        <dsp:cNvPr id="0" name=""/>
        <dsp:cNvSpPr/>
      </dsp:nvSpPr>
      <dsp:spPr>
        <a:xfrm>
          <a:off x="4188410" y="2091933"/>
          <a:ext cx="1452979" cy="72648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Acquisition with vendor</a:t>
          </a:r>
        </a:p>
      </dsp:txBody>
      <dsp:txXfrm>
        <a:off x="4209688" y="2113211"/>
        <a:ext cx="1410423" cy="683933"/>
      </dsp:txXfrm>
    </dsp:sp>
    <dsp:sp modelId="{E8C5477F-772F-4A5B-9D33-32160EA6369C}">
      <dsp:nvSpPr>
        <dsp:cNvPr id="0" name=""/>
        <dsp:cNvSpPr/>
      </dsp:nvSpPr>
      <dsp:spPr>
        <a:xfrm>
          <a:off x="2154239" y="3345128"/>
          <a:ext cx="1452979" cy="726489"/>
        </a:xfrm>
        <a:prstGeom prst="roundRect">
          <a:avLst>
            <a:gd name="adj" fmla="val 10000"/>
          </a:avLst>
        </a:prstGeom>
        <a:solidFill>
          <a:srgbClr val="0070C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a:t>Customer</a:t>
          </a:r>
          <a:endParaRPr lang="en-US" sz="1800" kern="1200" dirty="0"/>
        </a:p>
      </dsp:txBody>
      <dsp:txXfrm>
        <a:off x="2175517" y="3366406"/>
        <a:ext cx="1410423" cy="683933"/>
      </dsp:txXfrm>
    </dsp:sp>
    <dsp:sp modelId="{3800B819-AEC0-42CC-A3BE-70AFF349A71B}">
      <dsp:nvSpPr>
        <dsp:cNvPr id="0" name=""/>
        <dsp:cNvSpPr/>
      </dsp:nvSpPr>
      <dsp:spPr>
        <a:xfrm>
          <a:off x="3607218" y="3693819"/>
          <a:ext cx="581191" cy="29107"/>
        </a:xfrm>
        <a:custGeom>
          <a:avLst/>
          <a:gdLst/>
          <a:ahLst/>
          <a:cxnLst/>
          <a:rect l="0" t="0" r="0" b="0"/>
          <a:pathLst>
            <a:path>
              <a:moveTo>
                <a:pt x="0" y="14553"/>
              </a:moveTo>
              <a:lnTo>
                <a:pt x="581191" y="14553"/>
              </a:lnTo>
            </a:path>
          </a:pathLst>
        </a:custGeom>
        <a:noFill/>
        <a:ln w="127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3883284" y="3693843"/>
        <a:ext cx="29059" cy="29059"/>
      </dsp:txXfrm>
    </dsp:sp>
    <dsp:sp modelId="{C2D83E85-1352-4485-9C71-383F96294B1C}">
      <dsp:nvSpPr>
        <dsp:cNvPr id="0" name=""/>
        <dsp:cNvSpPr/>
      </dsp:nvSpPr>
      <dsp:spPr>
        <a:xfrm>
          <a:off x="4188410" y="3345128"/>
          <a:ext cx="1452979" cy="72648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Post AR invoice</a:t>
          </a:r>
        </a:p>
      </dsp:txBody>
      <dsp:txXfrm>
        <a:off x="4209688" y="3366406"/>
        <a:ext cx="1410423" cy="683933"/>
      </dsp:txXfrm>
    </dsp:sp>
    <dsp:sp modelId="{349FB64C-83EB-46BF-8C0A-422FBFCAA7E2}">
      <dsp:nvSpPr>
        <dsp:cNvPr id="0" name=""/>
        <dsp:cNvSpPr/>
      </dsp:nvSpPr>
      <dsp:spPr>
        <a:xfrm rot="19457599">
          <a:off x="5574115" y="3484953"/>
          <a:ext cx="715739" cy="29107"/>
        </a:xfrm>
        <a:custGeom>
          <a:avLst/>
          <a:gdLst/>
          <a:ahLst/>
          <a:cxnLst/>
          <a:rect l="0" t="0" r="0" b="0"/>
          <a:pathLst>
            <a:path>
              <a:moveTo>
                <a:pt x="0" y="14553"/>
              </a:moveTo>
              <a:lnTo>
                <a:pt x="715739" y="14553"/>
              </a:lnTo>
            </a:path>
          </a:pathLst>
        </a:custGeom>
        <a:noFill/>
        <a:ln w="127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5914092" y="3481613"/>
        <a:ext cx="35786" cy="35786"/>
      </dsp:txXfrm>
    </dsp:sp>
    <dsp:sp modelId="{8F4FAAE2-407E-4EB4-8D3E-913A78CF4ED0}">
      <dsp:nvSpPr>
        <dsp:cNvPr id="0" name=""/>
        <dsp:cNvSpPr/>
      </dsp:nvSpPr>
      <dsp:spPr>
        <a:xfrm>
          <a:off x="6222581" y="2927396"/>
          <a:ext cx="1452979" cy="72648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Collect cash</a:t>
          </a:r>
        </a:p>
      </dsp:txBody>
      <dsp:txXfrm>
        <a:off x="6243859" y="2948674"/>
        <a:ext cx="1410423" cy="683933"/>
      </dsp:txXfrm>
    </dsp:sp>
    <dsp:sp modelId="{0AFB3B74-265E-4DA7-AA51-C3B6B63A9157}">
      <dsp:nvSpPr>
        <dsp:cNvPr id="0" name=""/>
        <dsp:cNvSpPr/>
      </dsp:nvSpPr>
      <dsp:spPr>
        <a:xfrm rot="2142401">
          <a:off x="5574115" y="3902685"/>
          <a:ext cx="715739" cy="29107"/>
        </a:xfrm>
        <a:custGeom>
          <a:avLst/>
          <a:gdLst/>
          <a:ahLst/>
          <a:cxnLst/>
          <a:rect l="0" t="0" r="0" b="0"/>
          <a:pathLst>
            <a:path>
              <a:moveTo>
                <a:pt x="0" y="14553"/>
              </a:moveTo>
              <a:lnTo>
                <a:pt x="715739" y="14553"/>
              </a:lnTo>
            </a:path>
          </a:pathLst>
        </a:custGeom>
        <a:noFill/>
        <a:ln w="12700" cap="flat" cmpd="sng" algn="ctr">
          <a:solidFill>
            <a:schemeClr val="accent3">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US" sz="400" kern="1200"/>
        </a:p>
      </dsp:txBody>
      <dsp:txXfrm>
        <a:off x="5914092" y="3899345"/>
        <a:ext cx="35786" cy="35786"/>
      </dsp:txXfrm>
    </dsp:sp>
    <dsp:sp modelId="{791DE7C3-4409-4835-A599-53510F0A194B}">
      <dsp:nvSpPr>
        <dsp:cNvPr id="0" name=""/>
        <dsp:cNvSpPr/>
      </dsp:nvSpPr>
      <dsp:spPr>
        <a:xfrm>
          <a:off x="6222581" y="3762859"/>
          <a:ext cx="1452979" cy="726489"/>
        </a:xfrm>
        <a:prstGeom prst="roundRect">
          <a:avLst>
            <a:gd name="adj" fmla="val 10000"/>
          </a:avLst>
        </a:prstGeom>
        <a:solidFill>
          <a:schemeClr val="accent4"/>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Display balances and line items</a:t>
          </a:r>
        </a:p>
      </dsp:txBody>
      <dsp:txXfrm>
        <a:off x="6243859" y="3784137"/>
        <a:ext cx="1410423" cy="683933"/>
      </dsp:txXfrm>
    </dsp:sp>
  </dsp:spTree>
</dsp:drawing>
</file>

<file path=ppt/diagrams/layout1.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2.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3.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69AFDC-7658-4951-B0FF-52DFF2A93C0A}" type="datetimeFigureOut">
              <a:rPr lang="en-US" smtClean="0"/>
              <a:pPr/>
              <a:t>2/10/2020</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8ED99B-9732-49FC-9C16-B56FEB1B1092}" type="slidenum">
              <a:rPr lang="en-US" smtClean="0"/>
              <a:pPr/>
              <a:t>‹#›</a:t>
            </a:fld>
            <a:endParaRPr lang="en-US" dirty="0"/>
          </a:p>
        </p:txBody>
      </p:sp>
    </p:spTree>
    <p:extLst>
      <p:ext uri="{BB962C8B-B14F-4D97-AF65-F5344CB8AC3E}">
        <p14:creationId xmlns:p14="http://schemas.microsoft.com/office/powerpoint/2010/main" val="1314662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smtClean="0"/>
              <a:pPr/>
              <a:t>2/10/2020</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lang="en-US" smtClean="0"/>
              <a:pPr/>
              <a:t>‹#›</a:t>
            </a:fld>
            <a:endParaRPr lang="en-US" dirty="0"/>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93199CD-3E1B-4AE6-990F-76F925F5EA9F}"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38F857-7523-4DE1-83A4-505F07C037FF}" type="slidenum">
              <a:rPr lang="en-US" smtClean="0"/>
              <a:pPr/>
              <a:t>13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B38F857-7523-4DE1-83A4-505F07C037FF}" type="slidenum">
              <a:rPr lang="en-US" smtClean="0"/>
              <a:pPr/>
              <a:t>14</a:t>
            </a:fld>
            <a:endParaRPr lang="en-US" dirty="0"/>
          </a:p>
        </p:txBody>
      </p:sp>
    </p:spTree>
    <p:extLst>
      <p:ext uri="{BB962C8B-B14F-4D97-AF65-F5344CB8AC3E}">
        <p14:creationId xmlns:p14="http://schemas.microsoft.com/office/powerpoint/2010/main" val="2982478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Enter Client, Server and Password</a:t>
            </a:r>
          </a:p>
          <a:p>
            <a:r>
              <a:rPr lang="en-US" dirty="0"/>
              <a:t>Client is a numeric field and this number represents a whole</a:t>
            </a:r>
            <a:r>
              <a:rPr lang="en-US" baseline="0" dirty="0"/>
              <a:t> business entity.</a:t>
            </a:r>
          </a:p>
          <a:p>
            <a:r>
              <a:rPr lang="en-US" baseline="0" dirty="0"/>
              <a:t>Users are client specific which means that having a user identification in one client will only allow access to that particular client.</a:t>
            </a:r>
          </a:p>
          <a:p>
            <a:r>
              <a:rPr lang="en-US" baseline="0" dirty="0"/>
              <a:t>The system settings are stored in a file on your machine called the saplogin.ini file. This file is normally preconfigured centrally and then made available to all the users. Once you have been provided with the SAP Logon, you need a username and password to logon to the SAP system. The username and password is unique for each user and you do have the option to change your password using the New password button available on the screen.</a:t>
            </a:r>
          </a:p>
          <a:p>
            <a:endParaRPr lang="en-US" dirty="0"/>
          </a:p>
          <a:p>
            <a:endParaRPr lang="en-US" dirty="0"/>
          </a:p>
        </p:txBody>
      </p:sp>
      <p:sp>
        <p:nvSpPr>
          <p:cNvPr id="4" name="Slide Number Placeholder 3"/>
          <p:cNvSpPr>
            <a:spLocks noGrp="1"/>
          </p:cNvSpPr>
          <p:nvPr>
            <p:ph type="sldNum" sz="quarter" idx="10"/>
          </p:nvPr>
        </p:nvSpPr>
        <p:spPr/>
        <p:txBody>
          <a:bodyPr/>
          <a:lstStyle/>
          <a:p>
            <a:fld id="{5F349707-854C-4841-9E54-D3DAF9C1E8E8}" type="slidenum">
              <a:rPr lang="en-US" smtClean="0"/>
              <a:pPr/>
              <a:t>81</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841433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0824" y="1600200"/>
            <a:ext cx="5945188" cy="3048000"/>
          </a:xfrm>
        </p:spPr>
        <p:txBody>
          <a:bodyPr anchor="b">
            <a:normAutofit/>
          </a:bodyPr>
          <a:lstStyle>
            <a:lvl1pPr>
              <a:lnSpc>
                <a:spcPct val="80000"/>
              </a:lnSpc>
              <a:defRPr sz="66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1520825" y="4898572"/>
            <a:ext cx="5945187" cy="1270453"/>
          </a:xfrm>
        </p:spPr>
        <p:txBody>
          <a:bodyPr>
            <a:noAutofit/>
          </a:bodyPr>
          <a:lstStyle>
            <a:lvl1pPr marL="0" indent="0" algn="l">
              <a:spcBef>
                <a:spcPts val="0"/>
              </a:spcBef>
              <a:buNone/>
              <a:defRPr sz="2800" cap="none" baseline="0">
                <a:solidFill>
                  <a:srgbClr val="0070C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dirty="0"/>
          </a:p>
        </p:txBody>
      </p:sp>
      <p:cxnSp>
        <p:nvCxnSpPr>
          <p:cNvPr id="6" name="Straight Connector 5"/>
          <p:cNvCxnSpPr/>
          <p:nvPr/>
        </p:nvCxnSpPr>
        <p:spPr>
          <a:xfrm>
            <a:off x="1658936" y="4782971"/>
            <a:ext cx="5654676" cy="0"/>
          </a:xfrm>
          <a:prstGeom prst="line">
            <a:avLst/>
          </a:prstGeom>
          <a:ln w="12700">
            <a:solidFill>
              <a:srgbClr val="002060"/>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9" cy="914400"/>
          </a:xfrm>
        </p:spPr>
        <p:txBody>
          <a:bodyPr/>
          <a:lstStyle/>
          <a:p>
            <a:r>
              <a:rPr lang="en-US"/>
              <a:t>Click to edit Master title style</a:t>
            </a:r>
            <a:endParaRPr/>
          </a:p>
        </p:txBody>
      </p:sp>
      <p:sp>
        <p:nvSpPr>
          <p:cNvPr id="3" name="Content Placeholder 2"/>
          <p:cNvSpPr>
            <a:spLocks noGrp="1"/>
          </p:cNvSpPr>
          <p:nvPr>
            <p:ph idx="1"/>
          </p:nvPr>
        </p:nvSpPr>
        <p:spPr>
          <a:xfrm>
            <a:off x="1522413" y="1676400"/>
            <a:ext cx="9829799" cy="4492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University of Tampa</a:t>
            </a:r>
          </a:p>
        </p:txBody>
      </p:sp>
      <p:sp>
        <p:nvSpPr>
          <p:cNvPr id="6" name="Slide Number Placeholder 5"/>
          <p:cNvSpPr>
            <a:spLocks noGrp="1"/>
          </p:cNvSpPr>
          <p:nvPr>
            <p:ph type="sldNum" sz="quarter" idx="12"/>
          </p:nvPr>
        </p:nvSpPr>
        <p:spPr/>
        <p:txBody>
          <a:bodyPr/>
          <a:lstStyle/>
          <a:p>
            <a:fld id="{2A013F82-EE5E-44EE-A61D-E31C6657F26F}" type="slidenum">
              <a:rPr/>
              <a:pPr/>
              <a:t>‹#›</a:t>
            </a:fld>
            <a:endParaRPr dirty="0"/>
          </a:p>
        </p:txBody>
      </p:sp>
      <p:cxnSp>
        <p:nvCxnSpPr>
          <p:cNvPr id="13" name="Straight Connector 12"/>
          <p:cNvCxnSpPr/>
          <p:nvPr userDrawn="1"/>
        </p:nvCxnSpPr>
        <p:spPr>
          <a:xfrm>
            <a:off x="1522412" y="1447800"/>
            <a:ext cx="548640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22410" y="2237096"/>
            <a:ext cx="8229601" cy="2411103"/>
          </a:xfrm>
        </p:spPr>
        <p:txBody>
          <a:bodyPr anchor="b">
            <a:normAutofit/>
          </a:bodyPr>
          <a:lstStyle>
            <a:lvl1pPr algn="l">
              <a:lnSpc>
                <a:spcPct val="80000"/>
              </a:lnSpc>
              <a:defRPr sz="4800" b="0" cap="none" baseline="0">
                <a:solidFill>
                  <a:schemeClr val="tx1"/>
                </a:solidFill>
              </a:defRPr>
            </a:lvl1pPr>
          </a:lstStyle>
          <a:p>
            <a:r>
              <a:rPr lang="en-US"/>
              <a:t>Click to edit Master title style</a:t>
            </a:r>
            <a:endParaRPr/>
          </a:p>
        </p:txBody>
      </p:sp>
      <p:sp>
        <p:nvSpPr>
          <p:cNvPr id="3" name="Text Placeholder 2"/>
          <p:cNvSpPr>
            <a:spLocks noGrp="1"/>
          </p:cNvSpPr>
          <p:nvPr>
            <p:ph type="body" idx="1"/>
          </p:nvPr>
        </p:nvSpPr>
        <p:spPr>
          <a:xfrm>
            <a:off x="1522412" y="4876800"/>
            <a:ext cx="8229601" cy="1292225"/>
          </a:xfrm>
        </p:spPr>
        <p:txBody>
          <a:bodyPr anchor="t">
            <a:normAutofit/>
          </a:bodyPr>
          <a:lstStyle>
            <a:lvl1pPr marL="0" indent="0">
              <a:spcBef>
                <a:spcPts val="0"/>
              </a:spcBef>
              <a:buNone/>
              <a:defRPr sz="2800" cap="none" baseline="0">
                <a:solidFill>
                  <a:srgbClr val="0070C0"/>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Footer Placeholder 4"/>
          <p:cNvSpPr>
            <a:spLocks noGrp="1"/>
          </p:cNvSpPr>
          <p:nvPr>
            <p:ph type="ftr" sz="quarter" idx="11"/>
          </p:nvPr>
        </p:nvSpPr>
        <p:spPr/>
        <p:txBody>
          <a:bodyPr/>
          <a:lstStyle/>
          <a:p>
            <a:r>
              <a:rPr lang="en-US" dirty="0"/>
              <a:t>University of Tampa</a:t>
            </a:r>
          </a:p>
        </p:txBody>
      </p:sp>
      <p:sp>
        <p:nvSpPr>
          <p:cNvPr id="6" name="Slide Number Placeholder 5"/>
          <p:cNvSpPr>
            <a:spLocks noGrp="1"/>
          </p:cNvSpPr>
          <p:nvPr>
            <p:ph type="sldNum" sz="quarter" idx="12"/>
          </p:nvPr>
        </p:nvSpPr>
        <p:spPr/>
        <p:txBody>
          <a:bodyPr/>
          <a:lstStyle/>
          <a:p>
            <a:fld id="{2A013F82-EE5E-44EE-A61D-E31C6657F26F}" type="slidenum">
              <a:rPr/>
              <a:pPr/>
              <a:t>‹#›</a:t>
            </a:fld>
            <a:endParaRPr dirty="0"/>
          </a:p>
        </p:txBody>
      </p:sp>
      <p:cxnSp>
        <p:nvCxnSpPr>
          <p:cNvPr id="9" name="Straight Connector 8"/>
          <p:cNvCxnSpPr/>
          <p:nvPr/>
        </p:nvCxnSpPr>
        <p:spPr>
          <a:xfrm>
            <a:off x="1658936" y="4782971"/>
            <a:ext cx="8016876" cy="0"/>
          </a:xfrm>
          <a:prstGeom prst="line">
            <a:avLst/>
          </a:prstGeom>
          <a:ln w="12700">
            <a:solidFill>
              <a:srgbClr val="0070C0"/>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914400"/>
          </a:xfrm>
        </p:spPr>
        <p:txBody>
          <a:bodyPr/>
          <a:lstStyle/>
          <a:p>
            <a:r>
              <a:rPr lang="en-US"/>
              <a:t>Click to edit Master title style</a:t>
            </a:r>
            <a:endParaRPr/>
          </a:p>
        </p:txBody>
      </p:sp>
      <p:sp>
        <p:nvSpPr>
          <p:cNvPr id="3" name="Content Placeholder 2"/>
          <p:cNvSpPr>
            <a:spLocks noGrp="1"/>
          </p:cNvSpPr>
          <p:nvPr>
            <p:ph sz="half" idx="1"/>
          </p:nvPr>
        </p:nvSpPr>
        <p:spPr>
          <a:xfrm>
            <a:off x="1488168" y="1752600"/>
            <a:ext cx="4800600" cy="4419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51612" y="1752600"/>
            <a:ext cx="4800601" cy="4419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6" name="Footer Placeholder 5"/>
          <p:cNvSpPr>
            <a:spLocks noGrp="1"/>
          </p:cNvSpPr>
          <p:nvPr>
            <p:ph type="ftr" sz="quarter" idx="11"/>
          </p:nvPr>
        </p:nvSpPr>
        <p:spPr/>
        <p:txBody>
          <a:bodyPr/>
          <a:lstStyle/>
          <a:p>
            <a:r>
              <a:rPr lang="en-US" dirty="0"/>
              <a:t>University of Tampa</a:t>
            </a:r>
          </a:p>
        </p:txBody>
      </p:sp>
      <p:sp>
        <p:nvSpPr>
          <p:cNvPr id="7" name="Slide Number Placeholder 6"/>
          <p:cNvSpPr>
            <a:spLocks noGrp="1"/>
          </p:cNvSpPr>
          <p:nvPr>
            <p:ph type="sldNum" sz="quarter" idx="12"/>
          </p:nvPr>
        </p:nvSpPr>
        <p:spPr/>
        <p:txBody>
          <a:bodyPr/>
          <a:lstStyle/>
          <a:p>
            <a:fld id="{2A013F82-EE5E-44EE-A61D-E31C6657F26F}" type="slidenum">
              <a:rPr/>
              <a:pPr/>
              <a:t>‹#›</a:t>
            </a:fld>
            <a:endParaRPr dirty="0"/>
          </a:p>
        </p:txBody>
      </p:sp>
      <p:cxnSp>
        <p:nvCxnSpPr>
          <p:cNvPr id="9" name="Straight Connector 8"/>
          <p:cNvCxnSpPr/>
          <p:nvPr userDrawn="1"/>
        </p:nvCxnSpPr>
        <p:spPr>
          <a:xfrm>
            <a:off x="1522412" y="1447800"/>
            <a:ext cx="548640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8" cy="914400"/>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22413" y="1600200"/>
            <a:ext cx="4800600"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22413" y="2590800"/>
            <a:ext cx="4800600" cy="357822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1613" y="1600200"/>
            <a:ext cx="4800600"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51613" y="2590800"/>
            <a:ext cx="4800600" cy="357822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dirty="0"/>
              <a:t>University of Tampa</a:t>
            </a:r>
          </a:p>
        </p:txBody>
      </p:sp>
      <p:sp>
        <p:nvSpPr>
          <p:cNvPr id="9" name="Slide Number Placeholder 8"/>
          <p:cNvSpPr>
            <a:spLocks noGrp="1"/>
          </p:cNvSpPr>
          <p:nvPr>
            <p:ph type="sldNum" sz="quarter" idx="12"/>
          </p:nvPr>
        </p:nvSpPr>
        <p:spPr/>
        <p:txBody>
          <a:bodyPr/>
          <a:lstStyle/>
          <a:p>
            <a:fld id="{2A013F82-EE5E-44EE-A61D-E31C6657F26F}" type="slidenum">
              <a:rPr/>
              <a:pPr/>
              <a:t>‹#›</a:t>
            </a:fld>
            <a:endParaRPr dirty="0"/>
          </a:p>
        </p:txBody>
      </p:sp>
      <p:cxnSp>
        <p:nvCxnSpPr>
          <p:cNvPr id="11" name="Straight Connector 10"/>
          <p:cNvCxnSpPr/>
          <p:nvPr userDrawn="1"/>
        </p:nvCxnSpPr>
        <p:spPr>
          <a:xfrm>
            <a:off x="1522412" y="1447800"/>
            <a:ext cx="548640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22413" y="381000"/>
            <a:ext cx="9829799" cy="838200"/>
          </a:xfrm>
        </p:spPr>
        <p:txBody>
          <a:bodyPr/>
          <a:lstStyle>
            <a:lvl1pPr>
              <a:defRPr/>
            </a:lvl1p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dirty="0"/>
              <a:t>University of Tampa</a:t>
            </a:r>
          </a:p>
        </p:txBody>
      </p:sp>
      <p:sp>
        <p:nvSpPr>
          <p:cNvPr id="5" name="Slide Number Placeholder 4"/>
          <p:cNvSpPr>
            <a:spLocks noGrp="1"/>
          </p:cNvSpPr>
          <p:nvPr>
            <p:ph type="sldNum" sz="quarter" idx="12"/>
          </p:nvPr>
        </p:nvSpPr>
        <p:spPr/>
        <p:txBody>
          <a:bodyPr/>
          <a:lstStyle/>
          <a:p>
            <a:fld id="{2A013F82-EE5E-44EE-A61D-E31C6657F26F}" type="slidenum">
              <a:rPr/>
              <a:pPr/>
              <a:t>‹#›</a:t>
            </a:fld>
            <a:endParaRPr dirty="0"/>
          </a:p>
        </p:txBody>
      </p:sp>
      <p:cxnSp>
        <p:nvCxnSpPr>
          <p:cNvPr id="7" name="Straight Connector 6"/>
          <p:cNvCxnSpPr/>
          <p:nvPr userDrawn="1"/>
        </p:nvCxnSpPr>
        <p:spPr>
          <a:xfrm>
            <a:off x="1522412" y="1447800"/>
            <a:ext cx="5486400"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University of Tampa</a:t>
            </a:r>
          </a:p>
        </p:txBody>
      </p:sp>
      <p:sp>
        <p:nvSpPr>
          <p:cNvPr id="4" name="Slide Number Placeholder 3"/>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2413" y="685800"/>
            <a:ext cx="4114800" cy="1925637"/>
          </a:xfrm>
        </p:spPr>
        <p:txBody>
          <a:bodyPr anchor="b">
            <a:noAutofit/>
          </a:bodyPr>
          <a:lstStyle>
            <a:lvl1pPr algn="l">
              <a:lnSpc>
                <a:spcPct val="80000"/>
              </a:lnSpc>
              <a:defRPr sz="4000" b="0">
                <a:solidFill>
                  <a:srgbClr val="0070C0"/>
                </a:solidFill>
              </a:defRPr>
            </a:lvl1pPr>
          </a:lstStyle>
          <a:p>
            <a:r>
              <a:rPr lang="en-US" dirty="0"/>
              <a:t>Click to edit Master title style</a:t>
            </a:r>
            <a:endParaRPr dirty="0"/>
          </a:p>
        </p:txBody>
      </p:sp>
      <p:sp>
        <p:nvSpPr>
          <p:cNvPr id="3" name="Content Placeholder 2"/>
          <p:cNvSpPr>
            <a:spLocks noGrp="1"/>
          </p:cNvSpPr>
          <p:nvPr>
            <p:ph idx="1"/>
          </p:nvPr>
        </p:nvSpPr>
        <p:spPr>
          <a:xfrm>
            <a:off x="6094414" y="685800"/>
            <a:ext cx="5257799"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522413" y="2895599"/>
            <a:ext cx="4114800" cy="1752601"/>
          </a:xfrm>
        </p:spPr>
        <p:txBody>
          <a:bodyPr>
            <a:normAutofit/>
          </a:bodyPr>
          <a:lstStyle>
            <a:lvl1pPr marL="0" indent="0">
              <a:lnSpc>
                <a:spcPct val="90000"/>
              </a:lnSpc>
              <a:spcBef>
                <a:spcPts val="18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University of Tampa</a:t>
            </a:r>
          </a:p>
        </p:txBody>
      </p:sp>
      <p:sp>
        <p:nvSpPr>
          <p:cNvPr id="7" name="Slide Number Placeholder 6"/>
          <p:cNvSpPr>
            <a:spLocks noGrp="1"/>
          </p:cNvSpPr>
          <p:nvPr>
            <p:ph type="sldNum" sz="quarter" idx="12"/>
          </p:nvPr>
        </p:nvSpPr>
        <p:spPr/>
        <p:txBody>
          <a:bodyPr/>
          <a:lstStyle/>
          <a:p>
            <a:fld id="{2A013F82-EE5E-44EE-A61D-E31C6657F26F}" type="slidenum">
              <a:rPr/>
              <a:pPr/>
              <a:t>‹#›</a:t>
            </a:fld>
            <a:endParaRPr dirty="0"/>
          </a:p>
        </p:txBody>
      </p:sp>
      <p:cxnSp>
        <p:nvCxnSpPr>
          <p:cNvPr id="8" name="Straight Connector 7"/>
          <p:cNvCxnSpPr/>
          <p:nvPr/>
        </p:nvCxnSpPr>
        <p:spPr>
          <a:xfrm>
            <a:off x="1658936" y="2743200"/>
            <a:ext cx="3902076" cy="0"/>
          </a:xfrm>
          <a:prstGeom prst="line">
            <a:avLst/>
          </a:prstGeom>
          <a:ln w="12700">
            <a:solidFill>
              <a:srgbClr val="0070C0"/>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094414" y="0"/>
            <a:ext cx="6172198" cy="6857999"/>
          </a:xfrm>
          <a:solidFill>
            <a:schemeClr val="bg2"/>
          </a:solidFill>
          <a:effectLst>
            <a:outerShdw blurRad="152400" dist="50800" dir="10800000" algn="r" rotWithShape="0">
              <a:prstClr val="black">
                <a:alpha val="25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dirty="0"/>
          </a:p>
        </p:txBody>
      </p:sp>
      <p:sp>
        <p:nvSpPr>
          <p:cNvPr id="2" name="Title 1"/>
          <p:cNvSpPr>
            <a:spLocks noGrp="1"/>
          </p:cNvSpPr>
          <p:nvPr>
            <p:ph type="title"/>
          </p:nvPr>
        </p:nvSpPr>
        <p:spPr>
          <a:xfrm>
            <a:off x="1522413" y="685800"/>
            <a:ext cx="4114800" cy="1925638"/>
          </a:xfrm>
        </p:spPr>
        <p:txBody>
          <a:bodyPr anchor="b">
            <a:normAutofit/>
          </a:bodyPr>
          <a:lstStyle>
            <a:lvl1pPr algn="l">
              <a:lnSpc>
                <a:spcPct val="80000"/>
              </a:lnSpc>
              <a:defRPr sz="4000" b="0" i="0" baseline="0">
                <a:solidFill>
                  <a:srgbClr val="0070C0"/>
                </a:solidFill>
              </a:defRPr>
            </a:lvl1pPr>
          </a:lstStyle>
          <a:p>
            <a:r>
              <a:rPr lang="en-US" dirty="0"/>
              <a:t>Click to edit Master title style</a:t>
            </a:r>
            <a:endParaRPr dirty="0"/>
          </a:p>
        </p:txBody>
      </p:sp>
      <p:sp>
        <p:nvSpPr>
          <p:cNvPr id="4" name="Text Placeholder 3"/>
          <p:cNvSpPr>
            <a:spLocks noGrp="1"/>
          </p:cNvSpPr>
          <p:nvPr>
            <p:ph type="body" sz="half" idx="2"/>
          </p:nvPr>
        </p:nvSpPr>
        <p:spPr>
          <a:xfrm>
            <a:off x="1522413" y="2895599"/>
            <a:ext cx="4114800" cy="1752601"/>
          </a:xfrm>
        </p:spPr>
        <p:txBody>
          <a:bodyPr>
            <a:normAutofit/>
          </a:bodyPr>
          <a:lstStyle>
            <a:lvl1pPr marL="0" indent="0">
              <a:lnSpc>
                <a:spcPct val="90000"/>
              </a:lnSpc>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0" name="Straight Connector 9"/>
          <p:cNvCxnSpPr/>
          <p:nvPr/>
        </p:nvCxnSpPr>
        <p:spPr>
          <a:xfrm>
            <a:off x="1658936" y="2743200"/>
            <a:ext cx="3902076" cy="0"/>
          </a:xfrm>
          <a:prstGeom prst="line">
            <a:avLst/>
          </a:prstGeom>
          <a:ln w="12700">
            <a:solidFill>
              <a:srgbClr val="0070C0"/>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University of Tampa</a:t>
            </a:r>
          </a:p>
        </p:txBody>
      </p:sp>
      <p:sp>
        <p:nvSpPr>
          <p:cNvPr id="6" name="Slide Number Placeholder 5"/>
          <p:cNvSpPr>
            <a:spLocks noGrp="1"/>
          </p:cNvSpPr>
          <p:nvPr>
            <p:ph type="sldNum" sz="quarter" idx="12"/>
          </p:nvPr>
        </p:nvSpPr>
        <p:spPr/>
        <p:txBody>
          <a:bodyPr/>
          <a:lstStyle/>
          <a:p>
            <a:fld id="{2A013F82-EE5E-44EE-A61D-E31C6657F26F}" type="slidenum">
              <a:rPr/>
              <a:pPr/>
              <a:t>‹#›</a:t>
            </a:fld>
            <a:endParaRPr dirty="0"/>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3412" y="646112"/>
            <a:ext cx="1828801" cy="552291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646112"/>
            <a:ext cx="7620000" cy="55229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dirty="0"/>
              <a:t>University of Tampa</a:t>
            </a:r>
          </a:p>
        </p:txBody>
      </p:sp>
      <p:sp>
        <p:nvSpPr>
          <p:cNvPr id="6" name="Slide Number Placeholder 5"/>
          <p:cNvSpPr>
            <a:spLocks noGrp="1"/>
          </p:cNvSpPr>
          <p:nvPr>
            <p:ph type="sldNum" sz="quarter" idx="12"/>
          </p:nvPr>
        </p:nvSpPr>
        <p:spPr/>
        <p:txBody>
          <a:bodyPr/>
          <a:lstStyle/>
          <a:p>
            <a:fld id="{2A013F82-EE5E-44EE-A61D-E31C6657F26F}" type="slidenum">
              <a:rPr/>
              <a:pPr/>
              <a:t>‹#›</a:t>
            </a:fld>
            <a:endParaRPr dirty="0"/>
          </a:p>
        </p:txBody>
      </p:sp>
      <p:cxnSp>
        <p:nvCxnSpPr>
          <p:cNvPr id="7" name="Straight Connector 6"/>
          <p:cNvCxnSpPr/>
          <p:nvPr/>
        </p:nvCxnSpPr>
        <p:spPr>
          <a:xfrm>
            <a:off x="9371012" y="762000"/>
            <a:ext cx="0" cy="5334000"/>
          </a:xfrm>
          <a:prstGeom prst="line">
            <a:avLst/>
          </a:prstGeom>
          <a:ln w="12700">
            <a:solidFill>
              <a:srgbClr val="0070C0"/>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829799" cy="1219200"/>
          </a:xfrm>
          <a:prstGeom prst="rect">
            <a:avLst/>
          </a:prstGeom>
        </p:spPr>
        <p:txBody>
          <a:bodyPr vert="horz" lIns="91440" tIns="45720" rIns="91440" bIns="45720" rtlCol="0" anchor="b">
            <a:normAutofit/>
          </a:bodyPr>
          <a:lstStyle/>
          <a:p>
            <a:r>
              <a:rPr lang="en-US" dirty="0"/>
              <a:t>Click to edit Master title style</a:t>
            </a:r>
            <a:endParaRPr dirty="0"/>
          </a:p>
        </p:txBody>
      </p:sp>
      <p:sp>
        <p:nvSpPr>
          <p:cNvPr id="3" name="Text Placeholder 2"/>
          <p:cNvSpPr>
            <a:spLocks noGrp="1"/>
          </p:cNvSpPr>
          <p:nvPr>
            <p:ph type="body" idx="1"/>
          </p:nvPr>
        </p:nvSpPr>
        <p:spPr>
          <a:xfrm>
            <a:off x="1522413" y="1981200"/>
            <a:ext cx="9829799" cy="41878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522413" y="6400800"/>
            <a:ext cx="5954834" cy="276228"/>
          </a:xfrm>
          <a:prstGeom prst="rect">
            <a:avLst/>
          </a:prstGeom>
        </p:spPr>
        <p:txBody>
          <a:bodyPr vert="horz" lIns="91440" tIns="45720" rIns="91440" bIns="45720" rtlCol="0" anchor="ctr"/>
          <a:lstStyle>
            <a:lvl1pPr algn="l">
              <a:defRPr sz="1000">
                <a:solidFill>
                  <a:schemeClr val="tx1"/>
                </a:solidFill>
              </a:defRPr>
            </a:lvl1pPr>
          </a:lstStyle>
          <a:p>
            <a:r>
              <a:rPr lang="en-US" dirty="0"/>
              <a:t>University of Tampa</a:t>
            </a:r>
          </a:p>
        </p:txBody>
      </p:sp>
      <p:sp>
        <p:nvSpPr>
          <p:cNvPr id="6" name="Slide Number Placeholder 5"/>
          <p:cNvSpPr>
            <a:spLocks noGrp="1"/>
          </p:cNvSpPr>
          <p:nvPr>
            <p:ph type="sldNum" sz="quarter" idx="4"/>
          </p:nvPr>
        </p:nvSpPr>
        <p:spPr>
          <a:xfrm>
            <a:off x="10285411" y="6400800"/>
            <a:ext cx="1066802" cy="276228"/>
          </a:xfrm>
          <a:prstGeom prst="rect">
            <a:avLst/>
          </a:prstGeom>
        </p:spPr>
        <p:txBody>
          <a:bodyPr vert="horz" lIns="91440" tIns="45720" rIns="91440" bIns="45720" rtlCol="0" anchor="ctr"/>
          <a:lstStyle>
            <a:lvl1pPr algn="r">
              <a:defRPr sz="1000">
                <a:solidFill>
                  <a:schemeClr val="tx1"/>
                </a:solidFill>
              </a:defRPr>
            </a:lvl1pPr>
          </a:lstStyle>
          <a:p>
            <a:fld id="{2A013F82-EE5E-44EE-A61D-E31C6657F26F}" type="slidenum">
              <a:rPr/>
              <a:pPr/>
              <a:t>‹#›</a:t>
            </a:fld>
            <a:endParaRPr dirty="0"/>
          </a:p>
        </p:txBody>
      </p:sp>
      <p:pic>
        <p:nvPicPr>
          <p:cNvPr id="1039" name="Picture 15"/>
          <p:cNvPicPr>
            <a:picLocks noChangeAspect="1" noChangeArrowheads="1"/>
          </p:cNvPicPr>
          <p:nvPr userDrawn="1"/>
        </p:nvPicPr>
        <p:blipFill>
          <a:blip r:embed="rId13" cstate="print"/>
          <a:srcRect/>
          <a:stretch>
            <a:fillRect/>
          </a:stretch>
        </p:blipFill>
        <p:spPr bwMode="auto">
          <a:xfrm>
            <a:off x="0" y="3657600"/>
            <a:ext cx="1371600" cy="3200400"/>
          </a:xfrm>
          <a:prstGeom prst="rect">
            <a:avLst/>
          </a:prstGeom>
          <a:noFill/>
          <a:ln w="9525">
            <a:noFill/>
            <a:miter lim="800000"/>
            <a:headEnd/>
            <a:tailEnd/>
          </a:ln>
        </p:spPr>
      </p:pic>
      <p:pic>
        <p:nvPicPr>
          <p:cNvPr id="1040" name="Picture 16"/>
          <p:cNvPicPr>
            <a:picLocks noChangeAspect="1" noChangeArrowheads="1"/>
          </p:cNvPicPr>
          <p:nvPr userDrawn="1"/>
        </p:nvPicPr>
        <p:blipFill>
          <a:blip r:embed="rId14" cstate="print"/>
          <a:srcRect/>
          <a:stretch>
            <a:fillRect/>
          </a:stretch>
        </p:blipFill>
        <p:spPr bwMode="auto">
          <a:xfrm>
            <a:off x="0" y="0"/>
            <a:ext cx="1370012" cy="3657600"/>
          </a:xfrm>
          <a:prstGeom prst="rect">
            <a:avLst/>
          </a:prstGeom>
          <a:noFill/>
          <a:ln w="9525">
            <a:noFill/>
            <a:miter lim="800000"/>
            <a:headEnd/>
            <a:tailEnd/>
          </a:ln>
        </p:spPr>
      </p:pic>
    </p:spTree>
    <p:extLst>
      <p:ext uri="{BB962C8B-B14F-4D97-AF65-F5344CB8AC3E}">
        <p14:creationId xmlns:p14="http://schemas.microsoft.com/office/powerpoint/2010/main" val="14030599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rgbClr val="0070C0"/>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tx1">
            <a:lumMod val="50000"/>
            <a:lumOff val="50000"/>
          </a:schemeClr>
        </a:buClr>
        <a:buSzPct val="80000"/>
        <a:buFont typeface="Arial" pitchFamily="34" charset="0"/>
        <a:buChar char="•"/>
        <a:defRPr sz="2400" kern="1200">
          <a:solidFill>
            <a:schemeClr val="tx1"/>
          </a:solidFill>
          <a:latin typeface="+mn-lt"/>
          <a:ea typeface="+mn-ea"/>
          <a:cs typeface="+mn-cs"/>
        </a:defRPr>
      </a:lvl1pPr>
      <a:lvl2pPr marL="511175" indent="-228600" algn="l" defTabSz="914400" rtl="0" eaLnBrk="1" latinLnBrk="0" hangingPunct="1">
        <a:lnSpc>
          <a:spcPct val="90000"/>
        </a:lnSpc>
        <a:spcBef>
          <a:spcPts val="1000"/>
        </a:spcBef>
        <a:buClr>
          <a:schemeClr val="tx1">
            <a:lumMod val="50000"/>
            <a:lumOff val="50000"/>
          </a:schemeClr>
        </a:buClr>
        <a:buSzPct val="80000"/>
        <a:buFont typeface="Arial" pitchFamily="34" charset="0"/>
        <a:buChar char="•"/>
        <a:defRPr sz="2000" kern="1200">
          <a:solidFill>
            <a:schemeClr val="tx1"/>
          </a:solidFill>
          <a:latin typeface="+mn-lt"/>
          <a:ea typeface="+mn-ea"/>
          <a:cs typeface="+mn-cs"/>
        </a:defRPr>
      </a:lvl2pPr>
      <a:lvl3pPr marL="685800" indent="-174625"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800" kern="1200">
          <a:solidFill>
            <a:schemeClr val="tx1"/>
          </a:solidFill>
          <a:latin typeface="+mn-lt"/>
          <a:ea typeface="+mn-ea"/>
          <a:cs typeface="+mn-cs"/>
        </a:defRPr>
      </a:lvl3pPr>
      <a:lvl4pPr marL="860425" indent="-174625"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4pPr>
      <a:lvl5pPr marL="1033463" indent="-173038"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4.xml"/><Relationship Id="rId1" Type="http://schemas.openxmlformats.org/officeDocument/2006/relationships/video" Target="https://www.youtube.com/embed/JkHGvRI1p88?feature=oembed" TargetMode="Externa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22.svg"/></Relationships>
</file>

<file path=ppt/slides/_rels/slide2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22.svg"/></Relationships>
</file>

<file path=ppt/slides/_rels/slide2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9" Type="http://schemas.openxmlformats.org/officeDocument/2006/relationships/image" Target="../media/image22.svg"/></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4.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image" Target="../media/image34.svg"/></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diagramLayout" Target="../diagrams/layout9.xml"/><Relationship Id="rId7" Type="http://schemas.openxmlformats.org/officeDocument/2006/relationships/image" Target="../media/image15.png"/><Relationship Id="rId2" Type="http://schemas.openxmlformats.org/officeDocument/2006/relationships/diagramData" Target="../diagrams/data9.xml"/><Relationship Id="rId1" Type="http://schemas.openxmlformats.org/officeDocument/2006/relationships/slideLayout" Target="../slideLayouts/slideLayout5.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diagramLayout" Target="../diagrams/layout10.xml"/><Relationship Id="rId7" Type="http://schemas.openxmlformats.org/officeDocument/2006/relationships/image" Target="../media/image15.png"/><Relationship Id="rId2" Type="http://schemas.openxmlformats.org/officeDocument/2006/relationships/diagramData" Target="../diagrams/data10.xml"/><Relationship Id="rId1" Type="http://schemas.openxmlformats.org/officeDocument/2006/relationships/slideLayout" Target="../slideLayouts/slideLayout4.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diagramLayout" Target="../diagrams/layout11.xml"/><Relationship Id="rId7" Type="http://schemas.openxmlformats.org/officeDocument/2006/relationships/image" Target="../media/image41.png"/><Relationship Id="rId2" Type="http://schemas.openxmlformats.org/officeDocument/2006/relationships/diagramData" Target="../diagrams/data11.xml"/><Relationship Id="rId1" Type="http://schemas.openxmlformats.org/officeDocument/2006/relationships/slideLayout" Target="../slideLayouts/slideLayout4.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 Id="rId9" Type="http://schemas.openxmlformats.org/officeDocument/2006/relationships/image" Target="../media/image43.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diagramLayout" Target="../diagrams/layout13.xml"/><Relationship Id="rId7" Type="http://schemas.openxmlformats.org/officeDocument/2006/relationships/image" Target="../media/image21.png"/><Relationship Id="rId2" Type="http://schemas.openxmlformats.org/officeDocument/2006/relationships/diagramData" Target="../diagrams/data13.xml"/><Relationship Id="rId1" Type="http://schemas.openxmlformats.org/officeDocument/2006/relationships/slideLayout" Target="../slideLayouts/slideLayout5.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4.xml.rels><?xml version="1.0" encoding="UTF-8" standalone="yes"?>
<Relationships xmlns="http://schemas.openxmlformats.org/package/2006/relationships"><Relationship Id="rId2" Type="http://schemas.openxmlformats.org/officeDocument/2006/relationships/image" Target="../media/image46.gif"/><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47.gif"/><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51.svg"/><Relationship Id="rId7" Type="http://schemas.openxmlformats.org/officeDocument/2006/relationships/diagramColors" Target="../diagrams/colors14.xml"/><Relationship Id="rId2" Type="http://schemas.openxmlformats.org/officeDocument/2006/relationships/image" Target="../media/image50.png"/><Relationship Id="rId1" Type="http://schemas.openxmlformats.org/officeDocument/2006/relationships/slideLayout" Target="../slideLayouts/slideLayout4.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 Id="rId9" Type="http://schemas.openxmlformats.org/officeDocument/2006/relationships/image" Target="../media/image52.png"/></Relationships>
</file>

<file path=ppt/slides/_rels/slide6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diagramLayout" Target="../diagrams/layout15.xml"/><Relationship Id="rId7" Type="http://schemas.openxmlformats.org/officeDocument/2006/relationships/image" Target="../media/image19.png"/><Relationship Id="rId2" Type="http://schemas.openxmlformats.org/officeDocument/2006/relationships/diagramData" Target="../diagrams/data15.xml"/><Relationship Id="rId1" Type="http://schemas.openxmlformats.org/officeDocument/2006/relationships/slideLayout" Target="../slideLayouts/slideLayout5.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6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diagramLayout" Target="../diagrams/layout16.xml"/><Relationship Id="rId7" Type="http://schemas.openxmlformats.org/officeDocument/2006/relationships/image" Target="../media/image52.png"/><Relationship Id="rId2" Type="http://schemas.openxmlformats.org/officeDocument/2006/relationships/diagramData" Target="../diagrams/data16.xml"/><Relationship Id="rId1" Type="http://schemas.openxmlformats.org/officeDocument/2006/relationships/slideLayout" Target="../slideLayouts/slideLayout4.xml"/><Relationship Id="rId6" Type="http://schemas.microsoft.com/office/2007/relationships/diagramDrawing" Target="../diagrams/drawing16.xml"/><Relationship Id="rId11" Type="http://schemas.openxmlformats.org/officeDocument/2006/relationships/image" Target="../media/image18.svg"/><Relationship Id="rId5" Type="http://schemas.openxmlformats.org/officeDocument/2006/relationships/diagramColors" Target="../diagrams/colors16.xml"/><Relationship Id="rId10" Type="http://schemas.openxmlformats.org/officeDocument/2006/relationships/image" Target="../media/image17.png"/><Relationship Id="rId4" Type="http://schemas.openxmlformats.org/officeDocument/2006/relationships/diagramQuickStyle" Target="../diagrams/quickStyle16.xml"/><Relationship Id="rId9" Type="http://schemas.openxmlformats.org/officeDocument/2006/relationships/image" Target="../media/image51.svg"/></Relationships>
</file>

<file path=ppt/slides/_rels/slide7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diagramLayout" Target="../diagrams/layout17.xml"/><Relationship Id="rId7" Type="http://schemas.openxmlformats.org/officeDocument/2006/relationships/image" Target="../media/image17.png"/><Relationship Id="rId2" Type="http://schemas.openxmlformats.org/officeDocument/2006/relationships/diagramData" Target="../diagrams/data17.xml"/><Relationship Id="rId1" Type="http://schemas.openxmlformats.org/officeDocument/2006/relationships/slideLayout" Target="../slideLayouts/slideLayout5.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7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s://www.sap.com/products/financial-management.html#pdf-asset=4c7f01be-7a7c-0010-82c7-eda71af511fa&amp;page=1" TargetMode="External"/><Relationship Id="rId2" Type="http://schemas.openxmlformats.org/officeDocument/2006/relationships/image" Target="../media/image56.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79.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image" Target="../media/image14.png"/><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19.xml"/><Relationship Id="rId7" Type="http://schemas.openxmlformats.org/officeDocument/2006/relationships/image" Target="../media/image14.png"/><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8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59.png"/><Relationship Id="rId4" Type="http://schemas.openxmlformats.org/officeDocument/2006/relationships/image" Target="../media/image5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0824" y="1600200"/>
            <a:ext cx="6021388" cy="3048000"/>
          </a:xfrm>
        </p:spPr>
        <p:txBody>
          <a:bodyPr>
            <a:normAutofit fontScale="90000"/>
          </a:bodyPr>
          <a:lstStyle/>
          <a:p>
            <a:r>
              <a:rPr lang="en-US" dirty="0"/>
              <a:t>Lecture 2</a:t>
            </a:r>
            <a:br>
              <a:rPr lang="en-US" dirty="0"/>
            </a:br>
            <a:r>
              <a:rPr lang="en-US" dirty="0"/>
              <a:t>Introduction to SAP Finance (FI)</a:t>
            </a:r>
          </a:p>
        </p:txBody>
      </p:sp>
      <p:sp>
        <p:nvSpPr>
          <p:cNvPr id="3" name="Subtitle 2"/>
          <p:cNvSpPr>
            <a:spLocks noGrp="1"/>
          </p:cNvSpPr>
          <p:nvPr>
            <p:ph type="subTitle" idx="1"/>
          </p:nvPr>
        </p:nvSpPr>
        <p:spPr/>
        <p:txBody>
          <a:bodyPr/>
          <a:lstStyle/>
          <a:p>
            <a:r>
              <a:rPr lang="en-US" dirty="0"/>
              <a:t>FIN319 </a:t>
            </a:r>
          </a:p>
        </p:txBody>
      </p:sp>
      <p:pic>
        <p:nvPicPr>
          <p:cNvPr id="4" name="Picture 2" descr="Image result for introduction to sap"/>
          <p:cNvPicPr>
            <a:picLocks noChangeAspect="1" noChangeArrowheads="1"/>
          </p:cNvPicPr>
          <p:nvPr/>
        </p:nvPicPr>
        <p:blipFill>
          <a:blip r:embed="rId2" cstate="print"/>
          <a:srcRect/>
          <a:stretch>
            <a:fillRect/>
          </a:stretch>
        </p:blipFill>
        <p:spPr bwMode="auto">
          <a:xfrm>
            <a:off x="7769319" y="2590800"/>
            <a:ext cx="3735293" cy="1905000"/>
          </a:xfrm>
          <a:prstGeom prst="rect">
            <a:avLst/>
          </a:prstGeom>
          <a:noFill/>
        </p:spPr>
      </p:pic>
    </p:spTree>
    <p:extLst>
      <p:ext uri="{BB962C8B-B14F-4D97-AF65-F5344CB8AC3E}">
        <p14:creationId xmlns:p14="http://schemas.microsoft.com/office/powerpoint/2010/main" val="232011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Learning Objectives</a:t>
            </a:r>
          </a:p>
        </p:txBody>
      </p:sp>
      <p:sp>
        <p:nvSpPr>
          <p:cNvPr id="4" name="Content Placeholder 13"/>
          <p:cNvSpPr txBox="1">
            <a:spLocks/>
          </p:cNvSpPr>
          <p:nvPr/>
        </p:nvSpPr>
        <p:spPr>
          <a:xfrm>
            <a:off x="1674813" y="1828800"/>
            <a:ext cx="9829799" cy="4492625"/>
          </a:xfrm>
          <a:prstGeom prst="rect">
            <a:avLst/>
          </a:prstGeom>
        </p:spPr>
        <p:txBody>
          <a:bodyPr vert="horz" lIns="91440" tIns="45720" rIns="91440" bIns="45720" rtlCol="0">
            <a:normAutofit/>
          </a:bodyPr>
          <a:lstStyle/>
          <a:p>
            <a:pPr marL="223838" marR="0" lvl="0" indent="-223838" algn="l" defTabSz="914400" rtl="0" eaLnBrk="1" fontAlgn="auto" latinLnBrk="0" hangingPunct="1">
              <a:lnSpc>
                <a:spcPct val="90000"/>
              </a:lnSpc>
              <a:spcBef>
                <a:spcPts val="1800"/>
              </a:spcBef>
              <a:spcAft>
                <a:spcPts val="0"/>
              </a:spcAft>
              <a:buClr>
                <a:schemeClr val="tx1">
                  <a:lumMod val="50000"/>
                  <a:lumOff val="50000"/>
                </a:schemeClr>
              </a:buClr>
              <a:buSzPct val="80000"/>
              <a:buFont typeface="Arial" pitchFamily="34" charset="0"/>
              <a:buChar char="•"/>
              <a:tabLst/>
              <a:defRPr/>
            </a:pPr>
            <a:r>
              <a:rPr lang="en-US" sz="2400" noProof="0" dirty="0"/>
              <a:t>Review of basic Finance management topics</a:t>
            </a:r>
          </a:p>
          <a:p>
            <a:pPr marL="223838" marR="0" lvl="0" indent="-223838" algn="l" defTabSz="914400" rtl="0" eaLnBrk="1" fontAlgn="auto" latinLnBrk="0" hangingPunct="1">
              <a:lnSpc>
                <a:spcPct val="90000"/>
              </a:lnSpc>
              <a:spcBef>
                <a:spcPts val="1800"/>
              </a:spcBef>
              <a:spcAft>
                <a:spcPts val="0"/>
              </a:spcAft>
              <a:buClr>
                <a:schemeClr val="tx1">
                  <a:lumMod val="50000"/>
                  <a:lumOff val="50000"/>
                </a:schemeClr>
              </a:buClr>
              <a:buSzPct val="80000"/>
              <a:buFont typeface="Arial" pitchFamily="34" charset="0"/>
              <a:buChar char="•"/>
              <a:tabLst/>
              <a:defRPr/>
            </a:pPr>
            <a:r>
              <a:rPr lang="en-US" sz="2400" noProof="0" dirty="0"/>
              <a:t>Understand the goal of SAP Finance (FI)</a:t>
            </a:r>
          </a:p>
          <a:p>
            <a:pPr marL="223838" marR="0" lvl="0" indent="-223838" algn="l" defTabSz="914400" rtl="0" eaLnBrk="1" fontAlgn="auto" latinLnBrk="0" hangingPunct="1">
              <a:lnSpc>
                <a:spcPct val="90000"/>
              </a:lnSpc>
              <a:spcBef>
                <a:spcPts val="1800"/>
              </a:spcBef>
              <a:spcAft>
                <a:spcPts val="0"/>
              </a:spcAft>
              <a:buClr>
                <a:schemeClr val="tx1">
                  <a:lumMod val="50000"/>
                  <a:lumOff val="50000"/>
                </a:schemeClr>
              </a:buClr>
              <a:buSzPct val="80000"/>
              <a:buFont typeface="Arial" pitchFamily="34" charset="0"/>
              <a:buChar char="•"/>
              <a:tabLst/>
              <a:defRPr/>
            </a:pPr>
            <a:r>
              <a:rPr lang="en-US" sz="2400" noProof="0" dirty="0"/>
              <a:t>Understand the purpose, master data and reporting of New GL</a:t>
            </a:r>
          </a:p>
          <a:p>
            <a:pPr marL="223838" indent="-223838">
              <a:lnSpc>
                <a:spcPct val="90000"/>
              </a:lnSpc>
              <a:spcBef>
                <a:spcPts val="1800"/>
              </a:spcBef>
              <a:buClr>
                <a:schemeClr val="tx1">
                  <a:lumMod val="50000"/>
                  <a:lumOff val="50000"/>
                </a:schemeClr>
              </a:buClr>
              <a:buSzPct val="80000"/>
              <a:buFont typeface="Arial" pitchFamily="34" charset="0"/>
              <a:buChar char="•"/>
              <a:defRPr/>
            </a:pPr>
            <a:r>
              <a:rPr lang="en-US" sz="2400" dirty="0"/>
              <a:t>Understand the purpose, master data and reporting of AR</a:t>
            </a:r>
          </a:p>
          <a:p>
            <a:pPr marL="223838" lvl="0" indent="-223838">
              <a:lnSpc>
                <a:spcPct val="90000"/>
              </a:lnSpc>
              <a:spcBef>
                <a:spcPts val="1800"/>
              </a:spcBef>
              <a:buClr>
                <a:schemeClr val="tx1">
                  <a:lumMod val="50000"/>
                  <a:lumOff val="50000"/>
                </a:schemeClr>
              </a:buClr>
              <a:buSzPct val="80000"/>
              <a:buFont typeface="Arial" pitchFamily="34" charset="0"/>
              <a:buChar char="•"/>
              <a:defRPr/>
            </a:pPr>
            <a:r>
              <a:rPr lang="en-US" sz="2400" dirty="0"/>
              <a:t>Understand the purpose, master data and reporting of AP</a:t>
            </a:r>
          </a:p>
          <a:p>
            <a:pPr marL="223838" indent="-223838">
              <a:lnSpc>
                <a:spcPct val="90000"/>
              </a:lnSpc>
              <a:spcBef>
                <a:spcPts val="1800"/>
              </a:spcBef>
              <a:buClr>
                <a:schemeClr val="tx1">
                  <a:lumMod val="50000"/>
                  <a:lumOff val="50000"/>
                </a:schemeClr>
              </a:buClr>
              <a:buSzPct val="80000"/>
              <a:buFont typeface="Arial" pitchFamily="34" charset="0"/>
              <a:buChar char="•"/>
              <a:defRPr/>
            </a:pPr>
            <a:r>
              <a:rPr lang="en-US" sz="2400" dirty="0"/>
              <a:t>Understand the purpose, master data and reporting of AM</a:t>
            </a:r>
          </a:p>
          <a:p>
            <a:pPr marL="223838" indent="-223838">
              <a:lnSpc>
                <a:spcPct val="90000"/>
              </a:lnSpc>
              <a:spcBef>
                <a:spcPts val="1800"/>
              </a:spcBef>
              <a:buClr>
                <a:schemeClr val="tx1">
                  <a:lumMod val="50000"/>
                  <a:lumOff val="50000"/>
                </a:schemeClr>
              </a:buClr>
              <a:buSzPct val="80000"/>
              <a:buFont typeface="Arial" pitchFamily="34" charset="0"/>
              <a:buChar char="•"/>
              <a:defRPr/>
            </a:pPr>
            <a:r>
              <a:rPr lang="en-US" sz="2400" dirty="0"/>
              <a:t>Understand the integration points between FI and the rest of the FI sub-modules.</a:t>
            </a:r>
          </a:p>
          <a:p>
            <a:pPr marL="223838" indent="-223838">
              <a:lnSpc>
                <a:spcPct val="90000"/>
              </a:lnSpc>
              <a:spcBef>
                <a:spcPts val="1800"/>
              </a:spcBef>
              <a:buClr>
                <a:schemeClr val="tx1">
                  <a:lumMod val="50000"/>
                  <a:lumOff val="50000"/>
                </a:schemeClr>
              </a:buClr>
              <a:buSzPct val="80000"/>
              <a:buFont typeface="Arial" pitchFamily="34" charset="0"/>
              <a:buChar char="•"/>
              <a:defRPr/>
            </a:pPr>
            <a:endParaRPr lang="en-US" sz="2400" dirty="0"/>
          </a:p>
          <a:p>
            <a:pPr marL="223838" lvl="0" indent="-223838">
              <a:lnSpc>
                <a:spcPct val="90000"/>
              </a:lnSpc>
              <a:spcBef>
                <a:spcPts val="1800"/>
              </a:spcBef>
              <a:buClr>
                <a:schemeClr val="tx1">
                  <a:lumMod val="50000"/>
                  <a:lumOff val="50000"/>
                </a:schemeClr>
              </a:buClr>
              <a:buSzPct val="80000"/>
              <a:buFont typeface="Arial" pitchFamily="34" charset="0"/>
              <a:buChar char="•"/>
              <a:defRPr/>
            </a:pPr>
            <a:endParaRPr lang="en-US" sz="2400" dirty="0"/>
          </a:p>
          <a:p>
            <a:pPr marL="223838" indent="-223838">
              <a:lnSpc>
                <a:spcPct val="90000"/>
              </a:lnSpc>
              <a:spcBef>
                <a:spcPts val="1800"/>
              </a:spcBef>
              <a:buClr>
                <a:schemeClr val="tx1">
                  <a:lumMod val="50000"/>
                  <a:lumOff val="50000"/>
                </a:schemeClr>
              </a:buClr>
              <a:buSzPct val="80000"/>
              <a:buFont typeface="Arial" pitchFamily="34" charset="0"/>
              <a:buChar char="•"/>
              <a:defRPr/>
            </a:pPr>
            <a:endParaRPr lang="en-US" sz="2400" dirty="0"/>
          </a:p>
          <a:p>
            <a:pPr marL="223838" marR="0" lvl="0" indent="-223838" algn="l" defTabSz="914400" rtl="0" eaLnBrk="1" fontAlgn="auto" latinLnBrk="0" hangingPunct="1">
              <a:lnSpc>
                <a:spcPct val="90000"/>
              </a:lnSpc>
              <a:spcBef>
                <a:spcPts val="1800"/>
              </a:spcBef>
              <a:spcAft>
                <a:spcPts val="0"/>
              </a:spcAft>
              <a:buClr>
                <a:schemeClr val="tx1">
                  <a:lumMod val="50000"/>
                  <a:lumOff val="50000"/>
                </a:schemeClr>
              </a:buClr>
              <a:buSzPct val="80000"/>
              <a:buFont typeface="Arial" pitchFamily="34" charset="0"/>
              <a:buChar char="•"/>
              <a:tabLst/>
              <a:defRPr/>
            </a:pPr>
            <a:endParaRPr lang="en-US" sz="2400" noProof="0" dirty="0"/>
          </a:p>
          <a:p>
            <a:pPr marL="511175" marR="0" lvl="1" indent="-228600" algn="l" defTabSz="914400" rtl="0" eaLnBrk="1" fontAlgn="auto" latinLnBrk="0" hangingPunct="1">
              <a:lnSpc>
                <a:spcPct val="90000"/>
              </a:lnSpc>
              <a:spcBef>
                <a:spcPts val="1000"/>
              </a:spcBef>
              <a:spcAft>
                <a:spcPts val="0"/>
              </a:spcAft>
              <a:buClr>
                <a:schemeClr val="tx1">
                  <a:lumMod val="50000"/>
                  <a:lumOff val="50000"/>
                </a:schemeClr>
              </a:buClr>
              <a:buSzPct val="80000"/>
              <a:buFont typeface="Arial" pitchFamily="34" charset="0"/>
              <a:buChar char="•"/>
              <a:tabLst/>
              <a:defRPr/>
            </a:pP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p>
            <a:pPr marL="223838" marR="0" lvl="0" indent="-223838" algn="l" defTabSz="914400" rtl="0" eaLnBrk="1" fontAlgn="auto" latinLnBrk="0" hangingPunct="1">
              <a:lnSpc>
                <a:spcPct val="90000"/>
              </a:lnSpc>
              <a:spcBef>
                <a:spcPts val="1800"/>
              </a:spcBef>
              <a:spcAft>
                <a:spcPts val="0"/>
              </a:spcAft>
              <a:buClr>
                <a:schemeClr val="tx1">
                  <a:lumMod val="50000"/>
                  <a:lumOff val="50000"/>
                </a:schemeClr>
              </a:buClr>
              <a:buSzPct val="80000"/>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717604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1F44B-4554-6F43-BA8B-856F29802944}"/>
              </a:ext>
            </a:extLst>
          </p:cNvPr>
          <p:cNvSpPr>
            <a:spLocks noGrp="1"/>
          </p:cNvSpPr>
          <p:nvPr>
            <p:ph type="title"/>
          </p:nvPr>
        </p:nvSpPr>
        <p:spPr/>
        <p:txBody>
          <a:bodyPr/>
          <a:lstStyle/>
          <a:p>
            <a:r>
              <a:rPr lang="en-US" dirty="0"/>
              <a:t>Financial Review</a:t>
            </a:r>
          </a:p>
        </p:txBody>
      </p:sp>
      <p:sp>
        <p:nvSpPr>
          <p:cNvPr id="3" name="Content Placeholder 2">
            <a:extLst>
              <a:ext uri="{FF2B5EF4-FFF2-40B4-BE49-F238E27FC236}">
                <a16:creationId xmlns:a16="http://schemas.microsoft.com/office/drawing/2014/main" id="{8EEBE810-E1D6-B540-8F41-B4AE992DFA4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0897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72B5E-AD70-4535-9874-F5218A8083AC}"/>
              </a:ext>
            </a:extLst>
          </p:cNvPr>
          <p:cNvSpPr>
            <a:spLocks noGrp="1"/>
          </p:cNvSpPr>
          <p:nvPr>
            <p:ph type="title"/>
          </p:nvPr>
        </p:nvSpPr>
        <p:spPr/>
        <p:txBody>
          <a:bodyPr>
            <a:normAutofit fontScale="90000"/>
          </a:bodyPr>
          <a:lstStyle/>
          <a:p>
            <a:r>
              <a:rPr lang="en-US" dirty="0"/>
              <a:t>Finance Review</a:t>
            </a:r>
            <a:br>
              <a:rPr lang="en-US" dirty="0"/>
            </a:br>
            <a:r>
              <a:rPr lang="en-US" dirty="0"/>
              <a:t>Financial Statements</a:t>
            </a:r>
          </a:p>
        </p:txBody>
      </p:sp>
      <p:sp>
        <p:nvSpPr>
          <p:cNvPr id="4" name="Flowchart: Process 3">
            <a:extLst>
              <a:ext uri="{FF2B5EF4-FFF2-40B4-BE49-F238E27FC236}">
                <a16:creationId xmlns:a16="http://schemas.microsoft.com/office/drawing/2014/main" id="{85467CF0-F10B-4068-A5F2-D80FEF0EC4BC}"/>
              </a:ext>
            </a:extLst>
          </p:cNvPr>
          <p:cNvSpPr/>
          <p:nvPr/>
        </p:nvSpPr>
        <p:spPr>
          <a:xfrm>
            <a:off x="10818812" y="457200"/>
            <a:ext cx="914400" cy="304800"/>
          </a:xfrm>
          <a:prstGeom prst="flowChartProcess">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Review</a:t>
            </a:r>
          </a:p>
        </p:txBody>
      </p:sp>
      <p:grpSp>
        <p:nvGrpSpPr>
          <p:cNvPr id="13" name="Group 12">
            <a:extLst>
              <a:ext uri="{FF2B5EF4-FFF2-40B4-BE49-F238E27FC236}">
                <a16:creationId xmlns:a16="http://schemas.microsoft.com/office/drawing/2014/main" id="{EC663E2C-EF68-4498-A3DF-99694F23768D}"/>
              </a:ext>
            </a:extLst>
          </p:cNvPr>
          <p:cNvGrpSpPr/>
          <p:nvPr/>
        </p:nvGrpSpPr>
        <p:grpSpPr>
          <a:xfrm>
            <a:off x="1751012" y="1869490"/>
            <a:ext cx="2286001" cy="2865328"/>
            <a:chOff x="1751012" y="1869490"/>
            <a:chExt cx="2286001" cy="2865328"/>
          </a:xfrm>
        </p:grpSpPr>
        <p:sp>
          <p:nvSpPr>
            <p:cNvPr id="9" name="TextBox 8">
              <a:extLst>
                <a:ext uri="{FF2B5EF4-FFF2-40B4-BE49-F238E27FC236}">
                  <a16:creationId xmlns:a16="http://schemas.microsoft.com/office/drawing/2014/main" id="{0A5ABE1A-0154-483C-9C51-4AAE30B7E167}"/>
                </a:ext>
              </a:extLst>
            </p:cNvPr>
            <p:cNvSpPr txBox="1"/>
            <p:nvPr/>
          </p:nvSpPr>
          <p:spPr>
            <a:xfrm>
              <a:off x="1751012" y="2725412"/>
              <a:ext cx="2286000" cy="923330"/>
            </a:xfrm>
            <a:prstGeom prst="rect">
              <a:avLst/>
            </a:prstGeom>
            <a:noFill/>
          </p:spPr>
          <p:txBody>
            <a:bodyPr wrap="square" rtlCol="0">
              <a:spAutoFit/>
            </a:bodyPr>
            <a:lstStyle/>
            <a:p>
              <a:pPr lvl="0" algn="ctr"/>
              <a:r>
                <a:rPr lang="en-US" b="1" dirty="0"/>
                <a:t>Statement of Financial Position - Balance Sheet</a:t>
              </a:r>
            </a:p>
          </p:txBody>
        </p:sp>
        <p:sp>
          <p:nvSpPr>
            <p:cNvPr id="10" name="TextBox 9">
              <a:extLst>
                <a:ext uri="{FF2B5EF4-FFF2-40B4-BE49-F238E27FC236}">
                  <a16:creationId xmlns:a16="http://schemas.microsoft.com/office/drawing/2014/main" id="{C27DC594-957C-42D4-BFF2-309DD0BE2909}"/>
                </a:ext>
              </a:extLst>
            </p:cNvPr>
            <p:cNvSpPr txBox="1"/>
            <p:nvPr/>
          </p:nvSpPr>
          <p:spPr>
            <a:xfrm>
              <a:off x="1751013" y="3657600"/>
              <a:ext cx="2286000" cy="1077218"/>
            </a:xfrm>
            <a:prstGeom prst="rect">
              <a:avLst/>
            </a:prstGeom>
            <a:noFill/>
          </p:spPr>
          <p:txBody>
            <a:bodyPr wrap="square" rtlCol="0">
              <a:spAutoFit/>
            </a:bodyPr>
            <a:lstStyle/>
            <a:p>
              <a:pPr marL="0" lvl="2"/>
              <a:r>
                <a:rPr lang="en-US" sz="1600" dirty="0"/>
                <a:t>Reports the firm’s assets, liabilities and equity at a given point of time</a:t>
              </a:r>
            </a:p>
          </p:txBody>
        </p:sp>
        <p:sp>
          <p:nvSpPr>
            <p:cNvPr id="11" name="Овал 12">
              <a:extLst>
                <a:ext uri="{FF2B5EF4-FFF2-40B4-BE49-F238E27FC236}">
                  <a16:creationId xmlns:a16="http://schemas.microsoft.com/office/drawing/2014/main" id="{9F0F55C6-E66F-46F7-89B9-AD14A3B0B78B}"/>
                </a:ext>
              </a:extLst>
            </p:cNvPr>
            <p:cNvSpPr/>
            <p:nvPr/>
          </p:nvSpPr>
          <p:spPr>
            <a:xfrm>
              <a:off x="2476896" y="1869490"/>
              <a:ext cx="798116" cy="798116"/>
            </a:xfrm>
            <a:prstGeom prst="ellipse">
              <a:avLst/>
            </a:prstGeom>
            <a:solidFill>
              <a:srgbClr val="0070C0"/>
            </a:solidFill>
            <a:ln>
              <a:noFill/>
            </a:ln>
            <a:effectLst>
              <a:outerShdw blurRad="50800" dist="12700" dir="5400000" algn="t"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pic>
          <p:nvPicPr>
            <p:cNvPr id="12" name="Graphic 11" descr="Checklist">
              <a:extLst>
                <a:ext uri="{FF2B5EF4-FFF2-40B4-BE49-F238E27FC236}">
                  <a16:creationId xmlns:a16="http://schemas.microsoft.com/office/drawing/2014/main" id="{C20C5017-BB5C-458E-8BF7-E9163D03F68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63979" y="1981200"/>
              <a:ext cx="595086" cy="595086"/>
            </a:xfrm>
            <a:prstGeom prst="rect">
              <a:avLst/>
            </a:prstGeom>
          </p:spPr>
        </p:pic>
      </p:grpSp>
      <p:grpSp>
        <p:nvGrpSpPr>
          <p:cNvPr id="20" name="Group 19">
            <a:extLst>
              <a:ext uri="{FF2B5EF4-FFF2-40B4-BE49-F238E27FC236}">
                <a16:creationId xmlns:a16="http://schemas.microsoft.com/office/drawing/2014/main" id="{096BF01B-DC54-46E6-8043-534FA4B0702E}"/>
              </a:ext>
            </a:extLst>
          </p:cNvPr>
          <p:cNvGrpSpPr/>
          <p:nvPr/>
        </p:nvGrpSpPr>
        <p:grpSpPr>
          <a:xfrm>
            <a:off x="4265612" y="1865861"/>
            <a:ext cx="2286001" cy="2865328"/>
            <a:chOff x="4017281" y="1869490"/>
            <a:chExt cx="2286001" cy="2865328"/>
          </a:xfrm>
        </p:grpSpPr>
        <p:grpSp>
          <p:nvGrpSpPr>
            <p:cNvPr id="14" name="Group 13">
              <a:extLst>
                <a:ext uri="{FF2B5EF4-FFF2-40B4-BE49-F238E27FC236}">
                  <a16:creationId xmlns:a16="http://schemas.microsoft.com/office/drawing/2014/main" id="{46E1D910-10DD-4010-B050-242C3F70145E}"/>
                </a:ext>
              </a:extLst>
            </p:cNvPr>
            <p:cNvGrpSpPr/>
            <p:nvPr/>
          </p:nvGrpSpPr>
          <p:grpSpPr>
            <a:xfrm>
              <a:off x="4017281" y="1869490"/>
              <a:ext cx="2286001" cy="2865328"/>
              <a:chOff x="1751012" y="1869490"/>
              <a:chExt cx="2286001" cy="2865328"/>
            </a:xfrm>
          </p:grpSpPr>
          <p:sp>
            <p:nvSpPr>
              <p:cNvPr id="15" name="TextBox 14">
                <a:extLst>
                  <a:ext uri="{FF2B5EF4-FFF2-40B4-BE49-F238E27FC236}">
                    <a16:creationId xmlns:a16="http://schemas.microsoft.com/office/drawing/2014/main" id="{CB349FFE-C1D6-402D-AC28-154733882315}"/>
                  </a:ext>
                </a:extLst>
              </p:cNvPr>
              <p:cNvSpPr txBox="1"/>
              <p:nvPr/>
            </p:nvSpPr>
            <p:spPr>
              <a:xfrm>
                <a:off x="1751012" y="2725412"/>
                <a:ext cx="2286000" cy="369332"/>
              </a:xfrm>
              <a:prstGeom prst="rect">
                <a:avLst/>
              </a:prstGeom>
              <a:noFill/>
            </p:spPr>
            <p:txBody>
              <a:bodyPr wrap="square" rtlCol="0">
                <a:spAutoFit/>
              </a:bodyPr>
              <a:lstStyle/>
              <a:p>
                <a:pPr lvl="0" algn="ctr"/>
                <a:r>
                  <a:rPr lang="en-US" b="1" dirty="0"/>
                  <a:t>Income Statement</a:t>
                </a:r>
              </a:p>
            </p:txBody>
          </p:sp>
          <p:sp>
            <p:nvSpPr>
              <p:cNvPr id="16" name="TextBox 15">
                <a:extLst>
                  <a:ext uri="{FF2B5EF4-FFF2-40B4-BE49-F238E27FC236}">
                    <a16:creationId xmlns:a16="http://schemas.microsoft.com/office/drawing/2014/main" id="{A5B4D507-6FDA-4BCA-BBD0-AC2AE47A4075}"/>
                  </a:ext>
                </a:extLst>
              </p:cNvPr>
              <p:cNvSpPr txBox="1"/>
              <p:nvPr/>
            </p:nvSpPr>
            <p:spPr>
              <a:xfrm>
                <a:off x="1751013" y="3657600"/>
                <a:ext cx="2286000" cy="1077218"/>
              </a:xfrm>
              <a:prstGeom prst="rect">
                <a:avLst/>
              </a:prstGeom>
              <a:noFill/>
            </p:spPr>
            <p:txBody>
              <a:bodyPr wrap="square" rtlCol="0">
                <a:spAutoFit/>
              </a:bodyPr>
              <a:lstStyle/>
              <a:p>
                <a:pPr marL="0" lvl="2"/>
                <a:r>
                  <a:rPr lang="en-US" sz="1600" dirty="0"/>
                  <a:t>Reports the firm’s income, expenses, and profits over a period of time</a:t>
                </a:r>
              </a:p>
            </p:txBody>
          </p:sp>
          <p:sp>
            <p:nvSpPr>
              <p:cNvPr id="17" name="Овал 12">
                <a:extLst>
                  <a:ext uri="{FF2B5EF4-FFF2-40B4-BE49-F238E27FC236}">
                    <a16:creationId xmlns:a16="http://schemas.microsoft.com/office/drawing/2014/main" id="{04B3FB82-7316-41AC-9E05-14CB45D524AD}"/>
                  </a:ext>
                </a:extLst>
              </p:cNvPr>
              <p:cNvSpPr/>
              <p:nvPr/>
            </p:nvSpPr>
            <p:spPr>
              <a:xfrm>
                <a:off x="2476896" y="1869490"/>
                <a:ext cx="798116" cy="798116"/>
              </a:xfrm>
              <a:prstGeom prst="ellipse">
                <a:avLst/>
              </a:prstGeom>
              <a:solidFill>
                <a:srgbClr val="0070C0"/>
              </a:solidFill>
              <a:ln>
                <a:noFill/>
              </a:ln>
              <a:effectLst>
                <a:outerShdw blurRad="50800" dist="12700" dir="5400000" algn="t"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pic>
          <p:nvPicPr>
            <p:cNvPr id="19" name="Graphic 18" descr="Upward trend">
              <a:extLst>
                <a:ext uri="{FF2B5EF4-FFF2-40B4-BE49-F238E27FC236}">
                  <a16:creationId xmlns:a16="http://schemas.microsoft.com/office/drawing/2014/main" id="{72E3FDB2-DC08-4652-9DA9-C3B3B9F6BB5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50749" y="1934028"/>
              <a:ext cx="619064" cy="619064"/>
            </a:xfrm>
            <a:prstGeom prst="rect">
              <a:avLst/>
            </a:prstGeom>
          </p:spPr>
        </p:pic>
      </p:grpSp>
      <p:grpSp>
        <p:nvGrpSpPr>
          <p:cNvPr id="36" name="Group 35">
            <a:extLst>
              <a:ext uri="{FF2B5EF4-FFF2-40B4-BE49-F238E27FC236}">
                <a16:creationId xmlns:a16="http://schemas.microsoft.com/office/drawing/2014/main" id="{BF2170F6-0511-4EC0-AB7E-6CF313A8D7BB}"/>
              </a:ext>
            </a:extLst>
          </p:cNvPr>
          <p:cNvGrpSpPr/>
          <p:nvPr/>
        </p:nvGrpSpPr>
        <p:grpSpPr>
          <a:xfrm>
            <a:off x="6780211" y="1865861"/>
            <a:ext cx="2286001" cy="2865328"/>
            <a:chOff x="6704012" y="1865861"/>
            <a:chExt cx="2286001" cy="2865328"/>
          </a:xfrm>
        </p:grpSpPr>
        <p:grpSp>
          <p:nvGrpSpPr>
            <p:cNvPr id="22" name="Group 21">
              <a:extLst>
                <a:ext uri="{FF2B5EF4-FFF2-40B4-BE49-F238E27FC236}">
                  <a16:creationId xmlns:a16="http://schemas.microsoft.com/office/drawing/2014/main" id="{F8C7F6F3-2F52-40AF-AE0D-82D7F2FBEB79}"/>
                </a:ext>
              </a:extLst>
            </p:cNvPr>
            <p:cNvGrpSpPr/>
            <p:nvPr/>
          </p:nvGrpSpPr>
          <p:grpSpPr>
            <a:xfrm>
              <a:off x="6704012" y="1865861"/>
              <a:ext cx="2286001" cy="2865328"/>
              <a:chOff x="1751012" y="1869490"/>
              <a:chExt cx="2286001" cy="2865328"/>
            </a:xfrm>
          </p:grpSpPr>
          <p:sp>
            <p:nvSpPr>
              <p:cNvPr id="24" name="TextBox 23">
                <a:extLst>
                  <a:ext uri="{FF2B5EF4-FFF2-40B4-BE49-F238E27FC236}">
                    <a16:creationId xmlns:a16="http://schemas.microsoft.com/office/drawing/2014/main" id="{29360BAD-AB31-4607-823B-ABF1CF5F0D16}"/>
                  </a:ext>
                </a:extLst>
              </p:cNvPr>
              <p:cNvSpPr txBox="1"/>
              <p:nvPr/>
            </p:nvSpPr>
            <p:spPr>
              <a:xfrm>
                <a:off x="1751012" y="2725412"/>
                <a:ext cx="2286000" cy="646331"/>
              </a:xfrm>
              <a:prstGeom prst="rect">
                <a:avLst/>
              </a:prstGeom>
              <a:noFill/>
            </p:spPr>
            <p:txBody>
              <a:bodyPr wrap="square" rtlCol="0">
                <a:spAutoFit/>
              </a:bodyPr>
              <a:lstStyle/>
              <a:p>
                <a:pPr lvl="0" algn="ctr"/>
                <a:r>
                  <a:rPr lang="en-US" b="1" dirty="0"/>
                  <a:t>Statement of Cash Flow</a:t>
                </a:r>
              </a:p>
            </p:txBody>
          </p:sp>
          <p:sp>
            <p:nvSpPr>
              <p:cNvPr id="25" name="TextBox 24">
                <a:extLst>
                  <a:ext uri="{FF2B5EF4-FFF2-40B4-BE49-F238E27FC236}">
                    <a16:creationId xmlns:a16="http://schemas.microsoft.com/office/drawing/2014/main" id="{D85A624A-EFFF-4A8E-88B0-06952A6E1344}"/>
                  </a:ext>
                </a:extLst>
              </p:cNvPr>
              <p:cNvSpPr txBox="1"/>
              <p:nvPr/>
            </p:nvSpPr>
            <p:spPr>
              <a:xfrm>
                <a:off x="1751013" y="3657600"/>
                <a:ext cx="2286000" cy="1077218"/>
              </a:xfrm>
              <a:prstGeom prst="rect">
                <a:avLst/>
              </a:prstGeom>
              <a:noFill/>
            </p:spPr>
            <p:txBody>
              <a:bodyPr wrap="square" rtlCol="0">
                <a:spAutoFit/>
              </a:bodyPr>
              <a:lstStyle/>
              <a:p>
                <a:pPr lvl="0"/>
                <a:r>
                  <a:rPr lang="en-US" sz="1600" dirty="0"/>
                  <a:t>Reports the firm’s cash flow activities (operation, investing and financing)</a:t>
                </a:r>
              </a:p>
            </p:txBody>
          </p:sp>
          <p:sp>
            <p:nvSpPr>
              <p:cNvPr id="26" name="Овал 12">
                <a:extLst>
                  <a:ext uri="{FF2B5EF4-FFF2-40B4-BE49-F238E27FC236}">
                    <a16:creationId xmlns:a16="http://schemas.microsoft.com/office/drawing/2014/main" id="{DBC1E69E-8102-4C82-8BC9-17332A07BA6F}"/>
                  </a:ext>
                </a:extLst>
              </p:cNvPr>
              <p:cNvSpPr/>
              <p:nvPr/>
            </p:nvSpPr>
            <p:spPr>
              <a:xfrm>
                <a:off x="2476896" y="1869490"/>
                <a:ext cx="798116" cy="798116"/>
              </a:xfrm>
              <a:prstGeom prst="ellipse">
                <a:avLst/>
              </a:prstGeom>
              <a:solidFill>
                <a:srgbClr val="0070C0"/>
              </a:solidFill>
              <a:ln>
                <a:noFill/>
              </a:ln>
              <a:effectLst>
                <a:outerShdw blurRad="50800" dist="12700" dir="5400000" algn="t"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pic>
          <p:nvPicPr>
            <p:cNvPr id="33" name="Graphic 32" descr="Coins">
              <a:extLst>
                <a:ext uri="{FF2B5EF4-FFF2-40B4-BE49-F238E27FC236}">
                  <a16:creationId xmlns:a16="http://schemas.microsoft.com/office/drawing/2014/main" id="{E570FE2A-EFFF-4A35-BAD6-189AAAF05D8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542212" y="1973943"/>
              <a:ext cx="609600" cy="609600"/>
            </a:xfrm>
            <a:prstGeom prst="rect">
              <a:avLst/>
            </a:prstGeom>
          </p:spPr>
        </p:pic>
      </p:grpSp>
      <p:grpSp>
        <p:nvGrpSpPr>
          <p:cNvPr id="35" name="Group 34">
            <a:extLst>
              <a:ext uri="{FF2B5EF4-FFF2-40B4-BE49-F238E27FC236}">
                <a16:creationId xmlns:a16="http://schemas.microsoft.com/office/drawing/2014/main" id="{C32BD07D-15B2-4186-B60F-D6AF77D4CE7F}"/>
              </a:ext>
            </a:extLst>
          </p:cNvPr>
          <p:cNvGrpSpPr/>
          <p:nvPr/>
        </p:nvGrpSpPr>
        <p:grpSpPr>
          <a:xfrm>
            <a:off x="9371011" y="1865861"/>
            <a:ext cx="2286001" cy="2619107"/>
            <a:chOff x="9294811" y="1865861"/>
            <a:chExt cx="2286001" cy="2619107"/>
          </a:xfrm>
        </p:grpSpPr>
        <p:grpSp>
          <p:nvGrpSpPr>
            <p:cNvPr id="28" name="Group 27">
              <a:extLst>
                <a:ext uri="{FF2B5EF4-FFF2-40B4-BE49-F238E27FC236}">
                  <a16:creationId xmlns:a16="http://schemas.microsoft.com/office/drawing/2014/main" id="{C704B07B-C902-41EF-BCE3-B9D333B2F955}"/>
                </a:ext>
              </a:extLst>
            </p:cNvPr>
            <p:cNvGrpSpPr/>
            <p:nvPr/>
          </p:nvGrpSpPr>
          <p:grpSpPr>
            <a:xfrm>
              <a:off x="9294811" y="1865861"/>
              <a:ext cx="2286001" cy="2619107"/>
              <a:chOff x="1751012" y="1869490"/>
              <a:chExt cx="2286001" cy="2619107"/>
            </a:xfrm>
          </p:grpSpPr>
          <p:sp>
            <p:nvSpPr>
              <p:cNvPr id="30" name="TextBox 29">
                <a:extLst>
                  <a:ext uri="{FF2B5EF4-FFF2-40B4-BE49-F238E27FC236}">
                    <a16:creationId xmlns:a16="http://schemas.microsoft.com/office/drawing/2014/main" id="{1B7447A9-246B-4B72-A462-57818BC90DBF}"/>
                  </a:ext>
                </a:extLst>
              </p:cNvPr>
              <p:cNvSpPr txBox="1"/>
              <p:nvPr/>
            </p:nvSpPr>
            <p:spPr>
              <a:xfrm>
                <a:off x="1751012" y="2725412"/>
                <a:ext cx="2286000" cy="646331"/>
              </a:xfrm>
              <a:prstGeom prst="rect">
                <a:avLst/>
              </a:prstGeom>
              <a:noFill/>
            </p:spPr>
            <p:txBody>
              <a:bodyPr wrap="square" rtlCol="0">
                <a:spAutoFit/>
              </a:bodyPr>
              <a:lstStyle/>
              <a:p>
                <a:pPr lvl="0" algn="ctr"/>
                <a:r>
                  <a:rPr lang="en-US" b="1" dirty="0"/>
                  <a:t>Statement of Changes in Equity</a:t>
                </a:r>
              </a:p>
            </p:txBody>
          </p:sp>
          <p:sp>
            <p:nvSpPr>
              <p:cNvPr id="31" name="TextBox 30">
                <a:extLst>
                  <a:ext uri="{FF2B5EF4-FFF2-40B4-BE49-F238E27FC236}">
                    <a16:creationId xmlns:a16="http://schemas.microsoft.com/office/drawing/2014/main" id="{DA4E3C90-CD6C-4FC8-AB85-1806AAEB5C12}"/>
                  </a:ext>
                </a:extLst>
              </p:cNvPr>
              <p:cNvSpPr txBox="1"/>
              <p:nvPr/>
            </p:nvSpPr>
            <p:spPr>
              <a:xfrm>
                <a:off x="1751013" y="3657600"/>
                <a:ext cx="2286000" cy="830997"/>
              </a:xfrm>
              <a:prstGeom prst="rect">
                <a:avLst/>
              </a:prstGeom>
              <a:noFill/>
            </p:spPr>
            <p:txBody>
              <a:bodyPr wrap="square" rtlCol="0">
                <a:spAutoFit/>
              </a:bodyPr>
              <a:lstStyle/>
              <a:p>
                <a:pPr lvl="0"/>
                <a:r>
                  <a:rPr lang="en-US" sz="1600" dirty="0"/>
                  <a:t>Explain the changes of the firm’s equity over a period of time</a:t>
                </a:r>
              </a:p>
            </p:txBody>
          </p:sp>
          <p:sp>
            <p:nvSpPr>
              <p:cNvPr id="32" name="Овал 12">
                <a:extLst>
                  <a:ext uri="{FF2B5EF4-FFF2-40B4-BE49-F238E27FC236}">
                    <a16:creationId xmlns:a16="http://schemas.microsoft.com/office/drawing/2014/main" id="{0729E27D-C4B3-46C9-96DB-A21CB205CB0E}"/>
                  </a:ext>
                </a:extLst>
              </p:cNvPr>
              <p:cNvSpPr/>
              <p:nvPr/>
            </p:nvSpPr>
            <p:spPr>
              <a:xfrm>
                <a:off x="2476896" y="1869490"/>
                <a:ext cx="798116" cy="798116"/>
              </a:xfrm>
              <a:prstGeom prst="ellipse">
                <a:avLst/>
              </a:prstGeom>
              <a:solidFill>
                <a:srgbClr val="0070C0"/>
              </a:solidFill>
              <a:ln>
                <a:noFill/>
              </a:ln>
              <a:effectLst>
                <a:outerShdw blurRad="50800" dist="12700" dir="5400000" algn="t"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pic>
          <p:nvPicPr>
            <p:cNvPr id="34" name="Graphic 33" descr="Building">
              <a:extLst>
                <a:ext uri="{FF2B5EF4-FFF2-40B4-BE49-F238E27FC236}">
                  <a16:creationId xmlns:a16="http://schemas.microsoft.com/office/drawing/2014/main" id="{4168F1E6-6507-40EE-9C79-F45E352AEB33}"/>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133012" y="1973943"/>
              <a:ext cx="595086" cy="595086"/>
            </a:xfrm>
            <a:prstGeom prst="rect">
              <a:avLst/>
            </a:prstGeom>
          </p:spPr>
        </p:pic>
      </p:grpSp>
      <p:sp>
        <p:nvSpPr>
          <p:cNvPr id="37" name="Arrow: Left-Right 36">
            <a:extLst>
              <a:ext uri="{FF2B5EF4-FFF2-40B4-BE49-F238E27FC236}">
                <a16:creationId xmlns:a16="http://schemas.microsoft.com/office/drawing/2014/main" id="{15DA1F92-19C3-4247-88FE-970E7EBF46BE}"/>
              </a:ext>
            </a:extLst>
          </p:cNvPr>
          <p:cNvSpPr/>
          <p:nvPr/>
        </p:nvSpPr>
        <p:spPr>
          <a:xfrm>
            <a:off x="1903412" y="4848999"/>
            <a:ext cx="9601200" cy="914400"/>
          </a:xfrm>
          <a:prstGeom prst="lef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Financial Statements</a:t>
            </a:r>
          </a:p>
        </p:txBody>
      </p:sp>
    </p:spTree>
    <p:extLst>
      <p:ext uri="{BB962C8B-B14F-4D97-AF65-F5344CB8AC3E}">
        <p14:creationId xmlns:p14="http://schemas.microsoft.com/office/powerpoint/2010/main" val="81896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0-#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Finance Review</a:t>
            </a:r>
            <a:br>
              <a:rPr lang="en-US" dirty="0"/>
            </a:br>
            <a:r>
              <a:rPr lang="en-US" dirty="0"/>
              <a:t>Balance Sheet</a:t>
            </a:r>
          </a:p>
        </p:txBody>
      </p:sp>
      <p:sp>
        <p:nvSpPr>
          <p:cNvPr id="4" name="Content Placeholder 3"/>
          <p:cNvSpPr>
            <a:spLocks noGrp="1"/>
          </p:cNvSpPr>
          <p:nvPr>
            <p:ph sz="half" idx="1"/>
          </p:nvPr>
        </p:nvSpPr>
        <p:spPr>
          <a:xfrm>
            <a:off x="1488168" y="1984248"/>
            <a:ext cx="4800600" cy="4416552"/>
          </a:xfrm>
        </p:spPr>
        <p:txBody>
          <a:bodyPr>
            <a:normAutofit fontScale="92500" lnSpcReduction="20000"/>
          </a:bodyPr>
          <a:lstStyle/>
          <a:p>
            <a:pPr marL="223838" lvl="1" indent="-223838" fontAlgn="base">
              <a:spcBef>
                <a:spcPts val="1800"/>
              </a:spcBef>
            </a:pPr>
            <a:r>
              <a:rPr lang="en-US" sz="2800" dirty="0"/>
              <a:t>The </a:t>
            </a:r>
            <a:r>
              <a:rPr lang="en-US" sz="2800" dirty="0">
                <a:solidFill>
                  <a:srgbClr val="0070C0"/>
                </a:solidFill>
              </a:rPr>
              <a:t>Balance Sheet </a:t>
            </a:r>
            <a:r>
              <a:rPr lang="en-US" sz="2800" dirty="0"/>
              <a:t>Reports the firm’s assets, liabilities and equity at a given point of time</a:t>
            </a:r>
          </a:p>
          <a:p>
            <a:pPr fontAlgn="base"/>
            <a:r>
              <a:rPr lang="en-US" dirty="0"/>
              <a:t>Assets </a:t>
            </a:r>
          </a:p>
          <a:p>
            <a:pPr lvl="1" fontAlgn="base"/>
            <a:r>
              <a:rPr lang="en-US" dirty="0"/>
              <a:t>Current (life less than one year)</a:t>
            </a:r>
          </a:p>
          <a:p>
            <a:pPr lvl="1" fontAlgn="base"/>
            <a:r>
              <a:rPr lang="en-US" dirty="0"/>
              <a:t>Fixed (life longer than one year)</a:t>
            </a:r>
          </a:p>
          <a:p>
            <a:pPr fontAlgn="base"/>
            <a:r>
              <a:rPr lang="en-US" dirty="0"/>
              <a:t>Liabilities and Owners’ Equity</a:t>
            </a:r>
          </a:p>
          <a:p>
            <a:pPr lvl="1" fontAlgn="base"/>
            <a:r>
              <a:rPr lang="en-US" dirty="0"/>
              <a:t>Current (life less than one year)</a:t>
            </a:r>
          </a:p>
          <a:p>
            <a:pPr lvl="1" fontAlgn="base"/>
            <a:r>
              <a:rPr lang="en-US" dirty="0"/>
              <a:t>Long term ( life longer than one year)</a:t>
            </a:r>
          </a:p>
          <a:p>
            <a:pPr fontAlgn="base"/>
            <a:r>
              <a:rPr lang="en-US" dirty="0"/>
              <a:t>Balance Sheet Identity</a:t>
            </a:r>
          </a:p>
          <a:p>
            <a:pPr lvl="1" fontAlgn="base"/>
            <a:r>
              <a:rPr lang="en-US" b="1" dirty="0">
                <a:solidFill>
                  <a:srgbClr val="0070C0"/>
                </a:solidFill>
              </a:rPr>
              <a:t>Assets = Liabilities + Stockholders’ Equity</a:t>
            </a:r>
          </a:p>
          <a:p>
            <a:endParaRPr lang="en-US" dirty="0"/>
          </a:p>
        </p:txBody>
      </p:sp>
      <p:graphicFrame>
        <p:nvGraphicFramePr>
          <p:cNvPr id="6" name="Content Placeholder 5"/>
          <p:cNvGraphicFramePr>
            <a:graphicFrameLocks noGrp="1"/>
          </p:cNvGraphicFramePr>
          <p:nvPr>
            <p:ph sz="half" idx="2"/>
          </p:nvPr>
        </p:nvGraphicFramePr>
        <p:xfrm>
          <a:off x="6551613" y="1984375"/>
          <a:ext cx="4800600" cy="4187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lowchart: Process 4"/>
          <p:cNvSpPr/>
          <p:nvPr/>
        </p:nvSpPr>
        <p:spPr>
          <a:xfrm>
            <a:off x="10818812" y="457200"/>
            <a:ext cx="914400" cy="304800"/>
          </a:xfrm>
          <a:prstGeom prst="flowChartProcess">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Review</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5"/>
          <p:cNvGraphicFramePr>
            <a:graphicFrameLocks noGrp="1"/>
          </p:cNvGraphicFramePr>
          <p:nvPr>
            <p:ph sz="half" idx="2"/>
          </p:nvPr>
        </p:nvGraphicFramePr>
        <p:xfrm>
          <a:off x="6551613" y="1984375"/>
          <a:ext cx="4800600" cy="4187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p:txBody>
          <a:bodyPr>
            <a:normAutofit fontScale="90000"/>
          </a:bodyPr>
          <a:lstStyle/>
          <a:p>
            <a:r>
              <a:rPr lang="en-US" dirty="0"/>
              <a:t>Finance Review</a:t>
            </a:r>
            <a:br>
              <a:rPr lang="en-US" dirty="0"/>
            </a:br>
            <a:r>
              <a:rPr lang="en-US" dirty="0"/>
              <a:t>Working Capital and Liquidity</a:t>
            </a:r>
          </a:p>
        </p:txBody>
      </p:sp>
      <p:sp>
        <p:nvSpPr>
          <p:cNvPr id="4" name="Content Placeholder 3"/>
          <p:cNvSpPr>
            <a:spLocks noGrp="1"/>
          </p:cNvSpPr>
          <p:nvPr>
            <p:ph sz="half" idx="1"/>
          </p:nvPr>
        </p:nvSpPr>
        <p:spPr/>
        <p:txBody>
          <a:bodyPr>
            <a:normAutofit/>
          </a:bodyPr>
          <a:lstStyle/>
          <a:p>
            <a:pPr fontAlgn="base"/>
            <a:r>
              <a:rPr lang="en-US" dirty="0"/>
              <a:t>Net working capital</a:t>
            </a:r>
          </a:p>
          <a:p>
            <a:pPr lvl="1" fontAlgn="base"/>
            <a:r>
              <a:rPr lang="en-US" dirty="0">
                <a:solidFill>
                  <a:srgbClr val="0070C0"/>
                </a:solidFill>
              </a:rPr>
              <a:t>Difference between Current Assets and Current Liabilities</a:t>
            </a:r>
          </a:p>
          <a:p>
            <a:pPr lvl="1" fontAlgn="base"/>
            <a:r>
              <a:rPr lang="en-US" dirty="0"/>
              <a:t>It indicate whether the firm has sufficient short term assets to cover its short term obligations</a:t>
            </a:r>
          </a:p>
          <a:p>
            <a:pPr fontAlgn="base"/>
            <a:r>
              <a:rPr lang="en-US" dirty="0"/>
              <a:t>Liquidity</a:t>
            </a:r>
          </a:p>
          <a:p>
            <a:pPr lvl="1" fontAlgn="base"/>
            <a:r>
              <a:rPr lang="en-US" dirty="0"/>
              <a:t>It refers to the speed and </a:t>
            </a:r>
            <a:r>
              <a:rPr lang="en-US" u="sng" dirty="0"/>
              <a:t>ease in which an asset can be converted to cash</a:t>
            </a:r>
            <a:r>
              <a:rPr lang="en-US" dirty="0"/>
              <a:t> without significant </a:t>
            </a:r>
            <a:r>
              <a:rPr lang="en-US" u="sng" dirty="0"/>
              <a:t>loss of value</a:t>
            </a:r>
          </a:p>
          <a:p>
            <a:pPr lvl="1" fontAlgn="base"/>
            <a:r>
              <a:rPr lang="en-US" dirty="0"/>
              <a:t>Liquidity is valuable in avoiding financial distress</a:t>
            </a:r>
            <a:endParaRPr lang="en-US" u="sng" dirty="0"/>
          </a:p>
          <a:p>
            <a:pPr lvl="1" fontAlgn="base"/>
            <a:endParaRPr lang="en-US" dirty="0"/>
          </a:p>
          <a:p>
            <a:pPr lvl="1" fontAlgn="base">
              <a:buNone/>
            </a:pPr>
            <a:endParaRPr lang="en-US" dirty="0"/>
          </a:p>
          <a:p>
            <a:pPr>
              <a:buNone/>
            </a:pPr>
            <a:endParaRPr lang="en-US" dirty="0"/>
          </a:p>
        </p:txBody>
      </p:sp>
      <p:sp>
        <p:nvSpPr>
          <p:cNvPr id="12" name="Up-Down Arrow 11"/>
          <p:cNvSpPr/>
          <p:nvPr/>
        </p:nvSpPr>
        <p:spPr>
          <a:xfrm>
            <a:off x="8696501" y="3581400"/>
            <a:ext cx="533400" cy="762000"/>
          </a:xfrm>
          <a:prstGeom prst="upDownArrow">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p:cNvSpPr txBox="1"/>
          <p:nvPr/>
        </p:nvSpPr>
        <p:spPr>
          <a:xfrm>
            <a:off x="7923212" y="3733800"/>
            <a:ext cx="2255361" cy="369332"/>
          </a:xfrm>
          <a:prstGeom prst="rect">
            <a:avLst/>
          </a:prstGeom>
          <a:noFill/>
        </p:spPr>
        <p:txBody>
          <a:bodyPr wrap="none" rtlCol="0">
            <a:spAutoFit/>
          </a:bodyPr>
          <a:lstStyle/>
          <a:p>
            <a:r>
              <a:rPr lang="en-US" b="1" dirty="0"/>
              <a:t>Net working capital</a:t>
            </a:r>
          </a:p>
        </p:txBody>
      </p:sp>
      <p:cxnSp>
        <p:nvCxnSpPr>
          <p:cNvPr id="15" name="Straight Connector 14"/>
          <p:cNvCxnSpPr>
            <a:endCxn id="12" idx="4"/>
          </p:cNvCxnSpPr>
          <p:nvPr/>
        </p:nvCxnSpPr>
        <p:spPr>
          <a:xfrm>
            <a:off x="8510234" y="4343400"/>
            <a:ext cx="4529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913812" y="3581400"/>
            <a:ext cx="45296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lowchart: Process 8"/>
          <p:cNvSpPr/>
          <p:nvPr/>
        </p:nvSpPr>
        <p:spPr>
          <a:xfrm>
            <a:off x="10818812" y="457200"/>
            <a:ext cx="914400" cy="304800"/>
          </a:xfrm>
          <a:prstGeom prst="flowChartProcess">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Review</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Finance Review</a:t>
            </a:r>
            <a:br>
              <a:rPr lang="en-US" dirty="0"/>
            </a:br>
            <a:r>
              <a:rPr lang="en-US" dirty="0"/>
              <a:t>Debt vs. Equity</a:t>
            </a:r>
          </a:p>
        </p:txBody>
      </p:sp>
      <p:sp>
        <p:nvSpPr>
          <p:cNvPr id="4" name="Content Placeholder 3"/>
          <p:cNvSpPr>
            <a:spLocks noGrp="1"/>
          </p:cNvSpPr>
          <p:nvPr>
            <p:ph sz="half" idx="1"/>
          </p:nvPr>
        </p:nvSpPr>
        <p:spPr/>
        <p:txBody>
          <a:bodyPr>
            <a:normAutofit/>
          </a:bodyPr>
          <a:lstStyle/>
          <a:p>
            <a:pPr fontAlgn="base"/>
            <a:r>
              <a:rPr lang="en-US" sz="2600" dirty="0"/>
              <a:t>Debt and Equity are sources of financing for the firm</a:t>
            </a:r>
          </a:p>
          <a:p>
            <a:pPr fontAlgn="base"/>
            <a:r>
              <a:rPr lang="en-US" sz="2600" dirty="0"/>
              <a:t>The use of debt in a firm’s capital structure is called </a:t>
            </a:r>
            <a:r>
              <a:rPr lang="en-US" sz="2600" i="1" dirty="0"/>
              <a:t>financial leverage</a:t>
            </a:r>
            <a:endParaRPr lang="en-US" sz="2600" dirty="0"/>
          </a:p>
          <a:p>
            <a:pPr fontAlgn="base"/>
            <a:r>
              <a:rPr lang="en-US" sz="2600" dirty="0"/>
              <a:t>The more leverage, the higher the risk of financial distress</a:t>
            </a:r>
          </a:p>
          <a:p>
            <a:pPr lvl="1" fontAlgn="base"/>
            <a:endParaRPr lang="en-US" dirty="0"/>
          </a:p>
          <a:p>
            <a:pPr lvl="1" fontAlgn="base"/>
            <a:endParaRPr lang="en-US" dirty="0"/>
          </a:p>
          <a:p>
            <a:pPr lvl="1" fontAlgn="base">
              <a:buNone/>
            </a:pPr>
            <a:endParaRPr lang="en-US" dirty="0"/>
          </a:p>
          <a:p>
            <a:pPr>
              <a:buNone/>
            </a:pPr>
            <a:endParaRPr lang="en-US" dirty="0"/>
          </a:p>
        </p:txBody>
      </p:sp>
      <p:graphicFrame>
        <p:nvGraphicFramePr>
          <p:cNvPr id="9" name="Content Placeholder 5"/>
          <p:cNvGraphicFramePr>
            <a:graphicFrameLocks/>
          </p:cNvGraphicFramePr>
          <p:nvPr/>
        </p:nvGraphicFramePr>
        <p:xfrm>
          <a:off x="6704013" y="2136775"/>
          <a:ext cx="4800600" cy="4187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lowchart: Process 4"/>
          <p:cNvSpPr/>
          <p:nvPr/>
        </p:nvSpPr>
        <p:spPr>
          <a:xfrm>
            <a:off x="10818812" y="457200"/>
            <a:ext cx="914400" cy="304800"/>
          </a:xfrm>
          <a:prstGeom prst="flowChartProcess">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Review</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Finance Review</a:t>
            </a:r>
            <a:br>
              <a:rPr lang="en-US" dirty="0"/>
            </a:br>
            <a:r>
              <a:rPr lang="en-US" dirty="0"/>
              <a:t>Income Statement</a:t>
            </a:r>
          </a:p>
        </p:txBody>
      </p:sp>
      <p:sp>
        <p:nvSpPr>
          <p:cNvPr id="5" name="Content Placeholder 4"/>
          <p:cNvSpPr>
            <a:spLocks noGrp="1"/>
          </p:cNvSpPr>
          <p:nvPr>
            <p:ph sz="half" idx="1"/>
          </p:nvPr>
        </p:nvSpPr>
        <p:spPr>
          <a:xfrm>
            <a:off x="1370012" y="1981200"/>
            <a:ext cx="5368244" cy="4187952"/>
          </a:xfrm>
        </p:spPr>
        <p:txBody>
          <a:bodyPr>
            <a:normAutofit fontScale="92500" lnSpcReduction="20000"/>
          </a:bodyPr>
          <a:lstStyle/>
          <a:p>
            <a:pPr fontAlgn="base"/>
            <a:r>
              <a:rPr lang="en-US" sz="2600" dirty="0"/>
              <a:t>The </a:t>
            </a:r>
            <a:r>
              <a:rPr lang="en-US" sz="2600" dirty="0">
                <a:solidFill>
                  <a:srgbClr val="C00000"/>
                </a:solidFill>
              </a:rPr>
              <a:t>income statement </a:t>
            </a:r>
            <a:r>
              <a:rPr lang="en-US" sz="2600" dirty="0"/>
              <a:t>measures performance over a specified period of time (period, quarter, year).</a:t>
            </a:r>
          </a:p>
          <a:p>
            <a:pPr fontAlgn="base"/>
            <a:r>
              <a:rPr lang="en-US" sz="2600" dirty="0"/>
              <a:t>Income Statement Equation(s):</a:t>
            </a:r>
          </a:p>
          <a:p>
            <a:pPr lvl="1" fontAlgn="base"/>
            <a:r>
              <a:rPr lang="en-US" sz="2200" b="1" dirty="0">
                <a:solidFill>
                  <a:srgbClr val="0070C0"/>
                </a:solidFill>
              </a:rPr>
              <a:t>EBIT = Net sales – COGS – Operating expense</a:t>
            </a:r>
          </a:p>
          <a:p>
            <a:pPr lvl="1" fontAlgn="base"/>
            <a:r>
              <a:rPr lang="en-US" sz="2200" b="1" dirty="0">
                <a:solidFill>
                  <a:srgbClr val="0070C0"/>
                </a:solidFill>
              </a:rPr>
              <a:t>Net Income = EBIT – Interest - Tax</a:t>
            </a:r>
          </a:p>
          <a:p>
            <a:pPr lvl="1" fontAlgn="base"/>
            <a:r>
              <a:rPr lang="en-US" sz="2200" b="1" dirty="0">
                <a:solidFill>
                  <a:srgbClr val="0070C0"/>
                </a:solidFill>
              </a:rPr>
              <a:t> Addition to REA = Net income - dividends</a:t>
            </a:r>
          </a:p>
          <a:p>
            <a:pPr fontAlgn="base"/>
            <a:r>
              <a:rPr lang="en-US" sz="2600" dirty="0"/>
              <a:t>Net income elements</a:t>
            </a:r>
          </a:p>
          <a:p>
            <a:pPr lvl="1" fontAlgn="base"/>
            <a:r>
              <a:rPr lang="en-US" sz="2200" dirty="0"/>
              <a:t>Dividends paid to shareholders</a:t>
            </a:r>
          </a:p>
          <a:p>
            <a:pPr lvl="1" fontAlgn="base"/>
            <a:r>
              <a:rPr lang="en-US" sz="2200" dirty="0"/>
              <a:t>Addition to retained earnings</a:t>
            </a:r>
          </a:p>
          <a:p>
            <a:pPr fontAlgn="base"/>
            <a:endParaRPr lang="en-US" dirty="0"/>
          </a:p>
          <a:p>
            <a:endParaRPr lang="en-US" dirty="0"/>
          </a:p>
        </p:txBody>
      </p:sp>
      <p:graphicFrame>
        <p:nvGraphicFramePr>
          <p:cNvPr id="7" name="Content Placeholder 5"/>
          <p:cNvGraphicFramePr>
            <a:graphicFrameLocks noGrp="1"/>
          </p:cNvGraphicFramePr>
          <p:nvPr>
            <p:ph sz="half" idx="2"/>
          </p:nvPr>
        </p:nvGraphicFramePr>
        <p:xfrm>
          <a:off x="7389811" y="1828800"/>
          <a:ext cx="3962401" cy="47243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Group 2">
            <a:extLst>
              <a:ext uri="{FF2B5EF4-FFF2-40B4-BE49-F238E27FC236}">
                <a16:creationId xmlns:a16="http://schemas.microsoft.com/office/drawing/2014/main" id="{A8069DFD-3921-489B-9184-50ABD8CC2DE9}"/>
              </a:ext>
            </a:extLst>
          </p:cNvPr>
          <p:cNvGrpSpPr/>
          <p:nvPr/>
        </p:nvGrpSpPr>
        <p:grpSpPr>
          <a:xfrm>
            <a:off x="6704012" y="2590800"/>
            <a:ext cx="609600" cy="2743200"/>
            <a:chOff x="6704012" y="2590800"/>
            <a:chExt cx="609600" cy="2743200"/>
          </a:xfrm>
        </p:grpSpPr>
        <p:sp>
          <p:nvSpPr>
            <p:cNvPr id="8" name="Minus 7"/>
            <p:cNvSpPr/>
            <p:nvPr/>
          </p:nvSpPr>
          <p:spPr>
            <a:xfrm>
              <a:off x="6704012" y="2971800"/>
              <a:ext cx="609600" cy="304800"/>
            </a:xfrm>
            <a:prstGeom prst="mathMin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Equal 8"/>
            <p:cNvSpPr/>
            <p:nvPr/>
          </p:nvSpPr>
          <p:spPr>
            <a:xfrm>
              <a:off x="6704012" y="3352800"/>
              <a:ext cx="609600" cy="304800"/>
            </a:xfrm>
            <a:prstGeom prst="mathEqual">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Plus 14"/>
            <p:cNvSpPr/>
            <p:nvPr/>
          </p:nvSpPr>
          <p:spPr>
            <a:xfrm>
              <a:off x="6704012" y="2590800"/>
              <a:ext cx="609600" cy="423532"/>
            </a:xfrm>
            <a:prstGeom prst="mathPl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Minus 15"/>
            <p:cNvSpPr/>
            <p:nvPr/>
          </p:nvSpPr>
          <p:spPr>
            <a:xfrm>
              <a:off x="6704012" y="3657600"/>
              <a:ext cx="609600" cy="304800"/>
            </a:xfrm>
            <a:prstGeom prst="mathMin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Minus 16"/>
            <p:cNvSpPr/>
            <p:nvPr/>
          </p:nvSpPr>
          <p:spPr>
            <a:xfrm>
              <a:off x="6704012" y="4343400"/>
              <a:ext cx="609600" cy="304800"/>
            </a:xfrm>
            <a:prstGeom prst="mathMin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Minus 17"/>
            <p:cNvSpPr/>
            <p:nvPr/>
          </p:nvSpPr>
          <p:spPr>
            <a:xfrm>
              <a:off x="6704012" y="4648200"/>
              <a:ext cx="609600" cy="304800"/>
            </a:xfrm>
            <a:prstGeom prst="mathMin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Equal 18"/>
            <p:cNvSpPr/>
            <p:nvPr/>
          </p:nvSpPr>
          <p:spPr>
            <a:xfrm>
              <a:off x="6704012" y="4038600"/>
              <a:ext cx="609600" cy="304800"/>
            </a:xfrm>
            <a:prstGeom prst="mathEqual">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0" name="Equal 19"/>
            <p:cNvSpPr/>
            <p:nvPr/>
          </p:nvSpPr>
          <p:spPr>
            <a:xfrm>
              <a:off x="6704012" y="5029200"/>
              <a:ext cx="609600" cy="304800"/>
            </a:xfrm>
            <a:prstGeom prst="mathEqual">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13" name="Flowchart: Process 12"/>
          <p:cNvSpPr/>
          <p:nvPr/>
        </p:nvSpPr>
        <p:spPr>
          <a:xfrm>
            <a:off x="10818812" y="457200"/>
            <a:ext cx="914400" cy="304800"/>
          </a:xfrm>
          <a:prstGeom prst="flowChartProcess">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Review</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Finance Review</a:t>
            </a:r>
            <a:br>
              <a:rPr lang="en-US" dirty="0"/>
            </a:br>
            <a:r>
              <a:rPr lang="en-US" dirty="0"/>
              <a:t>Market versus Book Value </a:t>
            </a:r>
          </a:p>
        </p:txBody>
      </p:sp>
      <p:sp>
        <p:nvSpPr>
          <p:cNvPr id="6" name="Content Placeholder 5"/>
          <p:cNvSpPr>
            <a:spLocks noGrp="1"/>
          </p:cNvSpPr>
          <p:nvPr>
            <p:ph sz="half" idx="1"/>
          </p:nvPr>
        </p:nvSpPr>
        <p:spPr/>
        <p:txBody>
          <a:bodyPr>
            <a:noAutofit/>
          </a:bodyPr>
          <a:lstStyle/>
          <a:p>
            <a:pPr fontAlgn="base"/>
            <a:r>
              <a:rPr lang="en-US" sz="2400" dirty="0"/>
              <a:t>Book value corresponds to the balance sheet value (according to US GAAPs) of the assets, liabilities, and equity and is generally not what they are actually worth.</a:t>
            </a:r>
          </a:p>
          <a:p>
            <a:r>
              <a:rPr lang="en-US" sz="2400" dirty="0"/>
              <a:t>Market value or true value corresponds  to the price at which the assets, liabilities, or equity can actually be bought or sold and it is relevant for managers and investors.</a:t>
            </a:r>
          </a:p>
        </p:txBody>
      </p:sp>
      <p:graphicFrame>
        <p:nvGraphicFramePr>
          <p:cNvPr id="8" name="Content Placeholder 7"/>
          <p:cNvGraphicFramePr>
            <a:graphicFrameLocks noGrp="1"/>
          </p:cNvGraphicFramePr>
          <p:nvPr>
            <p:ph sz="half" idx="2"/>
          </p:nvPr>
        </p:nvGraphicFramePr>
        <p:xfrm>
          <a:off x="6246811" y="1984375"/>
          <a:ext cx="5105402" cy="3134360"/>
        </p:xfrm>
        <a:graphic>
          <a:graphicData uri="http://schemas.openxmlformats.org/drawingml/2006/table">
            <a:tbl>
              <a:tblPr firstRow="1" bandRow="1">
                <a:tableStyleId>{D27102A9-8310-4765-A935-A1911B00CA55}</a:tableStyleId>
              </a:tblPr>
              <a:tblGrid>
                <a:gridCol w="1371601">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587554">
                  <a:extLst>
                    <a:ext uri="{9D8B030D-6E8A-4147-A177-3AD203B41FA5}">
                      <a16:colId xmlns:a16="http://schemas.microsoft.com/office/drawing/2014/main" val="20002"/>
                    </a:ext>
                  </a:extLst>
                </a:gridCol>
                <a:gridCol w="1201387">
                  <a:extLst>
                    <a:ext uri="{9D8B030D-6E8A-4147-A177-3AD203B41FA5}">
                      <a16:colId xmlns:a16="http://schemas.microsoft.com/office/drawing/2014/main" val="20003"/>
                    </a:ext>
                  </a:extLst>
                </a:gridCol>
                <a:gridCol w="706902">
                  <a:extLst>
                    <a:ext uri="{9D8B030D-6E8A-4147-A177-3AD203B41FA5}">
                      <a16:colId xmlns:a16="http://schemas.microsoft.com/office/drawing/2014/main" val="20004"/>
                    </a:ext>
                  </a:extLst>
                </a:gridCol>
                <a:gridCol w="628358">
                  <a:extLst>
                    <a:ext uri="{9D8B030D-6E8A-4147-A177-3AD203B41FA5}">
                      <a16:colId xmlns:a16="http://schemas.microsoft.com/office/drawing/2014/main" val="20005"/>
                    </a:ext>
                  </a:extLst>
                </a:gridCol>
              </a:tblGrid>
              <a:tr h="370840">
                <a:tc gridSpan="6">
                  <a:txBody>
                    <a:bodyPr/>
                    <a:lstStyle/>
                    <a:p>
                      <a:pPr algn="ctr"/>
                      <a:r>
                        <a:rPr lang="en-US" dirty="0"/>
                        <a:t>US Firm</a:t>
                      </a:r>
                    </a:p>
                    <a:p>
                      <a:pPr algn="ctr"/>
                      <a:r>
                        <a:rPr lang="en-US" dirty="0"/>
                        <a:t>Balance Sheets</a:t>
                      </a:r>
                      <a:r>
                        <a:rPr lang="en-US" baseline="0" dirty="0"/>
                        <a:t> Book vs. Market Value</a:t>
                      </a:r>
                      <a:endParaRPr lang="en-US" dirty="0"/>
                    </a:p>
                  </a:txBody>
                  <a:tcPr/>
                </a:tc>
                <a:tc hMerge="1">
                  <a:txBody>
                    <a:bodyPr/>
                    <a:lstStyle/>
                    <a:p>
                      <a:endParaRPr lang="en-US"/>
                    </a:p>
                  </a:txBody>
                  <a:tcPr/>
                </a:tc>
                <a:tc hMerge="1">
                  <a:txBody>
                    <a:bodyPr/>
                    <a:lstStyle/>
                    <a:p>
                      <a:endParaRPr lang="en-US"/>
                    </a:p>
                  </a:txBody>
                  <a:tcPr/>
                </a:tc>
                <a:tc hMerge="1">
                  <a:txBody>
                    <a:bodyPr/>
                    <a:lstStyle/>
                    <a:p>
                      <a:pPr algn="ctr"/>
                      <a:endParaRPr lang="en-US" dirty="0"/>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70840">
                <a:tc gridSpan="3">
                  <a:txBody>
                    <a:bodyPr/>
                    <a:lstStyle/>
                    <a:p>
                      <a:pPr algn="ctr"/>
                      <a:r>
                        <a:rPr lang="en-US" dirty="0"/>
                        <a:t>Assets</a:t>
                      </a:r>
                    </a:p>
                  </a:txBody>
                  <a:tcPr/>
                </a:tc>
                <a:tc hMerge="1">
                  <a:txBody>
                    <a:bodyPr/>
                    <a:lstStyle/>
                    <a:p>
                      <a:endParaRPr lang="en-US" dirty="0"/>
                    </a:p>
                  </a:txBody>
                  <a:tcPr/>
                </a:tc>
                <a:tc hMerge="1">
                  <a:txBody>
                    <a:bodyPr/>
                    <a:lstStyle/>
                    <a:p>
                      <a:pPr algn="ctr"/>
                      <a:endParaRPr lang="en-US" dirty="0"/>
                    </a:p>
                  </a:txBody>
                  <a:tcPr/>
                </a:tc>
                <a:tc gridSpan="3">
                  <a:txBody>
                    <a:bodyPr/>
                    <a:lstStyle/>
                    <a:p>
                      <a:pPr algn="ctr"/>
                      <a:r>
                        <a:rPr lang="en-US" dirty="0"/>
                        <a:t>Liabilities and Equity</a:t>
                      </a:r>
                    </a:p>
                  </a:txBody>
                  <a:tcPr/>
                </a:tc>
                <a:tc hMerge="1">
                  <a:txBody>
                    <a:bodyPr/>
                    <a:lstStyle/>
                    <a:p>
                      <a:endParaRPr lang="en-US" dirty="0"/>
                    </a:p>
                  </a:txBody>
                  <a:tcPr/>
                </a:tc>
                <a:tc hMerge="1">
                  <a:txBody>
                    <a:bodyPr/>
                    <a:lstStyle/>
                    <a:p>
                      <a:pPr algn="ctr"/>
                      <a:endParaRPr lang="en-US" dirty="0"/>
                    </a:p>
                  </a:txBody>
                  <a:tcPr/>
                </a:tc>
                <a:extLst>
                  <a:ext uri="{0D108BD9-81ED-4DB2-BD59-A6C34878D82A}">
                    <a16:rowId xmlns:a16="http://schemas.microsoft.com/office/drawing/2014/main" val="10001"/>
                  </a:ext>
                </a:extLst>
              </a:tr>
              <a:tr h="370840">
                <a:tc>
                  <a:txBody>
                    <a:bodyPr/>
                    <a:lstStyle/>
                    <a:p>
                      <a:endParaRPr lang="en-US" dirty="0"/>
                    </a:p>
                  </a:txBody>
                  <a:tcPr/>
                </a:tc>
                <a:tc>
                  <a:txBody>
                    <a:bodyPr/>
                    <a:lstStyle/>
                    <a:p>
                      <a:r>
                        <a:rPr lang="en-US" dirty="0"/>
                        <a:t>B</a:t>
                      </a:r>
                    </a:p>
                  </a:txBody>
                  <a:tcPr/>
                </a:tc>
                <a:tc>
                  <a:txBody>
                    <a:bodyPr/>
                    <a:lstStyle/>
                    <a:p>
                      <a:r>
                        <a:rPr lang="en-US" dirty="0"/>
                        <a:t>M</a:t>
                      </a:r>
                    </a:p>
                  </a:txBody>
                  <a:tcPr/>
                </a:tc>
                <a:tc>
                  <a:txBody>
                    <a:bodyPr/>
                    <a:lstStyle/>
                    <a:p>
                      <a:endParaRPr lang="en-US" dirty="0"/>
                    </a:p>
                  </a:txBody>
                  <a:tcPr/>
                </a:tc>
                <a:tc>
                  <a:txBody>
                    <a:bodyPr/>
                    <a:lstStyle/>
                    <a:p>
                      <a:r>
                        <a:rPr lang="en-US" dirty="0"/>
                        <a:t>B</a:t>
                      </a:r>
                    </a:p>
                  </a:txBody>
                  <a:tcPr/>
                </a:tc>
                <a:tc>
                  <a:txBody>
                    <a:bodyPr/>
                    <a:lstStyle/>
                    <a:p>
                      <a:r>
                        <a:rPr lang="en-US" dirty="0"/>
                        <a:t>M</a:t>
                      </a:r>
                    </a:p>
                  </a:txBody>
                  <a:tcPr/>
                </a:tc>
                <a:extLst>
                  <a:ext uri="{0D108BD9-81ED-4DB2-BD59-A6C34878D82A}">
                    <a16:rowId xmlns:a16="http://schemas.microsoft.com/office/drawing/2014/main" val="10002"/>
                  </a:ext>
                </a:extLst>
              </a:tr>
              <a:tr h="370840">
                <a:tc>
                  <a:txBody>
                    <a:bodyPr/>
                    <a:lstStyle/>
                    <a:p>
                      <a:r>
                        <a:rPr lang="en-US" dirty="0"/>
                        <a:t>Current</a:t>
                      </a:r>
                    </a:p>
                  </a:txBody>
                  <a:tcPr/>
                </a:tc>
                <a:tc>
                  <a:txBody>
                    <a:bodyPr/>
                    <a:lstStyle/>
                    <a:p>
                      <a:r>
                        <a:rPr lang="en-US" dirty="0"/>
                        <a:t>100</a:t>
                      </a:r>
                    </a:p>
                  </a:txBody>
                  <a:tcPr/>
                </a:tc>
                <a:tc>
                  <a:txBody>
                    <a:bodyPr/>
                    <a:lstStyle/>
                    <a:p>
                      <a:r>
                        <a:rPr lang="en-US" dirty="0"/>
                        <a:t>300</a:t>
                      </a:r>
                    </a:p>
                  </a:txBody>
                  <a:tcPr/>
                </a:tc>
                <a:tc>
                  <a:txBody>
                    <a:bodyPr/>
                    <a:lstStyle/>
                    <a:p>
                      <a:r>
                        <a:rPr lang="en-US" dirty="0"/>
                        <a:t>Current</a:t>
                      </a:r>
                    </a:p>
                  </a:txBody>
                  <a:tcPr/>
                </a:tc>
                <a:tc>
                  <a:txBody>
                    <a:bodyPr/>
                    <a:lstStyle/>
                    <a:p>
                      <a:r>
                        <a:rPr lang="en-US" dirty="0"/>
                        <a:t>70</a:t>
                      </a:r>
                    </a:p>
                  </a:txBody>
                  <a:tcPr/>
                </a:tc>
                <a:tc>
                  <a:txBody>
                    <a:bodyPr/>
                    <a:lstStyle/>
                    <a:p>
                      <a:r>
                        <a:rPr lang="en-US" dirty="0"/>
                        <a:t>100</a:t>
                      </a:r>
                    </a:p>
                  </a:txBody>
                  <a:tcPr/>
                </a:tc>
                <a:extLst>
                  <a:ext uri="{0D108BD9-81ED-4DB2-BD59-A6C34878D82A}">
                    <a16:rowId xmlns:a16="http://schemas.microsoft.com/office/drawing/2014/main" val="10003"/>
                  </a:ext>
                </a:extLst>
              </a:tr>
              <a:tr h="370840">
                <a:tc>
                  <a:txBody>
                    <a:bodyPr/>
                    <a:lstStyle/>
                    <a:p>
                      <a:r>
                        <a:rPr lang="en-US" dirty="0"/>
                        <a:t>Net fixed assets</a:t>
                      </a:r>
                    </a:p>
                  </a:txBody>
                  <a:tcPr/>
                </a:tc>
                <a:tc>
                  <a:txBody>
                    <a:bodyPr/>
                    <a:lstStyle/>
                    <a:p>
                      <a:r>
                        <a:rPr lang="en-US" dirty="0"/>
                        <a:t>500</a:t>
                      </a:r>
                    </a:p>
                  </a:txBody>
                  <a:tcPr/>
                </a:tc>
                <a:tc>
                  <a:txBody>
                    <a:bodyPr/>
                    <a:lstStyle/>
                    <a:p>
                      <a:r>
                        <a:rPr lang="en-US" dirty="0"/>
                        <a:t>600</a:t>
                      </a:r>
                    </a:p>
                  </a:txBody>
                  <a:tcPr/>
                </a:tc>
                <a:tc>
                  <a:txBody>
                    <a:bodyPr/>
                    <a:lstStyle/>
                    <a:p>
                      <a:r>
                        <a:rPr lang="en-US" dirty="0"/>
                        <a:t>Long term</a:t>
                      </a:r>
                    </a:p>
                  </a:txBody>
                  <a:tcPr/>
                </a:tc>
                <a:tc>
                  <a:txBody>
                    <a:bodyPr/>
                    <a:lstStyle/>
                    <a:p>
                      <a:r>
                        <a:rPr lang="en-US" dirty="0"/>
                        <a:t>200</a:t>
                      </a:r>
                    </a:p>
                  </a:txBody>
                  <a:tcPr/>
                </a:tc>
                <a:tc>
                  <a:txBody>
                    <a:bodyPr/>
                    <a:lstStyle/>
                    <a:p>
                      <a:r>
                        <a:rPr lang="en-US" dirty="0"/>
                        <a:t>200</a:t>
                      </a:r>
                    </a:p>
                  </a:txBody>
                  <a:tcPr/>
                </a:tc>
                <a:extLst>
                  <a:ext uri="{0D108BD9-81ED-4DB2-BD59-A6C34878D82A}">
                    <a16:rowId xmlns:a16="http://schemas.microsoft.com/office/drawing/2014/main" val="10004"/>
                  </a:ext>
                </a:extLst>
              </a:tr>
              <a:tr h="370840">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r>
                        <a:rPr lang="en-US" dirty="0"/>
                        <a:t>Equity</a:t>
                      </a:r>
                    </a:p>
                  </a:txBody>
                  <a:tcPr/>
                </a:tc>
                <a:tc>
                  <a:txBody>
                    <a:bodyPr/>
                    <a:lstStyle/>
                    <a:p>
                      <a:r>
                        <a:rPr lang="en-US" dirty="0"/>
                        <a:t>330</a:t>
                      </a:r>
                    </a:p>
                  </a:txBody>
                  <a:tcPr/>
                </a:tc>
                <a:tc>
                  <a:txBody>
                    <a:bodyPr/>
                    <a:lstStyle/>
                    <a:p>
                      <a:r>
                        <a:rPr lang="en-US" dirty="0"/>
                        <a:t>600</a:t>
                      </a:r>
                    </a:p>
                  </a:txBody>
                  <a:tcPr/>
                </a:tc>
                <a:extLst>
                  <a:ext uri="{0D108BD9-81ED-4DB2-BD59-A6C34878D82A}">
                    <a16:rowId xmlns:a16="http://schemas.microsoft.com/office/drawing/2014/main" val="10005"/>
                  </a:ext>
                </a:extLst>
              </a:tr>
              <a:tr h="370840">
                <a:tc>
                  <a:txBody>
                    <a:bodyPr/>
                    <a:lstStyle/>
                    <a:p>
                      <a:r>
                        <a:rPr lang="en-US" dirty="0"/>
                        <a:t>Total Assets</a:t>
                      </a:r>
                    </a:p>
                  </a:txBody>
                  <a:tcPr/>
                </a:tc>
                <a:tc>
                  <a:txBody>
                    <a:bodyPr/>
                    <a:lstStyle/>
                    <a:p>
                      <a:r>
                        <a:rPr lang="en-US" dirty="0"/>
                        <a:t>600</a:t>
                      </a:r>
                    </a:p>
                  </a:txBody>
                  <a:tcPr/>
                </a:tc>
                <a:tc>
                  <a:txBody>
                    <a:bodyPr/>
                    <a:lstStyle/>
                    <a:p>
                      <a:r>
                        <a:rPr lang="en-US" dirty="0"/>
                        <a:t>900</a:t>
                      </a:r>
                    </a:p>
                  </a:txBody>
                  <a:tcPr/>
                </a:tc>
                <a:tc>
                  <a:txBody>
                    <a:bodyPr/>
                    <a:lstStyle/>
                    <a:p>
                      <a:r>
                        <a:rPr lang="en-US" dirty="0"/>
                        <a:t>Total</a:t>
                      </a:r>
                      <a:r>
                        <a:rPr lang="en-US" baseline="0" dirty="0"/>
                        <a:t> L&amp;E</a:t>
                      </a:r>
                      <a:endParaRPr lang="en-US" dirty="0"/>
                    </a:p>
                  </a:txBody>
                  <a:tcPr/>
                </a:tc>
                <a:tc>
                  <a:txBody>
                    <a:bodyPr/>
                    <a:lstStyle/>
                    <a:p>
                      <a:r>
                        <a:rPr lang="en-US" dirty="0"/>
                        <a:t>600</a:t>
                      </a:r>
                    </a:p>
                  </a:txBody>
                  <a:tcPr/>
                </a:tc>
                <a:tc>
                  <a:txBody>
                    <a:bodyPr/>
                    <a:lstStyle/>
                    <a:p>
                      <a:r>
                        <a:rPr lang="en-US" dirty="0"/>
                        <a:t>900</a:t>
                      </a:r>
                    </a:p>
                  </a:txBody>
                  <a:tcPr/>
                </a:tc>
                <a:extLst>
                  <a:ext uri="{0D108BD9-81ED-4DB2-BD59-A6C34878D82A}">
                    <a16:rowId xmlns:a16="http://schemas.microsoft.com/office/drawing/2014/main" val="10006"/>
                  </a:ext>
                </a:extLst>
              </a:tr>
            </a:tbl>
          </a:graphicData>
        </a:graphic>
      </p:graphicFrame>
      <p:sp>
        <p:nvSpPr>
          <p:cNvPr id="7" name="Flowchart: Process 6"/>
          <p:cNvSpPr/>
          <p:nvPr/>
        </p:nvSpPr>
        <p:spPr>
          <a:xfrm>
            <a:off x="10818812" y="457200"/>
            <a:ext cx="914400" cy="304800"/>
          </a:xfrm>
          <a:prstGeom prst="flowChartProcess">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Review</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br>
              <a:rPr lang="en-US" dirty="0"/>
            </a:br>
            <a:r>
              <a:rPr lang="en-US" dirty="0"/>
              <a:t>Finance Review</a:t>
            </a:r>
            <a:br>
              <a:rPr lang="en-US" dirty="0"/>
            </a:br>
            <a:r>
              <a:rPr lang="en-US" dirty="0"/>
              <a:t>Difference between Accounting Income and Cash Flow</a:t>
            </a:r>
          </a:p>
        </p:txBody>
      </p:sp>
      <p:sp>
        <p:nvSpPr>
          <p:cNvPr id="4" name="Flowchart: Process 3"/>
          <p:cNvSpPr/>
          <p:nvPr/>
        </p:nvSpPr>
        <p:spPr>
          <a:xfrm>
            <a:off x="10818812" y="457200"/>
            <a:ext cx="914400" cy="304800"/>
          </a:xfrm>
          <a:prstGeom prst="flowChartProcess">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Review</a:t>
            </a:r>
          </a:p>
        </p:txBody>
      </p:sp>
      <p:sp>
        <p:nvSpPr>
          <p:cNvPr id="20" name="Rectangle 19">
            <a:extLst>
              <a:ext uri="{FF2B5EF4-FFF2-40B4-BE49-F238E27FC236}">
                <a16:creationId xmlns:a16="http://schemas.microsoft.com/office/drawing/2014/main" id="{0042A771-76C8-4EF2-BFAC-F73446D65898}"/>
              </a:ext>
            </a:extLst>
          </p:cNvPr>
          <p:cNvSpPr/>
          <p:nvPr/>
        </p:nvSpPr>
        <p:spPr>
          <a:xfrm>
            <a:off x="2239951" y="2239630"/>
            <a:ext cx="4692451" cy="1200329"/>
          </a:xfrm>
          <a:prstGeom prst="rect">
            <a:avLst/>
          </a:prstGeom>
        </p:spPr>
        <p:txBody>
          <a:bodyPr wrap="square">
            <a:spAutoFit/>
          </a:bodyPr>
          <a:lstStyle/>
          <a:p>
            <a:pPr lvl="0"/>
            <a:r>
              <a:rPr lang="en-US" dirty="0"/>
              <a:t>Recognize </a:t>
            </a:r>
            <a:r>
              <a:rPr lang="en-US" u="sng" dirty="0"/>
              <a:t>revenue</a:t>
            </a:r>
            <a:r>
              <a:rPr lang="en-US" dirty="0"/>
              <a:t> when it is fully </a:t>
            </a:r>
            <a:r>
              <a:rPr lang="en-US" u="sng" dirty="0"/>
              <a:t>earned</a:t>
            </a:r>
            <a:r>
              <a:rPr lang="en-US" dirty="0"/>
              <a:t>, not when cash is received</a:t>
            </a:r>
          </a:p>
          <a:p>
            <a:pPr lvl="0"/>
            <a:r>
              <a:rPr lang="en-US" dirty="0"/>
              <a:t>Recognized </a:t>
            </a:r>
            <a:r>
              <a:rPr lang="en-US" u="sng" dirty="0"/>
              <a:t>expenses</a:t>
            </a:r>
            <a:r>
              <a:rPr lang="en-US" dirty="0"/>
              <a:t> needed for the generation of revenue, not when </a:t>
            </a:r>
            <a:r>
              <a:rPr lang="en-US" u="sng" dirty="0"/>
              <a:t>cash is paid</a:t>
            </a:r>
          </a:p>
        </p:txBody>
      </p:sp>
      <p:sp>
        <p:nvSpPr>
          <p:cNvPr id="21" name="Rectangle 20">
            <a:extLst>
              <a:ext uri="{FF2B5EF4-FFF2-40B4-BE49-F238E27FC236}">
                <a16:creationId xmlns:a16="http://schemas.microsoft.com/office/drawing/2014/main" id="{F0C58BB6-A43D-43B9-85D3-63F1797EF7B3}"/>
              </a:ext>
            </a:extLst>
          </p:cNvPr>
          <p:cNvSpPr/>
          <p:nvPr/>
        </p:nvSpPr>
        <p:spPr>
          <a:xfrm>
            <a:off x="2481909" y="5308016"/>
            <a:ext cx="4228324" cy="923330"/>
          </a:xfrm>
          <a:prstGeom prst="rect">
            <a:avLst/>
          </a:prstGeom>
        </p:spPr>
        <p:txBody>
          <a:bodyPr wrap="square">
            <a:spAutoFit/>
          </a:bodyPr>
          <a:lstStyle/>
          <a:p>
            <a:pPr lvl="0"/>
            <a:r>
              <a:rPr lang="en-US" dirty="0"/>
              <a:t>Expenses charged against revenue that do not affect cash flow. The most important is depreciation.</a:t>
            </a:r>
          </a:p>
        </p:txBody>
      </p:sp>
      <p:grpSp>
        <p:nvGrpSpPr>
          <p:cNvPr id="25" name="Group 24">
            <a:extLst>
              <a:ext uri="{FF2B5EF4-FFF2-40B4-BE49-F238E27FC236}">
                <a16:creationId xmlns:a16="http://schemas.microsoft.com/office/drawing/2014/main" id="{230A2451-E534-4449-93BA-C77E9CAB459F}"/>
              </a:ext>
            </a:extLst>
          </p:cNvPr>
          <p:cNvGrpSpPr/>
          <p:nvPr/>
        </p:nvGrpSpPr>
        <p:grpSpPr>
          <a:xfrm>
            <a:off x="2360611" y="2824265"/>
            <a:ext cx="6096001" cy="2876938"/>
            <a:chOff x="1553514" y="2438400"/>
            <a:chExt cx="6096001" cy="2876938"/>
          </a:xfrm>
        </p:grpSpPr>
        <p:grpSp>
          <p:nvGrpSpPr>
            <p:cNvPr id="19" name="Group 18">
              <a:extLst>
                <a:ext uri="{FF2B5EF4-FFF2-40B4-BE49-F238E27FC236}">
                  <a16:creationId xmlns:a16="http://schemas.microsoft.com/office/drawing/2014/main" id="{5DCD1C08-FFFC-4837-9F05-223556D6A1CD}"/>
                </a:ext>
              </a:extLst>
            </p:cNvPr>
            <p:cNvGrpSpPr/>
            <p:nvPr/>
          </p:nvGrpSpPr>
          <p:grpSpPr>
            <a:xfrm>
              <a:off x="1553514" y="2438400"/>
              <a:ext cx="6096001" cy="2876938"/>
              <a:chOff x="1324914" y="1987420"/>
              <a:chExt cx="6096001" cy="2876938"/>
            </a:xfrm>
          </p:grpSpPr>
          <p:sp>
            <p:nvSpPr>
              <p:cNvPr id="9" name="Arrow: Chevron 8">
                <a:extLst>
                  <a:ext uri="{FF2B5EF4-FFF2-40B4-BE49-F238E27FC236}">
                    <a16:creationId xmlns:a16="http://schemas.microsoft.com/office/drawing/2014/main" id="{EB20E5D9-122C-4AF8-8F96-D568BA3DD299}"/>
                  </a:ext>
                </a:extLst>
              </p:cNvPr>
              <p:cNvSpPr/>
              <p:nvPr/>
            </p:nvSpPr>
            <p:spPr>
              <a:xfrm>
                <a:off x="1324914" y="2819400"/>
                <a:ext cx="2887949" cy="1219200"/>
              </a:xfrm>
              <a:prstGeom prst="chevron">
                <a:avLst>
                  <a:gd name="adj" fmla="val 54592"/>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Income Statement vs</a:t>
                </a:r>
              </a:p>
              <a:p>
                <a:pPr algn="ctr"/>
                <a:r>
                  <a:rPr lang="en-US" dirty="0">
                    <a:solidFill>
                      <a:schemeClr val="bg1"/>
                    </a:solidFill>
                  </a:rPr>
                  <a:t>Cash Flow</a:t>
                </a:r>
              </a:p>
            </p:txBody>
          </p:sp>
          <p:sp>
            <p:nvSpPr>
              <p:cNvPr id="13" name="Freeform: Shape 12">
                <a:extLst>
                  <a:ext uri="{FF2B5EF4-FFF2-40B4-BE49-F238E27FC236}">
                    <a16:creationId xmlns:a16="http://schemas.microsoft.com/office/drawing/2014/main" id="{D95B415D-069F-4A17-B5C4-049B7E7A5A21}"/>
                  </a:ext>
                </a:extLst>
              </p:cNvPr>
              <p:cNvSpPr/>
              <p:nvPr/>
            </p:nvSpPr>
            <p:spPr>
              <a:xfrm>
                <a:off x="3629997" y="2819400"/>
                <a:ext cx="2997815" cy="527179"/>
              </a:xfrm>
              <a:custGeom>
                <a:avLst/>
                <a:gdLst>
                  <a:gd name="connsiteX0" fmla="*/ 0 w 2362200"/>
                  <a:gd name="connsiteY0" fmla="*/ 0 h 533400"/>
                  <a:gd name="connsiteX1" fmla="*/ 2362200 w 2362200"/>
                  <a:gd name="connsiteY1" fmla="*/ 0 h 533400"/>
                  <a:gd name="connsiteX2" fmla="*/ 2362200 w 2362200"/>
                  <a:gd name="connsiteY2" fmla="*/ 533400 h 533400"/>
                  <a:gd name="connsiteX3" fmla="*/ 457200 w 2362200"/>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2362200" h="533400">
                    <a:moveTo>
                      <a:pt x="0" y="0"/>
                    </a:moveTo>
                    <a:lnTo>
                      <a:pt x="2362200" y="0"/>
                    </a:lnTo>
                    <a:lnTo>
                      <a:pt x="2362200" y="533400"/>
                    </a:lnTo>
                    <a:lnTo>
                      <a:pt x="457200" y="53340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Accrual Basis </a:t>
                </a:r>
              </a:p>
              <a:p>
                <a:pPr algn="ctr"/>
                <a:r>
                  <a:rPr lang="en-US" sz="1600" dirty="0"/>
                  <a:t>Accounting</a:t>
                </a:r>
              </a:p>
            </p:txBody>
          </p:sp>
          <p:sp>
            <p:nvSpPr>
              <p:cNvPr id="14" name="Freeform: Shape 13">
                <a:extLst>
                  <a:ext uri="{FF2B5EF4-FFF2-40B4-BE49-F238E27FC236}">
                    <a16:creationId xmlns:a16="http://schemas.microsoft.com/office/drawing/2014/main" id="{1F455E4F-62CD-4B13-84A1-DD8D5DCE45F9}"/>
                  </a:ext>
                </a:extLst>
              </p:cNvPr>
              <p:cNvSpPr/>
              <p:nvPr/>
            </p:nvSpPr>
            <p:spPr>
              <a:xfrm flipV="1">
                <a:off x="3629997" y="3511420"/>
                <a:ext cx="2972900" cy="533399"/>
              </a:xfrm>
              <a:custGeom>
                <a:avLst/>
                <a:gdLst>
                  <a:gd name="connsiteX0" fmla="*/ 0 w 2362200"/>
                  <a:gd name="connsiteY0" fmla="*/ 0 h 533400"/>
                  <a:gd name="connsiteX1" fmla="*/ 2362200 w 2362200"/>
                  <a:gd name="connsiteY1" fmla="*/ 0 h 533400"/>
                  <a:gd name="connsiteX2" fmla="*/ 2362200 w 2362200"/>
                  <a:gd name="connsiteY2" fmla="*/ 533400 h 533400"/>
                  <a:gd name="connsiteX3" fmla="*/ 457200 w 2362200"/>
                  <a:gd name="connsiteY3" fmla="*/ 533400 h 533400"/>
                </a:gdLst>
                <a:ahLst/>
                <a:cxnLst>
                  <a:cxn ang="0">
                    <a:pos x="connsiteX0" y="connsiteY0"/>
                  </a:cxn>
                  <a:cxn ang="0">
                    <a:pos x="connsiteX1" y="connsiteY1"/>
                  </a:cxn>
                  <a:cxn ang="0">
                    <a:pos x="connsiteX2" y="connsiteY2"/>
                  </a:cxn>
                  <a:cxn ang="0">
                    <a:pos x="connsiteX3" y="connsiteY3"/>
                  </a:cxn>
                </a:cxnLst>
                <a:rect l="l" t="t" r="r" b="b"/>
                <a:pathLst>
                  <a:path w="2362200" h="533400">
                    <a:moveTo>
                      <a:pt x="0" y="0"/>
                    </a:moveTo>
                    <a:lnTo>
                      <a:pt x="2362200" y="0"/>
                    </a:lnTo>
                    <a:lnTo>
                      <a:pt x="2362200" y="533400"/>
                    </a:lnTo>
                    <a:lnTo>
                      <a:pt x="457200" y="533400"/>
                    </a:lnTo>
                    <a:close/>
                  </a:path>
                </a:pathLst>
              </a:custGeom>
              <a:solidFill>
                <a:srgbClr val="9FD8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Arrow: Right 14">
                <a:extLst>
                  <a:ext uri="{FF2B5EF4-FFF2-40B4-BE49-F238E27FC236}">
                    <a16:creationId xmlns:a16="http://schemas.microsoft.com/office/drawing/2014/main" id="{97C13F05-6A82-45DB-AE28-A907A7AFFE6D}"/>
                  </a:ext>
                </a:extLst>
              </p:cNvPr>
              <p:cNvSpPr/>
              <p:nvPr/>
            </p:nvSpPr>
            <p:spPr>
              <a:xfrm rot="16200000">
                <a:off x="6474636" y="1873120"/>
                <a:ext cx="831979" cy="1060579"/>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t>01</a:t>
                </a:r>
              </a:p>
            </p:txBody>
          </p:sp>
          <p:sp>
            <p:nvSpPr>
              <p:cNvPr id="16" name="Right Triangle 15">
                <a:extLst>
                  <a:ext uri="{FF2B5EF4-FFF2-40B4-BE49-F238E27FC236}">
                    <a16:creationId xmlns:a16="http://schemas.microsoft.com/office/drawing/2014/main" id="{BC4CAB42-38AD-4C31-8486-084A8BA60400}"/>
                  </a:ext>
                </a:extLst>
              </p:cNvPr>
              <p:cNvSpPr/>
              <p:nvPr/>
            </p:nvSpPr>
            <p:spPr>
              <a:xfrm rot="5400000">
                <a:off x="6618481" y="2819399"/>
                <a:ext cx="533400" cy="527179"/>
              </a:xfrm>
              <a:prstGeom prst="r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a:extLst>
                  <a:ext uri="{FF2B5EF4-FFF2-40B4-BE49-F238E27FC236}">
                    <a16:creationId xmlns:a16="http://schemas.microsoft.com/office/drawing/2014/main" id="{B6F665BD-34C4-4AA2-B2E0-529E0567383C}"/>
                  </a:ext>
                </a:extLst>
              </p:cNvPr>
              <p:cNvSpPr/>
              <p:nvPr/>
            </p:nvSpPr>
            <p:spPr>
              <a:xfrm>
                <a:off x="6599786" y="3508310"/>
                <a:ext cx="533400" cy="527179"/>
              </a:xfrm>
              <a:prstGeom prst="rtTriangle">
                <a:avLst/>
              </a:prstGeom>
              <a:solidFill>
                <a:srgbClr val="92C6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5B87D34E-6893-42F6-A310-C87D0A0EAE25}"/>
                  </a:ext>
                </a:extLst>
              </p:cNvPr>
              <p:cNvSpPr/>
              <p:nvPr/>
            </p:nvSpPr>
            <p:spPr>
              <a:xfrm rot="5400000">
                <a:off x="6450497" y="3918079"/>
                <a:ext cx="831979" cy="1060579"/>
              </a:xfrm>
              <a:prstGeom prst="rightArrow">
                <a:avLst/>
              </a:prstGeom>
              <a:solidFill>
                <a:srgbClr val="92C61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02</a:t>
                </a:r>
              </a:p>
            </p:txBody>
          </p:sp>
        </p:grpSp>
        <p:sp>
          <p:nvSpPr>
            <p:cNvPr id="22" name="TextBox 21">
              <a:extLst>
                <a:ext uri="{FF2B5EF4-FFF2-40B4-BE49-F238E27FC236}">
                  <a16:creationId xmlns:a16="http://schemas.microsoft.com/office/drawing/2014/main" id="{9015D233-7F06-4673-B9A4-FD03DB36FD28}"/>
                </a:ext>
              </a:extLst>
            </p:cNvPr>
            <p:cNvSpPr txBox="1"/>
            <p:nvPr/>
          </p:nvSpPr>
          <p:spPr>
            <a:xfrm>
              <a:off x="4441463" y="3905935"/>
              <a:ext cx="2417867" cy="584775"/>
            </a:xfrm>
            <a:prstGeom prst="rect">
              <a:avLst/>
            </a:prstGeom>
            <a:noFill/>
          </p:spPr>
          <p:txBody>
            <a:bodyPr wrap="square" rtlCol="0">
              <a:spAutoFit/>
            </a:bodyPr>
            <a:lstStyle/>
            <a:p>
              <a:pPr algn="ctr"/>
              <a:r>
                <a:rPr lang="en-US" sz="1600" dirty="0">
                  <a:solidFill>
                    <a:schemeClr val="bg1"/>
                  </a:solidFill>
                </a:rPr>
                <a:t>Non-cash items in the</a:t>
              </a:r>
            </a:p>
            <a:p>
              <a:pPr algn="ctr"/>
              <a:r>
                <a:rPr lang="en-US" sz="1600" dirty="0">
                  <a:solidFill>
                    <a:schemeClr val="bg1"/>
                  </a:solidFill>
                </a:rPr>
                <a:t>Income Statement</a:t>
              </a:r>
            </a:p>
          </p:txBody>
        </p:sp>
      </p:grpSp>
      <p:sp>
        <p:nvSpPr>
          <p:cNvPr id="23" name="Rectangle 22">
            <a:extLst>
              <a:ext uri="{FF2B5EF4-FFF2-40B4-BE49-F238E27FC236}">
                <a16:creationId xmlns:a16="http://schemas.microsoft.com/office/drawing/2014/main" id="{000AB66B-C323-4224-8987-A31553AF5E2A}"/>
              </a:ext>
            </a:extLst>
          </p:cNvPr>
          <p:cNvSpPr/>
          <p:nvPr/>
        </p:nvSpPr>
        <p:spPr>
          <a:xfrm>
            <a:off x="2837961" y="1500029"/>
            <a:ext cx="7696200" cy="461665"/>
          </a:xfrm>
          <a:prstGeom prst="rect">
            <a:avLst/>
          </a:prstGeom>
        </p:spPr>
        <p:txBody>
          <a:bodyPr wrap="square">
            <a:spAutoFit/>
          </a:bodyPr>
          <a:lstStyle/>
          <a:p>
            <a:r>
              <a:rPr lang="en-US" sz="2400" dirty="0"/>
              <a:t>Income Statement is not a measurement of Cash Flow</a:t>
            </a:r>
          </a:p>
        </p:txBody>
      </p:sp>
      <p:sp>
        <p:nvSpPr>
          <p:cNvPr id="28" name="Rectangle 27">
            <a:extLst>
              <a:ext uri="{FF2B5EF4-FFF2-40B4-BE49-F238E27FC236}">
                <a16:creationId xmlns:a16="http://schemas.microsoft.com/office/drawing/2014/main" id="{FA6E44D1-8B59-470A-9A0B-C2BD48F174C0}"/>
              </a:ext>
            </a:extLst>
          </p:cNvPr>
          <p:cNvSpPr/>
          <p:nvPr/>
        </p:nvSpPr>
        <p:spPr>
          <a:xfrm>
            <a:off x="8151812" y="2099129"/>
            <a:ext cx="3327071" cy="646331"/>
          </a:xfrm>
          <a:prstGeom prst="rect">
            <a:avLst/>
          </a:prstGeom>
        </p:spPr>
        <p:txBody>
          <a:bodyPr wrap="square">
            <a:spAutoFit/>
          </a:bodyPr>
          <a:lstStyle/>
          <a:p>
            <a:pPr algn="ctr"/>
            <a:r>
              <a:rPr lang="en-US" dirty="0"/>
              <a:t>Net Sales of $5,000 with cash collection of $3,500 </a:t>
            </a:r>
          </a:p>
        </p:txBody>
      </p:sp>
      <p:sp>
        <p:nvSpPr>
          <p:cNvPr id="29" name="Rectangle 28">
            <a:extLst>
              <a:ext uri="{FF2B5EF4-FFF2-40B4-BE49-F238E27FC236}">
                <a16:creationId xmlns:a16="http://schemas.microsoft.com/office/drawing/2014/main" id="{758C1B5D-C81D-4FE3-B7FD-646EC693BF63}"/>
              </a:ext>
            </a:extLst>
          </p:cNvPr>
          <p:cNvSpPr/>
          <p:nvPr/>
        </p:nvSpPr>
        <p:spPr>
          <a:xfrm>
            <a:off x="8121135" y="3298823"/>
            <a:ext cx="3327071" cy="369332"/>
          </a:xfrm>
          <a:prstGeom prst="rect">
            <a:avLst/>
          </a:prstGeom>
        </p:spPr>
        <p:txBody>
          <a:bodyPr wrap="square">
            <a:spAutoFit/>
          </a:bodyPr>
          <a:lstStyle/>
          <a:p>
            <a:pPr algn="ctr"/>
            <a:r>
              <a:rPr lang="en-US" dirty="0"/>
              <a:t>Sales of $5,000</a:t>
            </a:r>
          </a:p>
        </p:txBody>
      </p:sp>
      <p:sp>
        <p:nvSpPr>
          <p:cNvPr id="30" name="Rectangle 29">
            <a:extLst>
              <a:ext uri="{FF2B5EF4-FFF2-40B4-BE49-F238E27FC236}">
                <a16:creationId xmlns:a16="http://schemas.microsoft.com/office/drawing/2014/main" id="{5D5A820A-BD90-4EE0-9425-719A76ED5567}"/>
              </a:ext>
            </a:extLst>
          </p:cNvPr>
          <p:cNvSpPr/>
          <p:nvPr/>
        </p:nvSpPr>
        <p:spPr>
          <a:xfrm>
            <a:off x="8121135" y="4684558"/>
            <a:ext cx="3327071" cy="369332"/>
          </a:xfrm>
          <a:prstGeom prst="rect">
            <a:avLst/>
          </a:prstGeom>
        </p:spPr>
        <p:txBody>
          <a:bodyPr wrap="square">
            <a:spAutoFit/>
          </a:bodyPr>
          <a:lstStyle/>
          <a:p>
            <a:pPr algn="ctr"/>
            <a:r>
              <a:rPr lang="en-US" dirty="0"/>
              <a:t>Cash from sales of $3,500</a:t>
            </a:r>
          </a:p>
        </p:txBody>
      </p:sp>
    </p:spTree>
    <p:extLst>
      <p:ext uri="{BB962C8B-B14F-4D97-AF65-F5344CB8AC3E}">
        <p14:creationId xmlns:p14="http://schemas.microsoft.com/office/powerpoint/2010/main" val="2745573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1+#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1+#ppt_w/2"/>
                                          </p:val>
                                        </p:tav>
                                        <p:tav tm="100000">
                                          <p:val>
                                            <p:strVal val="#ppt_x"/>
                                          </p:val>
                                        </p:tav>
                                      </p:tavLst>
                                    </p:anim>
                                    <p:anim calcmode="lin" valueType="num">
                                      <p:cBhvr additive="base">
                                        <p:cTn id="33"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Finance Review</a:t>
            </a:r>
            <a:br>
              <a:rPr lang="en-US" dirty="0"/>
            </a:br>
            <a:r>
              <a:rPr lang="en-US" dirty="0"/>
              <a:t>Statement of Cash Flow</a:t>
            </a:r>
          </a:p>
        </p:txBody>
      </p:sp>
      <p:sp>
        <p:nvSpPr>
          <p:cNvPr id="4" name="Content Placeholder 3"/>
          <p:cNvSpPr>
            <a:spLocks noGrp="1"/>
          </p:cNvSpPr>
          <p:nvPr>
            <p:ph sz="half" idx="1"/>
          </p:nvPr>
        </p:nvSpPr>
        <p:spPr>
          <a:xfrm>
            <a:off x="1446212" y="1981200"/>
            <a:ext cx="5943600" cy="4416552"/>
          </a:xfrm>
        </p:spPr>
        <p:txBody>
          <a:bodyPr>
            <a:normAutofit/>
          </a:bodyPr>
          <a:lstStyle/>
          <a:p>
            <a:pPr marL="223838" lvl="1" indent="-223838" fontAlgn="base">
              <a:spcBef>
                <a:spcPts val="1800"/>
              </a:spcBef>
            </a:pPr>
            <a:r>
              <a:rPr lang="en-US" sz="2800" dirty="0"/>
              <a:t>The </a:t>
            </a:r>
            <a:r>
              <a:rPr lang="en-US" sz="2800" dirty="0">
                <a:solidFill>
                  <a:srgbClr val="0070C0"/>
                </a:solidFill>
              </a:rPr>
              <a:t>Statement of Cash flow </a:t>
            </a:r>
            <a:r>
              <a:rPr lang="en-US" sz="2800" dirty="0"/>
              <a:t>identify the sources of cash over a period of time and its use. It is classified by:</a:t>
            </a:r>
          </a:p>
          <a:p>
            <a:pPr fontAlgn="base"/>
            <a:r>
              <a:rPr lang="en-US" dirty="0"/>
              <a:t>Financing:</a:t>
            </a:r>
          </a:p>
          <a:p>
            <a:pPr lvl="1" fontAlgn="base"/>
            <a:r>
              <a:rPr lang="en-US" dirty="0"/>
              <a:t>Loans or financing activity</a:t>
            </a:r>
          </a:p>
          <a:p>
            <a:pPr fontAlgn="base"/>
            <a:r>
              <a:rPr lang="en-US" dirty="0"/>
              <a:t>Operating. </a:t>
            </a:r>
          </a:p>
          <a:p>
            <a:pPr lvl="1" fontAlgn="base"/>
            <a:r>
              <a:rPr lang="en-US" dirty="0"/>
              <a:t>From the operation of the company</a:t>
            </a:r>
          </a:p>
          <a:p>
            <a:pPr fontAlgn="base"/>
            <a:r>
              <a:rPr lang="en-US" dirty="0"/>
              <a:t>Investing. </a:t>
            </a:r>
          </a:p>
          <a:p>
            <a:pPr lvl="1" fontAlgn="base"/>
            <a:r>
              <a:rPr lang="en-US" dirty="0"/>
              <a:t>Asset investing</a:t>
            </a:r>
          </a:p>
        </p:txBody>
      </p:sp>
      <p:graphicFrame>
        <p:nvGraphicFramePr>
          <p:cNvPr id="6" name="Content Placeholder 5"/>
          <p:cNvGraphicFramePr>
            <a:graphicFrameLocks noGrp="1"/>
          </p:cNvGraphicFramePr>
          <p:nvPr>
            <p:ph sz="half" idx="2"/>
          </p:nvPr>
        </p:nvGraphicFramePr>
        <p:xfrm>
          <a:off x="7694612" y="1984375"/>
          <a:ext cx="4114800" cy="41878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lowchart: Process 4"/>
          <p:cNvSpPr/>
          <p:nvPr/>
        </p:nvSpPr>
        <p:spPr>
          <a:xfrm>
            <a:off x="10818812" y="457200"/>
            <a:ext cx="914400" cy="304800"/>
          </a:xfrm>
          <a:prstGeom prst="flowChartProcess">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Review</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B573D-C9D7-E845-9F17-28419E576931}"/>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5FC5CA2C-5396-2540-BEC4-F3A6E8029F9A}"/>
              </a:ext>
            </a:extLst>
          </p:cNvPr>
          <p:cNvSpPr>
            <a:spLocks noGrp="1"/>
          </p:cNvSpPr>
          <p:nvPr>
            <p:ph type="body" idx="1"/>
          </p:nvPr>
        </p:nvSpPr>
        <p:spPr/>
        <p:txBody>
          <a:bodyPr/>
          <a:lstStyle/>
          <a:p>
            <a:r>
              <a:rPr lang="en-US" dirty="0"/>
              <a:t>SAP Finance (FI)</a:t>
            </a:r>
          </a:p>
        </p:txBody>
      </p:sp>
    </p:spTree>
    <p:extLst>
      <p:ext uri="{BB962C8B-B14F-4D97-AF65-F5344CB8AC3E}">
        <p14:creationId xmlns:p14="http://schemas.microsoft.com/office/powerpoint/2010/main" val="511966154"/>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SAP Finance</a:t>
            </a:r>
            <a:br>
              <a:rPr lang="en-US" sz="3200" dirty="0"/>
            </a:br>
            <a:r>
              <a:rPr lang="en-US" sz="3200" dirty="0"/>
              <a:t>Goal</a:t>
            </a:r>
          </a:p>
        </p:txBody>
      </p:sp>
      <p:sp>
        <p:nvSpPr>
          <p:cNvPr id="3" name="Content Placeholder 2"/>
          <p:cNvSpPr>
            <a:spLocks noGrp="1"/>
          </p:cNvSpPr>
          <p:nvPr>
            <p:ph idx="1"/>
          </p:nvPr>
        </p:nvSpPr>
        <p:spPr/>
        <p:txBody>
          <a:bodyPr>
            <a:normAutofit/>
          </a:bodyPr>
          <a:lstStyle/>
          <a:p>
            <a:r>
              <a:rPr lang="en-US" dirty="0"/>
              <a:t>Financial accounting is designed to </a:t>
            </a:r>
            <a:r>
              <a:rPr lang="en-US" b="1" dirty="0"/>
              <a:t>collect the transactional data </a:t>
            </a:r>
            <a:r>
              <a:rPr lang="en-US" dirty="0"/>
              <a:t>that provides a foundation for </a:t>
            </a:r>
            <a:r>
              <a:rPr lang="en-US" b="1" dirty="0"/>
              <a:t>preparing</a:t>
            </a:r>
            <a:r>
              <a:rPr lang="en-US" dirty="0"/>
              <a:t> the standard portfolio of </a:t>
            </a:r>
            <a:r>
              <a:rPr lang="en-US" b="1" dirty="0"/>
              <a:t>reports</a:t>
            </a:r>
            <a:r>
              <a:rPr lang="en-US" dirty="0"/>
              <a:t>.</a:t>
            </a:r>
          </a:p>
          <a:p>
            <a:r>
              <a:rPr lang="en-US" dirty="0"/>
              <a:t>In general, these reports are </a:t>
            </a:r>
            <a:r>
              <a:rPr lang="en-US" u="sng" dirty="0"/>
              <a:t>primarily, but not exclusively, directed at external parties.</a:t>
            </a:r>
          </a:p>
          <a:p>
            <a:endParaRPr lang="en-US" dirty="0"/>
          </a:p>
          <a:p>
            <a:r>
              <a:rPr lang="en-US" dirty="0"/>
              <a:t>Standard reports include:</a:t>
            </a:r>
          </a:p>
          <a:p>
            <a:pPr lvl="1"/>
            <a:r>
              <a:rPr lang="en-US" dirty="0"/>
              <a:t>Balance Sheet</a:t>
            </a:r>
          </a:p>
          <a:p>
            <a:pPr lvl="1"/>
            <a:r>
              <a:rPr lang="en-US" dirty="0"/>
              <a:t>Income Statement</a:t>
            </a:r>
          </a:p>
          <a:p>
            <a:pPr lvl="1"/>
            <a:r>
              <a:rPr lang="en-US" dirty="0"/>
              <a:t>Statement of Cash Flows</a:t>
            </a:r>
          </a:p>
          <a:p>
            <a:pPr>
              <a:buNone/>
            </a:pPr>
            <a:endParaRPr lang="en-US" dirty="0"/>
          </a:p>
        </p:txBody>
      </p:sp>
      <p:grpSp>
        <p:nvGrpSpPr>
          <p:cNvPr id="10" name="Group 9">
            <a:extLst>
              <a:ext uri="{FF2B5EF4-FFF2-40B4-BE49-F238E27FC236}">
                <a16:creationId xmlns:a16="http://schemas.microsoft.com/office/drawing/2014/main" id="{DD8467BE-51C4-4373-A874-8A21E5630A75}"/>
              </a:ext>
            </a:extLst>
          </p:cNvPr>
          <p:cNvGrpSpPr/>
          <p:nvPr/>
        </p:nvGrpSpPr>
        <p:grpSpPr>
          <a:xfrm>
            <a:off x="5713412" y="3363686"/>
            <a:ext cx="2514600" cy="2884713"/>
            <a:chOff x="7085012" y="3427445"/>
            <a:chExt cx="2514600" cy="2884713"/>
          </a:xfrm>
        </p:grpSpPr>
        <p:sp>
          <p:nvSpPr>
            <p:cNvPr id="7" name="Freeform: Shape 6">
              <a:extLst>
                <a:ext uri="{FF2B5EF4-FFF2-40B4-BE49-F238E27FC236}">
                  <a16:creationId xmlns:a16="http://schemas.microsoft.com/office/drawing/2014/main" id="{84DB942B-FB0F-4E2E-A3F3-412B152E2677}"/>
                </a:ext>
              </a:extLst>
            </p:cNvPr>
            <p:cNvSpPr/>
            <p:nvPr/>
          </p:nvSpPr>
          <p:spPr>
            <a:xfrm>
              <a:off x="7085012" y="3429000"/>
              <a:ext cx="2514600" cy="2883158"/>
            </a:xfrm>
            <a:custGeom>
              <a:avLst/>
              <a:gdLst>
                <a:gd name="connsiteX0" fmla="*/ 365760 w 2514600"/>
                <a:gd name="connsiteY0" fmla="*/ 0 h 2527400"/>
                <a:gd name="connsiteX1" fmla="*/ 2514600 w 2514600"/>
                <a:gd name="connsiteY1" fmla="*/ 0 h 2527400"/>
                <a:gd name="connsiteX2" fmla="*/ 2514600 w 2514600"/>
                <a:gd name="connsiteY2" fmla="*/ 2527400 h 2527400"/>
                <a:gd name="connsiteX3" fmla="*/ 0 w 2514600"/>
                <a:gd name="connsiteY3" fmla="*/ 2527400 h 2527400"/>
                <a:gd name="connsiteX4" fmla="*/ 0 w 2514600"/>
                <a:gd name="connsiteY4" fmla="*/ 365760 h 2527400"/>
                <a:gd name="connsiteX5" fmla="*/ 365760 w 2514600"/>
                <a:gd name="connsiteY5" fmla="*/ 0 h 252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4600" h="2527400">
                  <a:moveTo>
                    <a:pt x="365760" y="0"/>
                  </a:moveTo>
                  <a:lnTo>
                    <a:pt x="2514600" y="0"/>
                  </a:lnTo>
                  <a:lnTo>
                    <a:pt x="2514600" y="2527400"/>
                  </a:lnTo>
                  <a:lnTo>
                    <a:pt x="0" y="2527400"/>
                  </a:lnTo>
                  <a:lnTo>
                    <a:pt x="0" y="365760"/>
                  </a:lnTo>
                  <a:lnTo>
                    <a:pt x="365760" y="0"/>
                  </a:lnTo>
                  <a:close/>
                </a:path>
              </a:pathLst>
            </a:custGeom>
            <a:solidFill>
              <a:srgbClr val="00206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solidFill>
                    <a:schemeClr val="bg1"/>
                  </a:solidFill>
                </a:rPr>
                <a:t>Internal</a:t>
              </a:r>
            </a:p>
            <a:p>
              <a:pPr algn="ctr"/>
              <a:endParaRPr lang="en-US" dirty="0">
                <a:solidFill>
                  <a:schemeClr val="bg1"/>
                </a:solidFill>
              </a:endParaRPr>
            </a:p>
            <a:p>
              <a:pPr marL="285750" indent="-285750">
                <a:buFont typeface="Arial" panose="020B0604020202020204" pitchFamily="34" charset="0"/>
                <a:buChar char="•"/>
              </a:pPr>
              <a:r>
                <a:rPr lang="en-US" dirty="0">
                  <a:solidFill>
                    <a:schemeClr val="bg1"/>
                  </a:solidFill>
                </a:rPr>
                <a:t>Executives</a:t>
              </a:r>
            </a:p>
            <a:p>
              <a:pPr marL="285750" indent="-285750">
                <a:buFont typeface="Arial" panose="020B0604020202020204" pitchFamily="34" charset="0"/>
                <a:buChar char="•"/>
              </a:pPr>
              <a:r>
                <a:rPr lang="en-US" dirty="0">
                  <a:solidFill>
                    <a:schemeClr val="bg1"/>
                  </a:solidFill>
                </a:rPr>
                <a:t>Senior Management</a:t>
              </a:r>
            </a:p>
            <a:p>
              <a:pPr marL="285750" indent="-285750">
                <a:buFont typeface="Arial" panose="020B0604020202020204" pitchFamily="34" charset="0"/>
                <a:buChar char="•"/>
              </a:pPr>
              <a:r>
                <a:rPr lang="en-US" dirty="0">
                  <a:solidFill>
                    <a:schemeClr val="bg1"/>
                  </a:solidFill>
                </a:rPr>
                <a:t>Admin staff</a:t>
              </a:r>
            </a:p>
            <a:p>
              <a:pPr marL="285750" indent="-285750">
                <a:buFont typeface="Arial" panose="020B0604020202020204" pitchFamily="34" charset="0"/>
                <a:buChar char="•"/>
              </a:pPr>
              <a:r>
                <a:rPr lang="en-US" dirty="0">
                  <a:solidFill>
                    <a:schemeClr val="bg1"/>
                  </a:solidFill>
                </a:rPr>
                <a:t>Employees</a:t>
              </a:r>
            </a:p>
          </p:txBody>
        </p:sp>
        <p:sp>
          <p:nvSpPr>
            <p:cNvPr id="9" name="Right Triangle 8">
              <a:extLst>
                <a:ext uri="{FF2B5EF4-FFF2-40B4-BE49-F238E27FC236}">
                  <a16:creationId xmlns:a16="http://schemas.microsoft.com/office/drawing/2014/main" id="{5D1CFD1F-B4EF-452B-A0E1-CC9AEE75285F}"/>
                </a:ext>
              </a:extLst>
            </p:cNvPr>
            <p:cNvSpPr/>
            <p:nvPr/>
          </p:nvSpPr>
          <p:spPr>
            <a:xfrm flipH="1">
              <a:off x="7085012" y="3427445"/>
              <a:ext cx="365760" cy="411480"/>
            </a:xfrm>
            <a:prstGeom prst="rtTriangl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90951D59-E3D6-4939-A5B3-0BB84A2DA552}"/>
              </a:ext>
            </a:extLst>
          </p:cNvPr>
          <p:cNvGrpSpPr/>
          <p:nvPr/>
        </p:nvGrpSpPr>
        <p:grpSpPr>
          <a:xfrm>
            <a:off x="8504787" y="3363686"/>
            <a:ext cx="2514600" cy="2884713"/>
            <a:chOff x="7085012" y="3427445"/>
            <a:chExt cx="2514600" cy="2884713"/>
          </a:xfrm>
        </p:grpSpPr>
        <p:sp>
          <p:nvSpPr>
            <p:cNvPr id="12" name="Freeform: Shape 11">
              <a:extLst>
                <a:ext uri="{FF2B5EF4-FFF2-40B4-BE49-F238E27FC236}">
                  <a16:creationId xmlns:a16="http://schemas.microsoft.com/office/drawing/2014/main" id="{FC3AADA2-12C9-41E0-814B-D5C8C179E8A2}"/>
                </a:ext>
              </a:extLst>
            </p:cNvPr>
            <p:cNvSpPr/>
            <p:nvPr/>
          </p:nvSpPr>
          <p:spPr>
            <a:xfrm>
              <a:off x="7085012" y="3427445"/>
              <a:ext cx="2514600" cy="2884713"/>
            </a:xfrm>
            <a:custGeom>
              <a:avLst/>
              <a:gdLst>
                <a:gd name="connsiteX0" fmla="*/ 365760 w 2514600"/>
                <a:gd name="connsiteY0" fmla="*/ 0 h 2527400"/>
                <a:gd name="connsiteX1" fmla="*/ 2514600 w 2514600"/>
                <a:gd name="connsiteY1" fmla="*/ 0 h 2527400"/>
                <a:gd name="connsiteX2" fmla="*/ 2514600 w 2514600"/>
                <a:gd name="connsiteY2" fmla="*/ 2527400 h 2527400"/>
                <a:gd name="connsiteX3" fmla="*/ 0 w 2514600"/>
                <a:gd name="connsiteY3" fmla="*/ 2527400 h 2527400"/>
                <a:gd name="connsiteX4" fmla="*/ 0 w 2514600"/>
                <a:gd name="connsiteY4" fmla="*/ 365760 h 2527400"/>
                <a:gd name="connsiteX5" fmla="*/ 365760 w 2514600"/>
                <a:gd name="connsiteY5" fmla="*/ 0 h 252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14600" h="2527400">
                  <a:moveTo>
                    <a:pt x="365760" y="0"/>
                  </a:moveTo>
                  <a:lnTo>
                    <a:pt x="2514600" y="0"/>
                  </a:lnTo>
                  <a:lnTo>
                    <a:pt x="2514600" y="2527400"/>
                  </a:lnTo>
                  <a:lnTo>
                    <a:pt x="0" y="2527400"/>
                  </a:lnTo>
                  <a:lnTo>
                    <a:pt x="0" y="365760"/>
                  </a:lnTo>
                  <a:lnTo>
                    <a:pt x="365760" y="0"/>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solidFill>
                    <a:schemeClr val="bg1"/>
                  </a:solidFill>
                </a:rPr>
                <a:t>External</a:t>
              </a:r>
            </a:p>
            <a:p>
              <a:pPr algn="ctr"/>
              <a:endParaRPr lang="en-US" dirty="0">
                <a:solidFill>
                  <a:schemeClr val="bg1"/>
                </a:solidFill>
              </a:endParaRPr>
            </a:p>
            <a:p>
              <a:pPr marL="285750" indent="-285750">
                <a:buFont typeface="Arial" panose="020B0604020202020204" pitchFamily="34" charset="0"/>
                <a:buChar char="•"/>
              </a:pPr>
              <a:r>
                <a:rPr lang="en-US" dirty="0">
                  <a:solidFill>
                    <a:schemeClr val="bg1"/>
                  </a:solidFill>
                </a:rPr>
                <a:t>Legal authorities</a:t>
              </a:r>
            </a:p>
            <a:p>
              <a:pPr marL="285750" indent="-285750">
                <a:buFont typeface="Arial" panose="020B0604020202020204" pitchFamily="34" charset="0"/>
                <a:buChar char="•"/>
              </a:pPr>
              <a:r>
                <a:rPr lang="en-US" dirty="0">
                  <a:solidFill>
                    <a:schemeClr val="bg1"/>
                  </a:solidFill>
                </a:rPr>
                <a:t>Banks</a:t>
              </a:r>
            </a:p>
            <a:p>
              <a:pPr marL="285750" indent="-285750">
                <a:buFont typeface="Arial" panose="020B0604020202020204" pitchFamily="34" charset="0"/>
                <a:buChar char="•"/>
              </a:pPr>
              <a:r>
                <a:rPr lang="en-US" dirty="0">
                  <a:solidFill>
                    <a:schemeClr val="bg1"/>
                  </a:solidFill>
                </a:rPr>
                <a:t>Auditors</a:t>
              </a:r>
            </a:p>
            <a:p>
              <a:pPr marL="285750" indent="-285750">
                <a:buFont typeface="Arial" panose="020B0604020202020204" pitchFamily="34" charset="0"/>
                <a:buChar char="•"/>
              </a:pPr>
              <a:r>
                <a:rPr lang="en-US" dirty="0">
                  <a:solidFill>
                    <a:schemeClr val="bg1"/>
                  </a:solidFill>
                </a:rPr>
                <a:t>Shareholders</a:t>
              </a:r>
            </a:p>
            <a:p>
              <a:pPr marL="285750" indent="-285750">
                <a:buFont typeface="Arial" panose="020B0604020202020204" pitchFamily="34" charset="0"/>
                <a:buChar char="•"/>
              </a:pPr>
              <a:r>
                <a:rPr lang="en-US" dirty="0">
                  <a:solidFill>
                    <a:schemeClr val="bg1"/>
                  </a:solidFill>
                </a:rPr>
                <a:t>Insurance</a:t>
              </a:r>
            </a:p>
            <a:p>
              <a:pPr marL="285750" indent="-285750">
                <a:buFont typeface="Arial" panose="020B0604020202020204" pitchFamily="34" charset="0"/>
                <a:buChar char="•"/>
              </a:pPr>
              <a:r>
                <a:rPr lang="en-US" dirty="0">
                  <a:solidFill>
                    <a:schemeClr val="bg1"/>
                  </a:solidFill>
                </a:rPr>
                <a:t>Tax authorities</a:t>
              </a:r>
            </a:p>
            <a:p>
              <a:pPr marL="285750" indent="-285750">
                <a:buFont typeface="Arial" panose="020B0604020202020204" pitchFamily="34" charset="0"/>
                <a:buChar char="•"/>
              </a:pPr>
              <a:r>
                <a:rPr lang="en-US" dirty="0">
                  <a:solidFill>
                    <a:schemeClr val="bg1"/>
                  </a:solidFill>
                </a:rPr>
                <a:t>Media</a:t>
              </a:r>
            </a:p>
            <a:p>
              <a:pPr marL="285750" indent="-285750">
                <a:buFont typeface="Arial" panose="020B0604020202020204" pitchFamily="34" charset="0"/>
                <a:buChar char="•"/>
              </a:pPr>
              <a:r>
                <a:rPr lang="en-US" dirty="0">
                  <a:solidFill>
                    <a:schemeClr val="bg1"/>
                  </a:solidFill>
                </a:rPr>
                <a:t>Financial Analytics</a:t>
              </a:r>
            </a:p>
          </p:txBody>
        </p:sp>
        <p:sp>
          <p:nvSpPr>
            <p:cNvPr id="13" name="Right Triangle 12">
              <a:extLst>
                <a:ext uri="{FF2B5EF4-FFF2-40B4-BE49-F238E27FC236}">
                  <a16:creationId xmlns:a16="http://schemas.microsoft.com/office/drawing/2014/main" id="{A437B46D-99F4-452E-AA5B-5351CCC08724}"/>
                </a:ext>
              </a:extLst>
            </p:cNvPr>
            <p:cNvSpPr/>
            <p:nvPr/>
          </p:nvSpPr>
          <p:spPr>
            <a:xfrm flipH="1">
              <a:off x="7085012" y="3437709"/>
              <a:ext cx="365760" cy="411480"/>
            </a:xfrm>
            <a:prstGeom prst="rtTriangl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SAP Finance</a:t>
            </a:r>
            <a:br>
              <a:rPr lang="en-US" sz="3200" dirty="0"/>
            </a:br>
            <a:r>
              <a:rPr lang="en-US" sz="3200" dirty="0"/>
              <a:t>Business process: Record to Report</a:t>
            </a:r>
          </a:p>
        </p:txBody>
      </p:sp>
      <p:sp>
        <p:nvSpPr>
          <p:cNvPr id="6" name="Content Placeholder 5">
            <a:extLst>
              <a:ext uri="{FF2B5EF4-FFF2-40B4-BE49-F238E27FC236}">
                <a16:creationId xmlns:a16="http://schemas.microsoft.com/office/drawing/2014/main" id="{F4D1797A-DA31-AA49-B4B7-929201775926}"/>
              </a:ext>
            </a:extLst>
          </p:cNvPr>
          <p:cNvSpPr>
            <a:spLocks noGrp="1"/>
          </p:cNvSpPr>
          <p:nvPr>
            <p:ph sz="quarter" idx="4"/>
          </p:nvPr>
        </p:nvSpPr>
        <p:spPr>
          <a:xfrm>
            <a:off x="1827212" y="1752600"/>
            <a:ext cx="9067801" cy="685801"/>
          </a:xfrm>
        </p:spPr>
        <p:txBody>
          <a:bodyPr>
            <a:normAutofit lnSpcReduction="10000"/>
          </a:bodyPr>
          <a:lstStyle/>
          <a:p>
            <a:pPr marL="0" indent="0">
              <a:buNone/>
            </a:pPr>
            <a:r>
              <a:rPr lang="en-US" dirty="0"/>
              <a:t>Covers the process from the recording of a transaction to the analysis.</a:t>
            </a:r>
          </a:p>
        </p:txBody>
      </p:sp>
      <p:graphicFrame>
        <p:nvGraphicFramePr>
          <p:cNvPr id="8" name="Content Placeholder 9">
            <a:extLst>
              <a:ext uri="{FF2B5EF4-FFF2-40B4-BE49-F238E27FC236}">
                <a16:creationId xmlns:a16="http://schemas.microsoft.com/office/drawing/2014/main" id="{C7B046F9-6801-479D-AD33-9EF4B1ACEA02}"/>
              </a:ext>
            </a:extLst>
          </p:cNvPr>
          <p:cNvGraphicFramePr>
            <a:graphicFrameLocks noGrp="1"/>
          </p:cNvGraphicFramePr>
          <p:nvPr>
            <p:ph sz="half" idx="2"/>
            <p:extLst>
              <p:ext uri="{D42A27DB-BD31-4B8C-83A1-F6EECF244321}">
                <p14:modId xmlns:p14="http://schemas.microsoft.com/office/powerpoint/2010/main" val="569235123"/>
              </p:ext>
            </p:extLst>
          </p:nvPr>
        </p:nvGraphicFramePr>
        <p:xfrm>
          <a:off x="1842730" y="2514600"/>
          <a:ext cx="9372599" cy="25114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ontent Placeholder 5">
            <a:extLst>
              <a:ext uri="{FF2B5EF4-FFF2-40B4-BE49-F238E27FC236}">
                <a16:creationId xmlns:a16="http://schemas.microsoft.com/office/drawing/2014/main" id="{F80FED23-75D9-460D-A877-112DC636B8E7}"/>
              </a:ext>
            </a:extLst>
          </p:cNvPr>
          <p:cNvSpPr txBox="1">
            <a:spLocks/>
          </p:cNvSpPr>
          <p:nvPr/>
        </p:nvSpPr>
        <p:spPr>
          <a:xfrm>
            <a:off x="1903411" y="5334000"/>
            <a:ext cx="9067801" cy="911224"/>
          </a:xfrm>
          <a:prstGeom prst="rect">
            <a:avLst/>
          </a:prstGeom>
        </p:spPr>
        <p:txBody>
          <a:bodyPr vert="horz" lIns="91440" tIns="45720" rIns="91440" bIns="45720" rtlCol="0">
            <a:normAutofit lnSpcReduction="10000"/>
          </a:bodyPr>
          <a:lstStyle>
            <a:lvl1pPr marL="223838" indent="-223838" algn="l" defTabSz="914400" rtl="0" eaLnBrk="1" latinLnBrk="0" hangingPunct="1">
              <a:lnSpc>
                <a:spcPct val="90000"/>
              </a:lnSpc>
              <a:spcBef>
                <a:spcPts val="1800"/>
              </a:spcBef>
              <a:buClr>
                <a:schemeClr val="tx1">
                  <a:lumMod val="50000"/>
                  <a:lumOff val="50000"/>
                </a:schemeClr>
              </a:buClr>
              <a:buSzPct val="80000"/>
              <a:buFont typeface="Arial" pitchFamily="34" charset="0"/>
              <a:buChar char="•"/>
              <a:defRPr sz="2400" kern="1200">
                <a:solidFill>
                  <a:schemeClr val="tx1"/>
                </a:solidFill>
                <a:latin typeface="+mn-lt"/>
                <a:ea typeface="+mn-ea"/>
                <a:cs typeface="+mn-cs"/>
              </a:defRPr>
            </a:lvl1pPr>
            <a:lvl2pPr marL="511175" indent="-228600" algn="l" defTabSz="914400" rtl="0" eaLnBrk="1" latinLnBrk="0" hangingPunct="1">
              <a:lnSpc>
                <a:spcPct val="90000"/>
              </a:lnSpc>
              <a:spcBef>
                <a:spcPts val="1000"/>
              </a:spcBef>
              <a:buClr>
                <a:schemeClr val="tx1">
                  <a:lumMod val="50000"/>
                  <a:lumOff val="50000"/>
                </a:schemeClr>
              </a:buClr>
              <a:buSzPct val="80000"/>
              <a:buFont typeface="Arial" pitchFamily="34" charset="0"/>
              <a:buChar char="•"/>
              <a:defRPr sz="2000" kern="1200">
                <a:solidFill>
                  <a:schemeClr val="tx1"/>
                </a:solidFill>
                <a:latin typeface="+mn-lt"/>
                <a:ea typeface="+mn-ea"/>
                <a:cs typeface="+mn-cs"/>
              </a:defRPr>
            </a:lvl2pPr>
            <a:lvl3pPr marL="685800" indent="-174625"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800" kern="1200">
                <a:solidFill>
                  <a:schemeClr val="tx1"/>
                </a:solidFill>
                <a:latin typeface="+mn-lt"/>
                <a:ea typeface="+mn-ea"/>
                <a:cs typeface="+mn-cs"/>
              </a:defRPr>
            </a:lvl3pPr>
            <a:lvl4pPr marL="860425" indent="-174625"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4pPr>
            <a:lvl5pPr marL="1033463" indent="-173038"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9pPr>
          </a:lstStyle>
          <a:p>
            <a:pPr marL="0" indent="0">
              <a:buFont typeface="Arial" pitchFamily="34" charset="0"/>
              <a:buNone/>
            </a:pPr>
            <a:r>
              <a:rPr lang="en-US" sz="2000" dirty="0"/>
              <a:t>It involves the collecting, processing, and delivering information that is relevant, accurate and timely. It provides the feedback needed in the organization to understand what is its the financial performing.</a:t>
            </a:r>
          </a:p>
        </p:txBody>
      </p:sp>
    </p:spTree>
    <p:extLst>
      <p:ext uri="{BB962C8B-B14F-4D97-AF65-F5344CB8AC3E}">
        <p14:creationId xmlns:p14="http://schemas.microsoft.com/office/powerpoint/2010/main" val="1628276729"/>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43F67-0379-4A4B-A99C-E9F64D4A8A4B}"/>
              </a:ext>
            </a:extLst>
          </p:cNvPr>
          <p:cNvSpPr>
            <a:spLocks noGrp="1"/>
          </p:cNvSpPr>
          <p:nvPr>
            <p:ph type="title"/>
          </p:nvPr>
        </p:nvSpPr>
        <p:spPr/>
        <p:txBody>
          <a:bodyPr>
            <a:normAutofit fontScale="90000"/>
          </a:bodyPr>
          <a:lstStyle/>
          <a:p>
            <a:r>
              <a:rPr lang="en-US" dirty="0"/>
              <a:t>SAP Finance</a:t>
            </a:r>
            <a:br>
              <a:rPr lang="en-US" dirty="0"/>
            </a:br>
            <a:r>
              <a:rPr lang="en-US" dirty="0"/>
              <a:t>S/4 Finance</a:t>
            </a:r>
          </a:p>
        </p:txBody>
      </p:sp>
      <p:sp>
        <p:nvSpPr>
          <p:cNvPr id="5" name="Content Placeholder 4">
            <a:extLst>
              <a:ext uri="{FF2B5EF4-FFF2-40B4-BE49-F238E27FC236}">
                <a16:creationId xmlns:a16="http://schemas.microsoft.com/office/drawing/2014/main" id="{AE5D5461-1AEB-4C72-8B02-A7A360B440E5}"/>
              </a:ext>
            </a:extLst>
          </p:cNvPr>
          <p:cNvSpPr>
            <a:spLocks noGrp="1"/>
          </p:cNvSpPr>
          <p:nvPr>
            <p:ph idx="1"/>
          </p:nvPr>
        </p:nvSpPr>
        <p:spPr>
          <a:xfrm>
            <a:off x="1522413" y="1676400"/>
            <a:ext cx="5431803" cy="4492625"/>
          </a:xfrm>
        </p:spPr>
        <p:txBody>
          <a:bodyPr/>
          <a:lstStyle/>
          <a:p>
            <a:r>
              <a:rPr lang="en-US" dirty="0"/>
              <a:t>SAP Finance also known as Simple Finance or S/4 Finance is segmented in multiple elements that comprise what SAP ERP used to called FI/CO.</a:t>
            </a:r>
          </a:p>
          <a:p>
            <a:pPr lvl="1"/>
            <a:r>
              <a:rPr lang="en-US" dirty="0"/>
              <a:t>Financial Planning and Analysis</a:t>
            </a:r>
          </a:p>
          <a:p>
            <a:pPr lvl="1"/>
            <a:r>
              <a:rPr lang="en-US" dirty="0"/>
              <a:t>Accounting and Financial Close</a:t>
            </a:r>
          </a:p>
          <a:p>
            <a:pPr lvl="1"/>
            <a:r>
              <a:rPr lang="en-US" dirty="0"/>
              <a:t>Treasury Management</a:t>
            </a:r>
          </a:p>
          <a:p>
            <a:pPr lvl="1"/>
            <a:r>
              <a:rPr lang="en-US" dirty="0"/>
              <a:t>Invoice Management and Accounts Payable</a:t>
            </a:r>
          </a:p>
          <a:p>
            <a:pPr lvl="1"/>
            <a:r>
              <a:rPr lang="en-US" dirty="0"/>
              <a:t>Accounting and Closing Ops</a:t>
            </a:r>
          </a:p>
          <a:p>
            <a:pPr lvl="1"/>
            <a:r>
              <a:rPr lang="en-US" dirty="0"/>
              <a:t>Accounting</a:t>
            </a:r>
          </a:p>
          <a:p>
            <a:pPr lvl="1"/>
            <a:r>
              <a:rPr lang="en-US" dirty="0"/>
              <a:t>Cost Management and Profitability Analysis</a:t>
            </a:r>
          </a:p>
        </p:txBody>
      </p:sp>
      <p:grpSp>
        <p:nvGrpSpPr>
          <p:cNvPr id="6" name="Group 5">
            <a:extLst>
              <a:ext uri="{FF2B5EF4-FFF2-40B4-BE49-F238E27FC236}">
                <a16:creationId xmlns:a16="http://schemas.microsoft.com/office/drawing/2014/main" id="{F1FA5E28-6B4D-4631-AAF0-2A868C583B4C}"/>
              </a:ext>
            </a:extLst>
          </p:cNvPr>
          <p:cNvGrpSpPr/>
          <p:nvPr/>
        </p:nvGrpSpPr>
        <p:grpSpPr>
          <a:xfrm>
            <a:off x="6932612" y="2286000"/>
            <a:ext cx="4542803" cy="3098274"/>
            <a:chOff x="1932609" y="2311926"/>
            <a:chExt cx="4542803" cy="3098274"/>
          </a:xfrm>
        </p:grpSpPr>
        <p:grpSp>
          <p:nvGrpSpPr>
            <p:cNvPr id="7" name="Group 6">
              <a:extLst>
                <a:ext uri="{FF2B5EF4-FFF2-40B4-BE49-F238E27FC236}">
                  <a16:creationId xmlns:a16="http://schemas.microsoft.com/office/drawing/2014/main" id="{6D14638C-B93E-4AA6-B4BB-04CAD7CA9706}"/>
                </a:ext>
              </a:extLst>
            </p:cNvPr>
            <p:cNvGrpSpPr/>
            <p:nvPr/>
          </p:nvGrpSpPr>
          <p:grpSpPr>
            <a:xfrm>
              <a:off x="2513013" y="2311926"/>
              <a:ext cx="3962399" cy="3098274"/>
              <a:chOff x="2360612" y="2311926"/>
              <a:chExt cx="3962399" cy="3098274"/>
            </a:xfrm>
          </p:grpSpPr>
          <p:sp>
            <p:nvSpPr>
              <p:cNvPr id="10" name="Rectangle 9">
                <a:extLst>
                  <a:ext uri="{FF2B5EF4-FFF2-40B4-BE49-F238E27FC236}">
                    <a16:creationId xmlns:a16="http://schemas.microsoft.com/office/drawing/2014/main" id="{7E71E12A-F5EF-416F-8E6F-E25C5F98824A}"/>
                  </a:ext>
                </a:extLst>
              </p:cNvPr>
              <p:cNvSpPr/>
              <p:nvPr/>
            </p:nvSpPr>
            <p:spPr>
              <a:xfrm>
                <a:off x="2360612" y="3581400"/>
                <a:ext cx="3962399" cy="18288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98FFE88-8A69-4EFA-B9B1-AA857D2513BB}"/>
                  </a:ext>
                </a:extLst>
              </p:cNvPr>
              <p:cNvSpPr/>
              <p:nvPr/>
            </p:nvSpPr>
            <p:spPr>
              <a:xfrm>
                <a:off x="2360613" y="2564874"/>
                <a:ext cx="3962398" cy="101652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10013F18-1EA8-447A-8C2D-7F7BBAEA113A}"/>
                  </a:ext>
                </a:extLst>
              </p:cNvPr>
              <p:cNvSpPr/>
              <p:nvPr/>
            </p:nvSpPr>
            <p:spPr>
              <a:xfrm>
                <a:off x="2513012" y="2311926"/>
                <a:ext cx="3581400" cy="2061954"/>
              </a:xfrm>
              <a:prstGeom prst="roundRect">
                <a:avLst/>
              </a:prstGeom>
              <a:solidFill>
                <a:schemeClr val="bg1">
                  <a:alpha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285750" indent="-285750" algn="ctr">
                  <a:buFont typeface="Arial" panose="020B0604020202020204" pitchFamily="34" charset="0"/>
                  <a:buChar char="•"/>
                </a:pPr>
                <a:endParaRPr lang="en-US" sz="1400" dirty="0">
                  <a:solidFill>
                    <a:schemeClr val="bg1"/>
                  </a:solidFill>
                </a:endParaRPr>
              </a:p>
              <a:p>
                <a:pPr marL="285750" indent="-285750">
                  <a:buFont typeface="Arial" panose="020B0604020202020204" pitchFamily="34" charset="0"/>
                  <a:buChar char="•"/>
                </a:pPr>
                <a:r>
                  <a:rPr lang="en-US" sz="1400" dirty="0">
                    <a:solidFill>
                      <a:schemeClr val="bg1"/>
                    </a:solidFill>
                  </a:rPr>
                  <a:t>Financial Planning &amp; Analysis</a:t>
                </a:r>
              </a:p>
              <a:p>
                <a:pPr marL="285750" indent="-285750">
                  <a:buFont typeface="Arial" panose="020B0604020202020204" pitchFamily="34" charset="0"/>
                  <a:buChar char="•"/>
                </a:pPr>
                <a:r>
                  <a:rPr lang="en-US" sz="1400" dirty="0">
                    <a:solidFill>
                      <a:schemeClr val="bg1"/>
                    </a:solidFill>
                  </a:rPr>
                  <a:t>Accounting and Financial Close</a:t>
                </a:r>
              </a:p>
              <a:p>
                <a:pPr marL="285750" indent="-285750">
                  <a:buFont typeface="Arial" panose="020B0604020202020204" pitchFamily="34" charset="0"/>
                  <a:buChar char="•"/>
                </a:pPr>
                <a:r>
                  <a:rPr lang="en-US" sz="1400" dirty="0">
                    <a:solidFill>
                      <a:schemeClr val="bg1"/>
                    </a:solidFill>
                  </a:rPr>
                  <a:t>Treasury </a:t>
                </a:r>
                <a:r>
                  <a:rPr lang="en-US" sz="1400" dirty="0" err="1">
                    <a:solidFill>
                      <a:schemeClr val="bg1"/>
                    </a:solidFill>
                  </a:rPr>
                  <a:t>Mgnt</a:t>
                </a:r>
                <a:endParaRPr lang="en-US" sz="1400" dirty="0">
                  <a:solidFill>
                    <a:schemeClr val="bg1"/>
                  </a:solidFill>
                </a:endParaRPr>
              </a:p>
              <a:p>
                <a:pPr marL="285750" indent="-285750">
                  <a:buFont typeface="Arial" panose="020B0604020202020204" pitchFamily="34" charset="0"/>
                  <a:buChar char="•"/>
                </a:pPr>
                <a:r>
                  <a:rPr lang="en-US" sz="1400" dirty="0">
                    <a:solidFill>
                      <a:schemeClr val="bg1"/>
                    </a:solidFill>
                  </a:rPr>
                  <a:t>Invoice </a:t>
                </a:r>
                <a:r>
                  <a:rPr lang="en-US" sz="1400" dirty="0" err="1">
                    <a:solidFill>
                      <a:schemeClr val="bg1"/>
                    </a:solidFill>
                  </a:rPr>
                  <a:t>Mgnt</a:t>
                </a:r>
                <a:r>
                  <a:rPr lang="en-US" sz="1400" dirty="0">
                    <a:solidFill>
                      <a:schemeClr val="bg1"/>
                    </a:solidFill>
                  </a:rPr>
                  <a:t> &amp; AP</a:t>
                </a:r>
              </a:p>
              <a:p>
                <a:pPr marL="285750" indent="-285750">
                  <a:buFont typeface="Arial" panose="020B0604020202020204" pitchFamily="34" charset="0"/>
                  <a:buChar char="•"/>
                </a:pPr>
                <a:r>
                  <a:rPr lang="en-US" sz="1400" dirty="0">
                    <a:solidFill>
                      <a:schemeClr val="bg1"/>
                    </a:solidFill>
                  </a:rPr>
                  <a:t>Accounting &amp; Closing Operations</a:t>
                </a:r>
              </a:p>
              <a:p>
                <a:pPr marL="285750" indent="-285750">
                  <a:buFont typeface="Arial" panose="020B0604020202020204" pitchFamily="34" charset="0"/>
                  <a:buChar char="•"/>
                </a:pPr>
                <a:r>
                  <a:rPr lang="en-US" sz="1400" dirty="0">
                    <a:solidFill>
                      <a:schemeClr val="bg1"/>
                    </a:solidFill>
                  </a:rPr>
                  <a:t>Accounting</a:t>
                </a:r>
              </a:p>
              <a:p>
                <a:pPr marL="285750" indent="-285750">
                  <a:buFont typeface="Arial" panose="020B0604020202020204" pitchFamily="34" charset="0"/>
                  <a:buChar char="•"/>
                </a:pPr>
                <a:r>
                  <a:rPr lang="en-US" sz="1400" dirty="0">
                    <a:solidFill>
                      <a:schemeClr val="bg1"/>
                    </a:solidFill>
                  </a:rPr>
                  <a:t>Cost </a:t>
                </a:r>
                <a:r>
                  <a:rPr lang="en-US" sz="1400" dirty="0" err="1">
                    <a:solidFill>
                      <a:schemeClr val="bg1"/>
                    </a:solidFill>
                  </a:rPr>
                  <a:t>Mgnt</a:t>
                </a:r>
                <a:r>
                  <a:rPr lang="en-US" sz="1400" dirty="0">
                    <a:solidFill>
                      <a:schemeClr val="bg1"/>
                    </a:solidFill>
                  </a:rPr>
                  <a:t> &amp; PA</a:t>
                </a:r>
              </a:p>
            </p:txBody>
          </p:sp>
          <p:pic>
            <p:nvPicPr>
              <p:cNvPr id="13" name="Picture 2" descr="Image result for introduction to sap">
                <a:extLst>
                  <a:ext uri="{FF2B5EF4-FFF2-40B4-BE49-F238E27FC236}">
                    <a16:creationId xmlns:a16="http://schemas.microsoft.com/office/drawing/2014/main" id="{8EC48E97-D072-4C47-AD5D-8FD7392C577C}"/>
                  </a:ext>
                </a:extLst>
              </p:cNvPr>
              <p:cNvPicPr>
                <a:picLocks noChangeAspect="1" noChangeArrowheads="1"/>
              </p:cNvPicPr>
              <p:nvPr/>
            </p:nvPicPr>
            <p:blipFill>
              <a:blip r:embed="rId2" cstate="print"/>
              <a:srcRect/>
              <a:stretch>
                <a:fillRect/>
              </a:stretch>
            </p:blipFill>
            <p:spPr bwMode="auto">
              <a:xfrm>
                <a:off x="3009392" y="4518660"/>
                <a:ext cx="1344705" cy="685800"/>
              </a:xfrm>
              <a:prstGeom prst="rect">
                <a:avLst/>
              </a:prstGeom>
              <a:noFill/>
            </p:spPr>
          </p:pic>
          <p:sp>
            <p:nvSpPr>
              <p:cNvPr id="14" name="TextBox 13">
                <a:extLst>
                  <a:ext uri="{FF2B5EF4-FFF2-40B4-BE49-F238E27FC236}">
                    <a16:creationId xmlns:a16="http://schemas.microsoft.com/office/drawing/2014/main" id="{F1319356-967C-4834-8283-8A8EAE9B88E7}"/>
                  </a:ext>
                </a:extLst>
              </p:cNvPr>
              <p:cNvSpPr txBox="1"/>
              <p:nvPr/>
            </p:nvSpPr>
            <p:spPr>
              <a:xfrm>
                <a:off x="4189412" y="4643735"/>
                <a:ext cx="1366080" cy="461665"/>
              </a:xfrm>
              <a:prstGeom prst="rect">
                <a:avLst/>
              </a:prstGeom>
              <a:noFill/>
            </p:spPr>
            <p:txBody>
              <a:bodyPr wrap="none" rtlCol="0">
                <a:spAutoFit/>
              </a:bodyPr>
              <a:lstStyle/>
              <a:p>
                <a:r>
                  <a:rPr lang="en-US" sz="2400" b="1" dirty="0">
                    <a:solidFill>
                      <a:schemeClr val="bg1"/>
                    </a:solidFill>
                    <a:latin typeface="Arial Narrow" panose="020B0606020202030204" pitchFamily="34" charset="0"/>
                  </a:rPr>
                  <a:t>S/4 HANA</a:t>
                </a:r>
              </a:p>
            </p:txBody>
          </p:sp>
        </p:grpSp>
        <p:sp>
          <p:nvSpPr>
            <p:cNvPr id="8" name="TextBox 7">
              <a:extLst>
                <a:ext uri="{FF2B5EF4-FFF2-40B4-BE49-F238E27FC236}">
                  <a16:creationId xmlns:a16="http://schemas.microsoft.com/office/drawing/2014/main" id="{FA3022A5-A8BE-4C48-81C4-463E71D3B5C7}"/>
                </a:ext>
              </a:extLst>
            </p:cNvPr>
            <p:cNvSpPr txBox="1"/>
            <p:nvPr/>
          </p:nvSpPr>
          <p:spPr>
            <a:xfrm>
              <a:off x="1932609" y="3956554"/>
              <a:ext cx="461665" cy="1247906"/>
            </a:xfrm>
            <a:prstGeom prst="rect">
              <a:avLst/>
            </a:prstGeom>
            <a:noFill/>
          </p:spPr>
          <p:txBody>
            <a:bodyPr vert="vert270" wrap="none" rtlCol="0">
              <a:spAutoFit/>
            </a:bodyPr>
            <a:lstStyle/>
            <a:p>
              <a:r>
                <a:rPr lang="en-US" dirty="0"/>
                <a:t>Digital Core</a:t>
              </a:r>
            </a:p>
          </p:txBody>
        </p:sp>
        <p:sp>
          <p:nvSpPr>
            <p:cNvPr id="9" name="TextBox 8">
              <a:extLst>
                <a:ext uri="{FF2B5EF4-FFF2-40B4-BE49-F238E27FC236}">
                  <a16:creationId xmlns:a16="http://schemas.microsoft.com/office/drawing/2014/main" id="{F237A5F7-A792-45D9-8EA5-2A982E9D6BA5}"/>
                </a:ext>
              </a:extLst>
            </p:cNvPr>
            <p:cNvSpPr txBox="1"/>
            <p:nvPr/>
          </p:nvSpPr>
          <p:spPr>
            <a:xfrm>
              <a:off x="1954214" y="2551606"/>
              <a:ext cx="461665" cy="973793"/>
            </a:xfrm>
            <a:prstGeom prst="rect">
              <a:avLst/>
            </a:prstGeom>
            <a:noFill/>
          </p:spPr>
          <p:txBody>
            <a:bodyPr vert="vert270" wrap="none" rtlCol="0">
              <a:spAutoFit/>
            </a:bodyPr>
            <a:lstStyle/>
            <a:p>
              <a:r>
                <a:rPr lang="en-US" dirty="0"/>
                <a:t>Products</a:t>
              </a:r>
            </a:p>
          </p:txBody>
        </p:sp>
      </p:grpSp>
    </p:spTree>
    <p:extLst>
      <p:ext uri="{BB962C8B-B14F-4D97-AF65-F5344CB8AC3E}">
        <p14:creationId xmlns:p14="http://schemas.microsoft.com/office/powerpoint/2010/main" val="1811308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43F67-0379-4A4B-A99C-E9F64D4A8A4B}"/>
              </a:ext>
            </a:extLst>
          </p:cNvPr>
          <p:cNvSpPr>
            <a:spLocks noGrp="1"/>
          </p:cNvSpPr>
          <p:nvPr>
            <p:ph type="title"/>
          </p:nvPr>
        </p:nvSpPr>
        <p:spPr/>
        <p:txBody>
          <a:bodyPr>
            <a:normAutofit fontScale="90000"/>
          </a:bodyPr>
          <a:lstStyle/>
          <a:p>
            <a:r>
              <a:rPr lang="en-US" dirty="0"/>
              <a:t>SAP Finance</a:t>
            </a:r>
            <a:br>
              <a:rPr lang="en-US" dirty="0"/>
            </a:br>
            <a:r>
              <a:rPr lang="en-US" dirty="0"/>
              <a:t>S/4 Finance: Financial Planning and Analysis</a:t>
            </a:r>
          </a:p>
        </p:txBody>
      </p:sp>
      <p:sp>
        <p:nvSpPr>
          <p:cNvPr id="5" name="Content Placeholder 4">
            <a:extLst>
              <a:ext uri="{FF2B5EF4-FFF2-40B4-BE49-F238E27FC236}">
                <a16:creationId xmlns:a16="http://schemas.microsoft.com/office/drawing/2014/main" id="{AE5D5461-1AEB-4C72-8B02-A7A360B440E5}"/>
              </a:ext>
            </a:extLst>
          </p:cNvPr>
          <p:cNvSpPr>
            <a:spLocks noGrp="1"/>
          </p:cNvSpPr>
          <p:nvPr>
            <p:ph idx="1"/>
          </p:nvPr>
        </p:nvSpPr>
        <p:spPr>
          <a:xfrm>
            <a:off x="1522413" y="1676400"/>
            <a:ext cx="5431803" cy="4492625"/>
          </a:xfrm>
        </p:spPr>
        <p:txBody>
          <a:bodyPr/>
          <a:lstStyle/>
          <a:p>
            <a:r>
              <a:rPr lang="en-US" dirty="0"/>
              <a:t>Use for the Financial Forecast of the organization, what if scenarios and other elements to improve financial decision making.</a:t>
            </a:r>
          </a:p>
          <a:p>
            <a:r>
              <a:rPr lang="en-US" dirty="0"/>
              <a:t>Benefits</a:t>
            </a:r>
          </a:p>
          <a:p>
            <a:pPr lvl="1"/>
            <a:r>
              <a:rPr lang="en-US" dirty="0"/>
              <a:t>Financial and strategic planning</a:t>
            </a:r>
          </a:p>
          <a:p>
            <a:pPr lvl="1"/>
            <a:r>
              <a:rPr lang="en-US" dirty="0"/>
              <a:t>Forecasting and budgeting</a:t>
            </a:r>
          </a:p>
          <a:p>
            <a:pPr lvl="1"/>
            <a:r>
              <a:rPr lang="en-US" dirty="0"/>
              <a:t>Financial analytics and reporting</a:t>
            </a:r>
          </a:p>
          <a:p>
            <a:pPr lvl="1"/>
            <a:r>
              <a:rPr lang="en-US" dirty="0"/>
              <a:t>Performance management</a:t>
            </a:r>
          </a:p>
        </p:txBody>
      </p:sp>
      <p:grpSp>
        <p:nvGrpSpPr>
          <p:cNvPr id="6" name="Group 5">
            <a:extLst>
              <a:ext uri="{FF2B5EF4-FFF2-40B4-BE49-F238E27FC236}">
                <a16:creationId xmlns:a16="http://schemas.microsoft.com/office/drawing/2014/main" id="{F1FA5E28-6B4D-4631-AAF0-2A868C583B4C}"/>
              </a:ext>
            </a:extLst>
          </p:cNvPr>
          <p:cNvGrpSpPr/>
          <p:nvPr/>
        </p:nvGrpSpPr>
        <p:grpSpPr>
          <a:xfrm>
            <a:off x="6932612" y="2286000"/>
            <a:ext cx="4542803" cy="3098274"/>
            <a:chOff x="1932609" y="2311926"/>
            <a:chExt cx="4542803" cy="3098274"/>
          </a:xfrm>
        </p:grpSpPr>
        <p:grpSp>
          <p:nvGrpSpPr>
            <p:cNvPr id="7" name="Group 6">
              <a:extLst>
                <a:ext uri="{FF2B5EF4-FFF2-40B4-BE49-F238E27FC236}">
                  <a16:creationId xmlns:a16="http://schemas.microsoft.com/office/drawing/2014/main" id="{6D14638C-B93E-4AA6-B4BB-04CAD7CA9706}"/>
                </a:ext>
              </a:extLst>
            </p:cNvPr>
            <p:cNvGrpSpPr/>
            <p:nvPr/>
          </p:nvGrpSpPr>
          <p:grpSpPr>
            <a:xfrm>
              <a:off x="2513013" y="2311926"/>
              <a:ext cx="3962399" cy="3098274"/>
              <a:chOff x="2360612" y="2311926"/>
              <a:chExt cx="3962399" cy="3098274"/>
            </a:xfrm>
          </p:grpSpPr>
          <p:sp>
            <p:nvSpPr>
              <p:cNvPr id="10" name="Rectangle 9">
                <a:extLst>
                  <a:ext uri="{FF2B5EF4-FFF2-40B4-BE49-F238E27FC236}">
                    <a16:creationId xmlns:a16="http://schemas.microsoft.com/office/drawing/2014/main" id="{7E71E12A-F5EF-416F-8E6F-E25C5F98824A}"/>
                  </a:ext>
                </a:extLst>
              </p:cNvPr>
              <p:cNvSpPr/>
              <p:nvPr/>
            </p:nvSpPr>
            <p:spPr>
              <a:xfrm>
                <a:off x="2360612" y="3581400"/>
                <a:ext cx="3962399" cy="18288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98FFE88-8A69-4EFA-B9B1-AA857D2513BB}"/>
                  </a:ext>
                </a:extLst>
              </p:cNvPr>
              <p:cNvSpPr/>
              <p:nvPr/>
            </p:nvSpPr>
            <p:spPr>
              <a:xfrm>
                <a:off x="2360613" y="2564874"/>
                <a:ext cx="3962398" cy="101652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10013F18-1EA8-447A-8C2D-7F7BBAEA113A}"/>
                  </a:ext>
                </a:extLst>
              </p:cNvPr>
              <p:cNvSpPr/>
              <p:nvPr/>
            </p:nvSpPr>
            <p:spPr>
              <a:xfrm>
                <a:off x="2513012" y="2311926"/>
                <a:ext cx="3581400" cy="2061954"/>
              </a:xfrm>
              <a:prstGeom prst="roundRect">
                <a:avLst/>
              </a:prstGeom>
              <a:solidFill>
                <a:schemeClr val="bg1">
                  <a:alpha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285750" indent="-285750" algn="ctr">
                  <a:buFont typeface="Arial" panose="020B0604020202020204" pitchFamily="34" charset="0"/>
                  <a:buChar char="•"/>
                </a:pPr>
                <a:endParaRPr lang="en-US" sz="1400" dirty="0">
                  <a:solidFill>
                    <a:schemeClr val="bg1"/>
                  </a:solidFill>
                </a:endParaRPr>
              </a:p>
              <a:p>
                <a:pPr marL="285750" indent="-285750">
                  <a:buFont typeface="Arial" panose="020B0604020202020204" pitchFamily="34" charset="0"/>
                  <a:buChar char="•"/>
                </a:pPr>
                <a:r>
                  <a:rPr lang="en-US" sz="1400" b="1" dirty="0">
                    <a:solidFill>
                      <a:schemeClr val="tx2"/>
                    </a:solidFill>
                  </a:rPr>
                  <a:t>Financial Planning &amp; Analysis</a:t>
                </a:r>
              </a:p>
              <a:p>
                <a:pPr marL="285750" indent="-285750">
                  <a:buFont typeface="Arial" panose="020B0604020202020204" pitchFamily="34" charset="0"/>
                  <a:buChar char="•"/>
                </a:pPr>
                <a:r>
                  <a:rPr lang="en-US" sz="1400" dirty="0">
                    <a:solidFill>
                      <a:schemeClr val="bg1"/>
                    </a:solidFill>
                  </a:rPr>
                  <a:t>Accounting and Financial Close</a:t>
                </a:r>
              </a:p>
              <a:p>
                <a:pPr marL="285750" indent="-285750">
                  <a:buFont typeface="Arial" panose="020B0604020202020204" pitchFamily="34" charset="0"/>
                  <a:buChar char="•"/>
                </a:pPr>
                <a:r>
                  <a:rPr lang="en-US" sz="1400" dirty="0">
                    <a:solidFill>
                      <a:schemeClr val="bg1"/>
                    </a:solidFill>
                  </a:rPr>
                  <a:t>Treasury </a:t>
                </a:r>
                <a:r>
                  <a:rPr lang="en-US" sz="1400" dirty="0" err="1">
                    <a:solidFill>
                      <a:schemeClr val="bg1"/>
                    </a:solidFill>
                  </a:rPr>
                  <a:t>Mgnt</a:t>
                </a:r>
                <a:endParaRPr lang="en-US" sz="1400" dirty="0">
                  <a:solidFill>
                    <a:schemeClr val="bg1"/>
                  </a:solidFill>
                </a:endParaRPr>
              </a:p>
              <a:p>
                <a:pPr marL="285750" indent="-285750">
                  <a:buFont typeface="Arial" panose="020B0604020202020204" pitchFamily="34" charset="0"/>
                  <a:buChar char="•"/>
                </a:pPr>
                <a:r>
                  <a:rPr lang="en-US" sz="1400" dirty="0">
                    <a:solidFill>
                      <a:schemeClr val="bg1"/>
                    </a:solidFill>
                  </a:rPr>
                  <a:t>Invoice </a:t>
                </a:r>
                <a:r>
                  <a:rPr lang="en-US" sz="1400" dirty="0" err="1">
                    <a:solidFill>
                      <a:schemeClr val="bg1"/>
                    </a:solidFill>
                  </a:rPr>
                  <a:t>Mgnt</a:t>
                </a:r>
                <a:r>
                  <a:rPr lang="en-US" sz="1400" dirty="0">
                    <a:solidFill>
                      <a:schemeClr val="bg1"/>
                    </a:solidFill>
                  </a:rPr>
                  <a:t> &amp; AP</a:t>
                </a:r>
              </a:p>
              <a:p>
                <a:pPr marL="285750" indent="-285750">
                  <a:buFont typeface="Arial" panose="020B0604020202020204" pitchFamily="34" charset="0"/>
                  <a:buChar char="•"/>
                </a:pPr>
                <a:r>
                  <a:rPr lang="en-US" sz="1400" dirty="0">
                    <a:solidFill>
                      <a:schemeClr val="bg1"/>
                    </a:solidFill>
                  </a:rPr>
                  <a:t>Accounting &amp; Closing Operations</a:t>
                </a:r>
              </a:p>
              <a:p>
                <a:pPr marL="285750" indent="-285750">
                  <a:buFont typeface="Arial" panose="020B0604020202020204" pitchFamily="34" charset="0"/>
                  <a:buChar char="•"/>
                </a:pPr>
                <a:r>
                  <a:rPr lang="en-US" sz="1400" dirty="0">
                    <a:solidFill>
                      <a:schemeClr val="bg1"/>
                    </a:solidFill>
                  </a:rPr>
                  <a:t>Accounting</a:t>
                </a:r>
              </a:p>
              <a:p>
                <a:pPr marL="285750" indent="-285750">
                  <a:buFont typeface="Arial" panose="020B0604020202020204" pitchFamily="34" charset="0"/>
                  <a:buChar char="•"/>
                </a:pPr>
                <a:r>
                  <a:rPr lang="en-US" sz="1400" dirty="0">
                    <a:solidFill>
                      <a:schemeClr val="bg1"/>
                    </a:solidFill>
                  </a:rPr>
                  <a:t>Cost </a:t>
                </a:r>
                <a:r>
                  <a:rPr lang="en-US" sz="1400" dirty="0" err="1">
                    <a:solidFill>
                      <a:schemeClr val="bg1"/>
                    </a:solidFill>
                  </a:rPr>
                  <a:t>Mgnt</a:t>
                </a:r>
                <a:r>
                  <a:rPr lang="en-US" sz="1400" dirty="0">
                    <a:solidFill>
                      <a:schemeClr val="bg1"/>
                    </a:solidFill>
                  </a:rPr>
                  <a:t> &amp; PA</a:t>
                </a:r>
              </a:p>
            </p:txBody>
          </p:sp>
          <p:pic>
            <p:nvPicPr>
              <p:cNvPr id="13" name="Picture 2" descr="Image result for introduction to sap">
                <a:extLst>
                  <a:ext uri="{FF2B5EF4-FFF2-40B4-BE49-F238E27FC236}">
                    <a16:creationId xmlns:a16="http://schemas.microsoft.com/office/drawing/2014/main" id="{8EC48E97-D072-4C47-AD5D-8FD7392C577C}"/>
                  </a:ext>
                </a:extLst>
              </p:cNvPr>
              <p:cNvPicPr>
                <a:picLocks noChangeAspect="1" noChangeArrowheads="1"/>
              </p:cNvPicPr>
              <p:nvPr/>
            </p:nvPicPr>
            <p:blipFill>
              <a:blip r:embed="rId2" cstate="print"/>
              <a:srcRect/>
              <a:stretch>
                <a:fillRect/>
              </a:stretch>
            </p:blipFill>
            <p:spPr bwMode="auto">
              <a:xfrm>
                <a:off x="3009392" y="4518660"/>
                <a:ext cx="1344705" cy="685800"/>
              </a:xfrm>
              <a:prstGeom prst="rect">
                <a:avLst/>
              </a:prstGeom>
              <a:noFill/>
            </p:spPr>
          </p:pic>
          <p:sp>
            <p:nvSpPr>
              <p:cNvPr id="14" name="TextBox 13">
                <a:extLst>
                  <a:ext uri="{FF2B5EF4-FFF2-40B4-BE49-F238E27FC236}">
                    <a16:creationId xmlns:a16="http://schemas.microsoft.com/office/drawing/2014/main" id="{F1319356-967C-4834-8283-8A8EAE9B88E7}"/>
                  </a:ext>
                </a:extLst>
              </p:cNvPr>
              <p:cNvSpPr txBox="1"/>
              <p:nvPr/>
            </p:nvSpPr>
            <p:spPr>
              <a:xfrm>
                <a:off x="4189412" y="4643735"/>
                <a:ext cx="1366080" cy="461665"/>
              </a:xfrm>
              <a:prstGeom prst="rect">
                <a:avLst/>
              </a:prstGeom>
              <a:noFill/>
            </p:spPr>
            <p:txBody>
              <a:bodyPr wrap="none" rtlCol="0">
                <a:spAutoFit/>
              </a:bodyPr>
              <a:lstStyle/>
              <a:p>
                <a:r>
                  <a:rPr lang="en-US" sz="2400" b="1" dirty="0">
                    <a:solidFill>
                      <a:schemeClr val="bg1"/>
                    </a:solidFill>
                    <a:latin typeface="Arial Narrow" panose="020B0606020202030204" pitchFamily="34" charset="0"/>
                  </a:rPr>
                  <a:t>S/4 HANA</a:t>
                </a:r>
              </a:p>
            </p:txBody>
          </p:sp>
        </p:grpSp>
        <p:sp>
          <p:nvSpPr>
            <p:cNvPr id="8" name="TextBox 7">
              <a:extLst>
                <a:ext uri="{FF2B5EF4-FFF2-40B4-BE49-F238E27FC236}">
                  <a16:creationId xmlns:a16="http://schemas.microsoft.com/office/drawing/2014/main" id="{FA3022A5-A8BE-4C48-81C4-463E71D3B5C7}"/>
                </a:ext>
              </a:extLst>
            </p:cNvPr>
            <p:cNvSpPr txBox="1"/>
            <p:nvPr/>
          </p:nvSpPr>
          <p:spPr>
            <a:xfrm>
              <a:off x="1932609" y="3956554"/>
              <a:ext cx="461665" cy="1247906"/>
            </a:xfrm>
            <a:prstGeom prst="rect">
              <a:avLst/>
            </a:prstGeom>
            <a:noFill/>
          </p:spPr>
          <p:txBody>
            <a:bodyPr vert="vert270" wrap="none" rtlCol="0">
              <a:spAutoFit/>
            </a:bodyPr>
            <a:lstStyle/>
            <a:p>
              <a:r>
                <a:rPr lang="en-US" dirty="0"/>
                <a:t>Digital Core</a:t>
              </a:r>
            </a:p>
          </p:txBody>
        </p:sp>
        <p:sp>
          <p:nvSpPr>
            <p:cNvPr id="9" name="TextBox 8">
              <a:extLst>
                <a:ext uri="{FF2B5EF4-FFF2-40B4-BE49-F238E27FC236}">
                  <a16:creationId xmlns:a16="http://schemas.microsoft.com/office/drawing/2014/main" id="{F237A5F7-A792-45D9-8EA5-2A982E9D6BA5}"/>
                </a:ext>
              </a:extLst>
            </p:cNvPr>
            <p:cNvSpPr txBox="1"/>
            <p:nvPr/>
          </p:nvSpPr>
          <p:spPr>
            <a:xfrm>
              <a:off x="1954214" y="2551606"/>
              <a:ext cx="461665" cy="973793"/>
            </a:xfrm>
            <a:prstGeom prst="rect">
              <a:avLst/>
            </a:prstGeom>
            <a:noFill/>
          </p:spPr>
          <p:txBody>
            <a:bodyPr vert="vert270" wrap="none" rtlCol="0">
              <a:spAutoFit/>
            </a:bodyPr>
            <a:lstStyle/>
            <a:p>
              <a:r>
                <a:rPr lang="en-US" dirty="0"/>
                <a:t>Products</a:t>
              </a:r>
            </a:p>
          </p:txBody>
        </p:sp>
      </p:grpSp>
    </p:spTree>
    <p:extLst>
      <p:ext uri="{BB962C8B-B14F-4D97-AF65-F5344CB8AC3E}">
        <p14:creationId xmlns:p14="http://schemas.microsoft.com/office/powerpoint/2010/main" val="2780012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43F67-0379-4A4B-A99C-E9F64D4A8A4B}"/>
              </a:ext>
            </a:extLst>
          </p:cNvPr>
          <p:cNvSpPr>
            <a:spLocks noGrp="1"/>
          </p:cNvSpPr>
          <p:nvPr>
            <p:ph type="title"/>
          </p:nvPr>
        </p:nvSpPr>
        <p:spPr/>
        <p:txBody>
          <a:bodyPr>
            <a:normAutofit fontScale="90000"/>
          </a:bodyPr>
          <a:lstStyle/>
          <a:p>
            <a:r>
              <a:rPr lang="en-US" dirty="0"/>
              <a:t>SAP Finance</a:t>
            </a:r>
            <a:br>
              <a:rPr lang="en-US" dirty="0"/>
            </a:br>
            <a:r>
              <a:rPr lang="en-US" dirty="0"/>
              <a:t>S/4 Finance: Accounting and Financial Close</a:t>
            </a:r>
          </a:p>
        </p:txBody>
      </p:sp>
      <p:sp>
        <p:nvSpPr>
          <p:cNvPr id="5" name="Content Placeholder 4">
            <a:extLst>
              <a:ext uri="{FF2B5EF4-FFF2-40B4-BE49-F238E27FC236}">
                <a16:creationId xmlns:a16="http://schemas.microsoft.com/office/drawing/2014/main" id="{AE5D5461-1AEB-4C72-8B02-A7A360B440E5}"/>
              </a:ext>
            </a:extLst>
          </p:cNvPr>
          <p:cNvSpPr>
            <a:spLocks noGrp="1"/>
          </p:cNvSpPr>
          <p:nvPr>
            <p:ph idx="1"/>
          </p:nvPr>
        </p:nvSpPr>
        <p:spPr>
          <a:xfrm>
            <a:off x="1522413" y="1676400"/>
            <a:ext cx="5431803" cy="4492625"/>
          </a:xfrm>
        </p:spPr>
        <p:txBody>
          <a:bodyPr/>
          <a:lstStyle/>
          <a:p>
            <a:r>
              <a:rPr lang="en-US" dirty="0"/>
              <a:t>Use for the running and automation of the financial consolidation and compliance reporting</a:t>
            </a:r>
          </a:p>
          <a:p>
            <a:r>
              <a:rPr lang="en-US" dirty="0"/>
              <a:t>Benefits</a:t>
            </a:r>
          </a:p>
          <a:p>
            <a:pPr lvl="1"/>
            <a:r>
              <a:rPr lang="en-US" dirty="0"/>
              <a:t>Financial consolidation</a:t>
            </a:r>
          </a:p>
          <a:p>
            <a:pPr lvl="2"/>
            <a:r>
              <a:rPr lang="en-US" dirty="0"/>
              <a:t>Interco elimination</a:t>
            </a:r>
          </a:p>
          <a:p>
            <a:pPr lvl="2"/>
            <a:r>
              <a:rPr lang="en-US" dirty="0"/>
              <a:t>Investment consolidation</a:t>
            </a:r>
          </a:p>
          <a:p>
            <a:pPr lvl="1"/>
            <a:r>
              <a:rPr lang="en-US" dirty="0"/>
              <a:t>Closing process accounting</a:t>
            </a:r>
          </a:p>
          <a:p>
            <a:pPr lvl="2"/>
            <a:r>
              <a:rPr lang="en-US" dirty="0"/>
              <a:t>Currency translation</a:t>
            </a:r>
          </a:p>
          <a:p>
            <a:pPr lvl="1"/>
            <a:r>
              <a:rPr lang="en-US" dirty="0"/>
              <a:t>Consolidated Financial reporting</a:t>
            </a:r>
          </a:p>
          <a:p>
            <a:pPr lvl="1"/>
            <a:r>
              <a:rPr lang="en-US" dirty="0"/>
              <a:t>Financial compliance and regulations</a:t>
            </a:r>
          </a:p>
        </p:txBody>
      </p:sp>
      <p:grpSp>
        <p:nvGrpSpPr>
          <p:cNvPr id="6" name="Group 5">
            <a:extLst>
              <a:ext uri="{FF2B5EF4-FFF2-40B4-BE49-F238E27FC236}">
                <a16:creationId xmlns:a16="http://schemas.microsoft.com/office/drawing/2014/main" id="{F1FA5E28-6B4D-4631-AAF0-2A868C583B4C}"/>
              </a:ext>
            </a:extLst>
          </p:cNvPr>
          <p:cNvGrpSpPr/>
          <p:nvPr/>
        </p:nvGrpSpPr>
        <p:grpSpPr>
          <a:xfrm>
            <a:off x="6932612" y="2286000"/>
            <a:ext cx="4542803" cy="3098274"/>
            <a:chOff x="1932609" y="2311926"/>
            <a:chExt cx="4542803" cy="3098274"/>
          </a:xfrm>
        </p:grpSpPr>
        <p:grpSp>
          <p:nvGrpSpPr>
            <p:cNvPr id="7" name="Group 6">
              <a:extLst>
                <a:ext uri="{FF2B5EF4-FFF2-40B4-BE49-F238E27FC236}">
                  <a16:creationId xmlns:a16="http://schemas.microsoft.com/office/drawing/2014/main" id="{6D14638C-B93E-4AA6-B4BB-04CAD7CA9706}"/>
                </a:ext>
              </a:extLst>
            </p:cNvPr>
            <p:cNvGrpSpPr/>
            <p:nvPr/>
          </p:nvGrpSpPr>
          <p:grpSpPr>
            <a:xfrm>
              <a:off x="2513013" y="2311926"/>
              <a:ext cx="3962399" cy="3098274"/>
              <a:chOff x="2360612" y="2311926"/>
              <a:chExt cx="3962399" cy="3098274"/>
            </a:xfrm>
          </p:grpSpPr>
          <p:sp>
            <p:nvSpPr>
              <p:cNvPr id="10" name="Rectangle 9">
                <a:extLst>
                  <a:ext uri="{FF2B5EF4-FFF2-40B4-BE49-F238E27FC236}">
                    <a16:creationId xmlns:a16="http://schemas.microsoft.com/office/drawing/2014/main" id="{7E71E12A-F5EF-416F-8E6F-E25C5F98824A}"/>
                  </a:ext>
                </a:extLst>
              </p:cNvPr>
              <p:cNvSpPr/>
              <p:nvPr/>
            </p:nvSpPr>
            <p:spPr>
              <a:xfrm>
                <a:off x="2360612" y="3581400"/>
                <a:ext cx="3962399" cy="18288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98FFE88-8A69-4EFA-B9B1-AA857D2513BB}"/>
                  </a:ext>
                </a:extLst>
              </p:cNvPr>
              <p:cNvSpPr/>
              <p:nvPr/>
            </p:nvSpPr>
            <p:spPr>
              <a:xfrm>
                <a:off x="2360613" y="2564874"/>
                <a:ext cx="3962398" cy="101652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10013F18-1EA8-447A-8C2D-7F7BBAEA113A}"/>
                  </a:ext>
                </a:extLst>
              </p:cNvPr>
              <p:cNvSpPr/>
              <p:nvPr/>
            </p:nvSpPr>
            <p:spPr>
              <a:xfrm>
                <a:off x="2513012" y="2311926"/>
                <a:ext cx="3581400" cy="2061954"/>
              </a:xfrm>
              <a:prstGeom prst="roundRect">
                <a:avLst/>
              </a:prstGeom>
              <a:solidFill>
                <a:schemeClr val="bg1">
                  <a:alpha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285750" indent="-285750" algn="ctr">
                  <a:buFont typeface="Arial" panose="020B0604020202020204" pitchFamily="34" charset="0"/>
                  <a:buChar char="•"/>
                </a:pPr>
                <a:endParaRPr lang="en-US" sz="1400" dirty="0">
                  <a:solidFill>
                    <a:schemeClr val="bg1"/>
                  </a:solidFill>
                </a:endParaRPr>
              </a:p>
              <a:p>
                <a:pPr marL="285750" indent="-285750">
                  <a:buFont typeface="Arial" panose="020B0604020202020204" pitchFamily="34" charset="0"/>
                  <a:buChar char="•"/>
                </a:pPr>
                <a:r>
                  <a:rPr lang="en-US" sz="1400" dirty="0">
                    <a:solidFill>
                      <a:schemeClr val="bg1"/>
                    </a:solidFill>
                  </a:rPr>
                  <a:t>Financial Planning &amp; Analysis</a:t>
                </a:r>
              </a:p>
              <a:p>
                <a:pPr marL="285750" indent="-285750">
                  <a:buFont typeface="Arial" panose="020B0604020202020204" pitchFamily="34" charset="0"/>
                  <a:buChar char="•"/>
                </a:pPr>
                <a:r>
                  <a:rPr lang="en-US" sz="1400" b="1" dirty="0">
                    <a:solidFill>
                      <a:schemeClr val="tx2"/>
                    </a:solidFill>
                  </a:rPr>
                  <a:t>Accounting and Financial Close</a:t>
                </a:r>
              </a:p>
              <a:p>
                <a:pPr marL="285750" indent="-285750">
                  <a:buFont typeface="Arial" panose="020B0604020202020204" pitchFamily="34" charset="0"/>
                  <a:buChar char="•"/>
                </a:pPr>
                <a:r>
                  <a:rPr lang="en-US" sz="1400" dirty="0">
                    <a:solidFill>
                      <a:schemeClr val="bg1"/>
                    </a:solidFill>
                  </a:rPr>
                  <a:t>Treasury </a:t>
                </a:r>
                <a:r>
                  <a:rPr lang="en-US" sz="1400" dirty="0" err="1">
                    <a:solidFill>
                      <a:schemeClr val="bg1"/>
                    </a:solidFill>
                  </a:rPr>
                  <a:t>Mgnt</a:t>
                </a:r>
                <a:endParaRPr lang="en-US" sz="1400" dirty="0">
                  <a:solidFill>
                    <a:schemeClr val="bg1"/>
                  </a:solidFill>
                </a:endParaRPr>
              </a:p>
              <a:p>
                <a:pPr marL="285750" indent="-285750">
                  <a:buFont typeface="Arial" panose="020B0604020202020204" pitchFamily="34" charset="0"/>
                  <a:buChar char="•"/>
                </a:pPr>
                <a:r>
                  <a:rPr lang="en-US" sz="1400" dirty="0">
                    <a:solidFill>
                      <a:schemeClr val="bg1"/>
                    </a:solidFill>
                  </a:rPr>
                  <a:t>Invoice </a:t>
                </a:r>
                <a:r>
                  <a:rPr lang="en-US" sz="1400" dirty="0" err="1">
                    <a:solidFill>
                      <a:schemeClr val="bg1"/>
                    </a:solidFill>
                  </a:rPr>
                  <a:t>Mgnt</a:t>
                </a:r>
                <a:r>
                  <a:rPr lang="en-US" sz="1400" dirty="0">
                    <a:solidFill>
                      <a:schemeClr val="bg1"/>
                    </a:solidFill>
                  </a:rPr>
                  <a:t> &amp; AP</a:t>
                </a:r>
              </a:p>
              <a:p>
                <a:pPr marL="285750" indent="-285750">
                  <a:buFont typeface="Arial" panose="020B0604020202020204" pitchFamily="34" charset="0"/>
                  <a:buChar char="•"/>
                </a:pPr>
                <a:r>
                  <a:rPr lang="en-US" sz="1400" dirty="0">
                    <a:solidFill>
                      <a:schemeClr val="bg1"/>
                    </a:solidFill>
                  </a:rPr>
                  <a:t>Accounting &amp; Closing Operations</a:t>
                </a:r>
              </a:p>
              <a:p>
                <a:pPr marL="285750" indent="-285750">
                  <a:buFont typeface="Arial" panose="020B0604020202020204" pitchFamily="34" charset="0"/>
                  <a:buChar char="•"/>
                </a:pPr>
                <a:r>
                  <a:rPr lang="en-US" sz="1400" dirty="0">
                    <a:solidFill>
                      <a:schemeClr val="bg1"/>
                    </a:solidFill>
                  </a:rPr>
                  <a:t>Accounting</a:t>
                </a:r>
              </a:p>
              <a:p>
                <a:pPr marL="285750" indent="-285750">
                  <a:buFont typeface="Arial" panose="020B0604020202020204" pitchFamily="34" charset="0"/>
                  <a:buChar char="•"/>
                </a:pPr>
                <a:r>
                  <a:rPr lang="en-US" sz="1400" dirty="0">
                    <a:solidFill>
                      <a:schemeClr val="bg1"/>
                    </a:solidFill>
                  </a:rPr>
                  <a:t>Cost </a:t>
                </a:r>
                <a:r>
                  <a:rPr lang="en-US" sz="1400" dirty="0" err="1">
                    <a:solidFill>
                      <a:schemeClr val="bg1"/>
                    </a:solidFill>
                  </a:rPr>
                  <a:t>Mgnt</a:t>
                </a:r>
                <a:r>
                  <a:rPr lang="en-US" sz="1400" dirty="0">
                    <a:solidFill>
                      <a:schemeClr val="bg1"/>
                    </a:solidFill>
                  </a:rPr>
                  <a:t> &amp; PA</a:t>
                </a:r>
              </a:p>
            </p:txBody>
          </p:sp>
          <p:pic>
            <p:nvPicPr>
              <p:cNvPr id="13" name="Picture 2" descr="Image result for introduction to sap">
                <a:extLst>
                  <a:ext uri="{FF2B5EF4-FFF2-40B4-BE49-F238E27FC236}">
                    <a16:creationId xmlns:a16="http://schemas.microsoft.com/office/drawing/2014/main" id="{8EC48E97-D072-4C47-AD5D-8FD7392C577C}"/>
                  </a:ext>
                </a:extLst>
              </p:cNvPr>
              <p:cNvPicPr>
                <a:picLocks noChangeAspect="1" noChangeArrowheads="1"/>
              </p:cNvPicPr>
              <p:nvPr/>
            </p:nvPicPr>
            <p:blipFill>
              <a:blip r:embed="rId2" cstate="print"/>
              <a:srcRect/>
              <a:stretch>
                <a:fillRect/>
              </a:stretch>
            </p:blipFill>
            <p:spPr bwMode="auto">
              <a:xfrm>
                <a:off x="3009392" y="4518660"/>
                <a:ext cx="1344705" cy="685800"/>
              </a:xfrm>
              <a:prstGeom prst="rect">
                <a:avLst/>
              </a:prstGeom>
              <a:noFill/>
            </p:spPr>
          </p:pic>
          <p:sp>
            <p:nvSpPr>
              <p:cNvPr id="14" name="TextBox 13">
                <a:extLst>
                  <a:ext uri="{FF2B5EF4-FFF2-40B4-BE49-F238E27FC236}">
                    <a16:creationId xmlns:a16="http://schemas.microsoft.com/office/drawing/2014/main" id="{F1319356-967C-4834-8283-8A8EAE9B88E7}"/>
                  </a:ext>
                </a:extLst>
              </p:cNvPr>
              <p:cNvSpPr txBox="1"/>
              <p:nvPr/>
            </p:nvSpPr>
            <p:spPr>
              <a:xfrm>
                <a:off x="4189412" y="4643735"/>
                <a:ext cx="1366080" cy="461665"/>
              </a:xfrm>
              <a:prstGeom prst="rect">
                <a:avLst/>
              </a:prstGeom>
              <a:noFill/>
            </p:spPr>
            <p:txBody>
              <a:bodyPr wrap="none" rtlCol="0">
                <a:spAutoFit/>
              </a:bodyPr>
              <a:lstStyle/>
              <a:p>
                <a:r>
                  <a:rPr lang="en-US" sz="2400" b="1" dirty="0">
                    <a:solidFill>
                      <a:schemeClr val="bg1"/>
                    </a:solidFill>
                    <a:latin typeface="Arial Narrow" panose="020B0606020202030204" pitchFamily="34" charset="0"/>
                  </a:rPr>
                  <a:t>S/4 HANA</a:t>
                </a:r>
              </a:p>
            </p:txBody>
          </p:sp>
        </p:grpSp>
        <p:sp>
          <p:nvSpPr>
            <p:cNvPr id="8" name="TextBox 7">
              <a:extLst>
                <a:ext uri="{FF2B5EF4-FFF2-40B4-BE49-F238E27FC236}">
                  <a16:creationId xmlns:a16="http://schemas.microsoft.com/office/drawing/2014/main" id="{FA3022A5-A8BE-4C48-81C4-463E71D3B5C7}"/>
                </a:ext>
              </a:extLst>
            </p:cNvPr>
            <p:cNvSpPr txBox="1"/>
            <p:nvPr/>
          </p:nvSpPr>
          <p:spPr>
            <a:xfrm>
              <a:off x="1932609" y="3956554"/>
              <a:ext cx="461665" cy="1247906"/>
            </a:xfrm>
            <a:prstGeom prst="rect">
              <a:avLst/>
            </a:prstGeom>
            <a:noFill/>
          </p:spPr>
          <p:txBody>
            <a:bodyPr vert="vert270" wrap="none" rtlCol="0">
              <a:spAutoFit/>
            </a:bodyPr>
            <a:lstStyle/>
            <a:p>
              <a:r>
                <a:rPr lang="en-US" dirty="0"/>
                <a:t>Digital Core</a:t>
              </a:r>
            </a:p>
          </p:txBody>
        </p:sp>
        <p:sp>
          <p:nvSpPr>
            <p:cNvPr id="9" name="TextBox 8">
              <a:extLst>
                <a:ext uri="{FF2B5EF4-FFF2-40B4-BE49-F238E27FC236}">
                  <a16:creationId xmlns:a16="http://schemas.microsoft.com/office/drawing/2014/main" id="{F237A5F7-A792-45D9-8EA5-2A982E9D6BA5}"/>
                </a:ext>
              </a:extLst>
            </p:cNvPr>
            <p:cNvSpPr txBox="1"/>
            <p:nvPr/>
          </p:nvSpPr>
          <p:spPr>
            <a:xfrm>
              <a:off x="1954214" y="2551606"/>
              <a:ext cx="461665" cy="973793"/>
            </a:xfrm>
            <a:prstGeom prst="rect">
              <a:avLst/>
            </a:prstGeom>
            <a:noFill/>
          </p:spPr>
          <p:txBody>
            <a:bodyPr vert="vert270" wrap="none" rtlCol="0">
              <a:spAutoFit/>
            </a:bodyPr>
            <a:lstStyle/>
            <a:p>
              <a:r>
                <a:rPr lang="en-US" dirty="0"/>
                <a:t>Products</a:t>
              </a:r>
            </a:p>
          </p:txBody>
        </p:sp>
      </p:grpSp>
    </p:spTree>
    <p:extLst>
      <p:ext uri="{BB962C8B-B14F-4D97-AF65-F5344CB8AC3E}">
        <p14:creationId xmlns:p14="http://schemas.microsoft.com/office/powerpoint/2010/main" val="3065064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43F67-0379-4A4B-A99C-E9F64D4A8A4B}"/>
              </a:ext>
            </a:extLst>
          </p:cNvPr>
          <p:cNvSpPr>
            <a:spLocks noGrp="1"/>
          </p:cNvSpPr>
          <p:nvPr>
            <p:ph type="title"/>
          </p:nvPr>
        </p:nvSpPr>
        <p:spPr/>
        <p:txBody>
          <a:bodyPr>
            <a:normAutofit fontScale="90000"/>
          </a:bodyPr>
          <a:lstStyle/>
          <a:p>
            <a:r>
              <a:rPr lang="en-US" dirty="0"/>
              <a:t>SAP Finance</a:t>
            </a:r>
            <a:br>
              <a:rPr lang="en-US" dirty="0"/>
            </a:br>
            <a:r>
              <a:rPr lang="en-US" dirty="0"/>
              <a:t>S/4 Finance: Treasury and Financial Risk Management</a:t>
            </a:r>
          </a:p>
        </p:txBody>
      </p:sp>
      <p:sp>
        <p:nvSpPr>
          <p:cNvPr id="5" name="Content Placeholder 4">
            <a:extLst>
              <a:ext uri="{FF2B5EF4-FFF2-40B4-BE49-F238E27FC236}">
                <a16:creationId xmlns:a16="http://schemas.microsoft.com/office/drawing/2014/main" id="{AE5D5461-1AEB-4C72-8B02-A7A360B440E5}"/>
              </a:ext>
            </a:extLst>
          </p:cNvPr>
          <p:cNvSpPr>
            <a:spLocks noGrp="1"/>
          </p:cNvSpPr>
          <p:nvPr>
            <p:ph idx="1"/>
          </p:nvPr>
        </p:nvSpPr>
        <p:spPr>
          <a:xfrm>
            <a:off x="1522413" y="1676400"/>
            <a:ext cx="5431803" cy="4492625"/>
          </a:xfrm>
        </p:spPr>
        <p:txBody>
          <a:bodyPr>
            <a:normAutofit/>
          </a:bodyPr>
          <a:lstStyle/>
          <a:p>
            <a:r>
              <a:rPr lang="en-US" dirty="0"/>
              <a:t>Use for the optimization of working capital and financial risk management</a:t>
            </a:r>
          </a:p>
          <a:p>
            <a:r>
              <a:rPr lang="en-US" dirty="0"/>
              <a:t>Benefits</a:t>
            </a:r>
          </a:p>
          <a:p>
            <a:pPr lvl="1"/>
            <a:r>
              <a:rPr lang="en-US" dirty="0"/>
              <a:t>Corporate treasury management</a:t>
            </a:r>
          </a:p>
          <a:p>
            <a:pPr lvl="1"/>
            <a:r>
              <a:rPr lang="en-US" dirty="0"/>
              <a:t>Cash flow forecasting and management</a:t>
            </a:r>
          </a:p>
          <a:p>
            <a:pPr lvl="1"/>
            <a:r>
              <a:rPr lang="en-US" dirty="0"/>
              <a:t>Financial and liquidity risk</a:t>
            </a:r>
          </a:p>
          <a:p>
            <a:pPr lvl="2"/>
            <a:r>
              <a:rPr lang="en-US" dirty="0"/>
              <a:t>Provides finance risk management tools around currency conversion rates</a:t>
            </a:r>
          </a:p>
          <a:p>
            <a:pPr lvl="2"/>
            <a:r>
              <a:rPr lang="en-US" dirty="0"/>
              <a:t>Mitigate currency risk and provide hedge accounting tools</a:t>
            </a:r>
          </a:p>
          <a:p>
            <a:pPr lvl="1"/>
            <a:r>
              <a:rPr lang="en-US" dirty="0"/>
              <a:t>Debt and investment management</a:t>
            </a:r>
          </a:p>
        </p:txBody>
      </p:sp>
      <p:grpSp>
        <p:nvGrpSpPr>
          <p:cNvPr id="6" name="Group 5">
            <a:extLst>
              <a:ext uri="{FF2B5EF4-FFF2-40B4-BE49-F238E27FC236}">
                <a16:creationId xmlns:a16="http://schemas.microsoft.com/office/drawing/2014/main" id="{F1FA5E28-6B4D-4631-AAF0-2A868C583B4C}"/>
              </a:ext>
            </a:extLst>
          </p:cNvPr>
          <p:cNvGrpSpPr/>
          <p:nvPr/>
        </p:nvGrpSpPr>
        <p:grpSpPr>
          <a:xfrm>
            <a:off x="6932612" y="2286000"/>
            <a:ext cx="4542803" cy="3098274"/>
            <a:chOff x="1932609" y="2311926"/>
            <a:chExt cx="4542803" cy="3098274"/>
          </a:xfrm>
        </p:grpSpPr>
        <p:grpSp>
          <p:nvGrpSpPr>
            <p:cNvPr id="7" name="Group 6">
              <a:extLst>
                <a:ext uri="{FF2B5EF4-FFF2-40B4-BE49-F238E27FC236}">
                  <a16:creationId xmlns:a16="http://schemas.microsoft.com/office/drawing/2014/main" id="{6D14638C-B93E-4AA6-B4BB-04CAD7CA9706}"/>
                </a:ext>
              </a:extLst>
            </p:cNvPr>
            <p:cNvGrpSpPr/>
            <p:nvPr/>
          </p:nvGrpSpPr>
          <p:grpSpPr>
            <a:xfrm>
              <a:off x="2513013" y="2311926"/>
              <a:ext cx="3962399" cy="3098274"/>
              <a:chOff x="2360612" y="2311926"/>
              <a:chExt cx="3962399" cy="3098274"/>
            </a:xfrm>
          </p:grpSpPr>
          <p:sp>
            <p:nvSpPr>
              <p:cNvPr id="10" name="Rectangle 9">
                <a:extLst>
                  <a:ext uri="{FF2B5EF4-FFF2-40B4-BE49-F238E27FC236}">
                    <a16:creationId xmlns:a16="http://schemas.microsoft.com/office/drawing/2014/main" id="{7E71E12A-F5EF-416F-8E6F-E25C5F98824A}"/>
                  </a:ext>
                </a:extLst>
              </p:cNvPr>
              <p:cNvSpPr/>
              <p:nvPr/>
            </p:nvSpPr>
            <p:spPr>
              <a:xfrm>
                <a:off x="2360612" y="3581400"/>
                <a:ext cx="3962399" cy="18288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98FFE88-8A69-4EFA-B9B1-AA857D2513BB}"/>
                  </a:ext>
                </a:extLst>
              </p:cNvPr>
              <p:cNvSpPr/>
              <p:nvPr/>
            </p:nvSpPr>
            <p:spPr>
              <a:xfrm>
                <a:off x="2360613" y="2564874"/>
                <a:ext cx="3962398" cy="101652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10013F18-1EA8-447A-8C2D-7F7BBAEA113A}"/>
                  </a:ext>
                </a:extLst>
              </p:cNvPr>
              <p:cNvSpPr/>
              <p:nvPr/>
            </p:nvSpPr>
            <p:spPr>
              <a:xfrm>
                <a:off x="2513012" y="2311926"/>
                <a:ext cx="3581400" cy="2061954"/>
              </a:xfrm>
              <a:prstGeom prst="roundRect">
                <a:avLst/>
              </a:prstGeom>
              <a:solidFill>
                <a:schemeClr val="bg1">
                  <a:alpha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285750" indent="-285750" algn="ctr">
                  <a:buFont typeface="Arial" panose="020B0604020202020204" pitchFamily="34" charset="0"/>
                  <a:buChar char="•"/>
                </a:pPr>
                <a:endParaRPr lang="en-US" sz="1400" dirty="0">
                  <a:solidFill>
                    <a:schemeClr val="bg1"/>
                  </a:solidFill>
                </a:endParaRPr>
              </a:p>
              <a:p>
                <a:pPr marL="285750" indent="-285750">
                  <a:buFont typeface="Arial" panose="020B0604020202020204" pitchFamily="34" charset="0"/>
                  <a:buChar char="•"/>
                </a:pPr>
                <a:r>
                  <a:rPr lang="en-US" sz="1400" dirty="0">
                    <a:solidFill>
                      <a:schemeClr val="bg1"/>
                    </a:solidFill>
                  </a:rPr>
                  <a:t>Financial Planning &amp; Analysis</a:t>
                </a:r>
              </a:p>
              <a:p>
                <a:pPr marL="285750" indent="-285750">
                  <a:buFont typeface="Arial" panose="020B0604020202020204" pitchFamily="34" charset="0"/>
                  <a:buChar char="•"/>
                </a:pPr>
                <a:r>
                  <a:rPr lang="en-US" sz="1400" dirty="0">
                    <a:solidFill>
                      <a:schemeClr val="bg1"/>
                    </a:solidFill>
                  </a:rPr>
                  <a:t>Accounting and Financial Close</a:t>
                </a:r>
              </a:p>
              <a:p>
                <a:pPr marL="285750" indent="-285750">
                  <a:buFont typeface="Arial" panose="020B0604020202020204" pitchFamily="34" charset="0"/>
                  <a:buChar char="•"/>
                </a:pPr>
                <a:r>
                  <a:rPr lang="en-US" sz="1400" b="1" dirty="0">
                    <a:solidFill>
                      <a:schemeClr val="tx2"/>
                    </a:solidFill>
                  </a:rPr>
                  <a:t>Treasury </a:t>
                </a:r>
                <a:r>
                  <a:rPr lang="en-US" sz="1400" b="1" dirty="0" err="1">
                    <a:solidFill>
                      <a:schemeClr val="tx2"/>
                    </a:solidFill>
                  </a:rPr>
                  <a:t>Mgnt</a:t>
                </a:r>
                <a:endParaRPr lang="en-US" sz="1400" b="1" dirty="0">
                  <a:solidFill>
                    <a:schemeClr val="tx2"/>
                  </a:solidFill>
                </a:endParaRPr>
              </a:p>
              <a:p>
                <a:pPr marL="285750" indent="-285750">
                  <a:buFont typeface="Arial" panose="020B0604020202020204" pitchFamily="34" charset="0"/>
                  <a:buChar char="•"/>
                </a:pPr>
                <a:r>
                  <a:rPr lang="en-US" sz="1400" dirty="0">
                    <a:solidFill>
                      <a:schemeClr val="bg1"/>
                    </a:solidFill>
                  </a:rPr>
                  <a:t>Invoice </a:t>
                </a:r>
                <a:r>
                  <a:rPr lang="en-US" sz="1400" dirty="0" err="1">
                    <a:solidFill>
                      <a:schemeClr val="bg1"/>
                    </a:solidFill>
                  </a:rPr>
                  <a:t>Mgnt</a:t>
                </a:r>
                <a:r>
                  <a:rPr lang="en-US" sz="1400" dirty="0">
                    <a:solidFill>
                      <a:schemeClr val="bg1"/>
                    </a:solidFill>
                  </a:rPr>
                  <a:t> &amp; AP</a:t>
                </a:r>
              </a:p>
              <a:p>
                <a:pPr marL="285750" indent="-285750">
                  <a:buFont typeface="Arial" panose="020B0604020202020204" pitchFamily="34" charset="0"/>
                  <a:buChar char="•"/>
                </a:pPr>
                <a:r>
                  <a:rPr lang="en-US" sz="1400" dirty="0">
                    <a:solidFill>
                      <a:schemeClr val="bg1"/>
                    </a:solidFill>
                  </a:rPr>
                  <a:t>Accounting &amp; Closing Operations</a:t>
                </a:r>
              </a:p>
              <a:p>
                <a:pPr marL="285750" indent="-285750">
                  <a:buFont typeface="Arial" panose="020B0604020202020204" pitchFamily="34" charset="0"/>
                  <a:buChar char="•"/>
                </a:pPr>
                <a:r>
                  <a:rPr lang="en-US" sz="1400" dirty="0">
                    <a:solidFill>
                      <a:schemeClr val="bg1"/>
                    </a:solidFill>
                  </a:rPr>
                  <a:t>Accounting</a:t>
                </a:r>
              </a:p>
              <a:p>
                <a:pPr marL="285750" indent="-285750">
                  <a:buFont typeface="Arial" panose="020B0604020202020204" pitchFamily="34" charset="0"/>
                  <a:buChar char="•"/>
                </a:pPr>
                <a:r>
                  <a:rPr lang="en-US" sz="1400" dirty="0">
                    <a:solidFill>
                      <a:schemeClr val="bg1"/>
                    </a:solidFill>
                  </a:rPr>
                  <a:t>Cost </a:t>
                </a:r>
                <a:r>
                  <a:rPr lang="en-US" sz="1400" dirty="0" err="1">
                    <a:solidFill>
                      <a:schemeClr val="bg1"/>
                    </a:solidFill>
                  </a:rPr>
                  <a:t>Mgnt</a:t>
                </a:r>
                <a:r>
                  <a:rPr lang="en-US" sz="1400" dirty="0">
                    <a:solidFill>
                      <a:schemeClr val="bg1"/>
                    </a:solidFill>
                  </a:rPr>
                  <a:t> &amp; PA</a:t>
                </a:r>
              </a:p>
            </p:txBody>
          </p:sp>
          <p:pic>
            <p:nvPicPr>
              <p:cNvPr id="13" name="Picture 2" descr="Image result for introduction to sap">
                <a:extLst>
                  <a:ext uri="{FF2B5EF4-FFF2-40B4-BE49-F238E27FC236}">
                    <a16:creationId xmlns:a16="http://schemas.microsoft.com/office/drawing/2014/main" id="{8EC48E97-D072-4C47-AD5D-8FD7392C577C}"/>
                  </a:ext>
                </a:extLst>
              </p:cNvPr>
              <p:cNvPicPr>
                <a:picLocks noChangeAspect="1" noChangeArrowheads="1"/>
              </p:cNvPicPr>
              <p:nvPr/>
            </p:nvPicPr>
            <p:blipFill>
              <a:blip r:embed="rId2" cstate="print"/>
              <a:srcRect/>
              <a:stretch>
                <a:fillRect/>
              </a:stretch>
            </p:blipFill>
            <p:spPr bwMode="auto">
              <a:xfrm>
                <a:off x="3009392" y="4518660"/>
                <a:ext cx="1344705" cy="685800"/>
              </a:xfrm>
              <a:prstGeom prst="rect">
                <a:avLst/>
              </a:prstGeom>
              <a:noFill/>
            </p:spPr>
          </p:pic>
          <p:sp>
            <p:nvSpPr>
              <p:cNvPr id="14" name="TextBox 13">
                <a:extLst>
                  <a:ext uri="{FF2B5EF4-FFF2-40B4-BE49-F238E27FC236}">
                    <a16:creationId xmlns:a16="http://schemas.microsoft.com/office/drawing/2014/main" id="{F1319356-967C-4834-8283-8A8EAE9B88E7}"/>
                  </a:ext>
                </a:extLst>
              </p:cNvPr>
              <p:cNvSpPr txBox="1"/>
              <p:nvPr/>
            </p:nvSpPr>
            <p:spPr>
              <a:xfrm>
                <a:off x="4189412" y="4643735"/>
                <a:ext cx="1366080" cy="461665"/>
              </a:xfrm>
              <a:prstGeom prst="rect">
                <a:avLst/>
              </a:prstGeom>
              <a:noFill/>
            </p:spPr>
            <p:txBody>
              <a:bodyPr wrap="none" rtlCol="0">
                <a:spAutoFit/>
              </a:bodyPr>
              <a:lstStyle/>
              <a:p>
                <a:r>
                  <a:rPr lang="en-US" sz="2400" b="1" dirty="0">
                    <a:solidFill>
                      <a:schemeClr val="bg1"/>
                    </a:solidFill>
                    <a:latin typeface="Arial Narrow" panose="020B0606020202030204" pitchFamily="34" charset="0"/>
                  </a:rPr>
                  <a:t>S/4 HANA</a:t>
                </a:r>
              </a:p>
            </p:txBody>
          </p:sp>
        </p:grpSp>
        <p:sp>
          <p:nvSpPr>
            <p:cNvPr id="8" name="TextBox 7">
              <a:extLst>
                <a:ext uri="{FF2B5EF4-FFF2-40B4-BE49-F238E27FC236}">
                  <a16:creationId xmlns:a16="http://schemas.microsoft.com/office/drawing/2014/main" id="{FA3022A5-A8BE-4C48-81C4-463E71D3B5C7}"/>
                </a:ext>
              </a:extLst>
            </p:cNvPr>
            <p:cNvSpPr txBox="1"/>
            <p:nvPr/>
          </p:nvSpPr>
          <p:spPr>
            <a:xfrm>
              <a:off x="1932609" y="3956554"/>
              <a:ext cx="461665" cy="1247906"/>
            </a:xfrm>
            <a:prstGeom prst="rect">
              <a:avLst/>
            </a:prstGeom>
            <a:noFill/>
          </p:spPr>
          <p:txBody>
            <a:bodyPr vert="vert270" wrap="none" rtlCol="0">
              <a:spAutoFit/>
            </a:bodyPr>
            <a:lstStyle/>
            <a:p>
              <a:r>
                <a:rPr lang="en-US" dirty="0"/>
                <a:t>Digital Core</a:t>
              </a:r>
            </a:p>
          </p:txBody>
        </p:sp>
        <p:sp>
          <p:nvSpPr>
            <p:cNvPr id="9" name="TextBox 8">
              <a:extLst>
                <a:ext uri="{FF2B5EF4-FFF2-40B4-BE49-F238E27FC236}">
                  <a16:creationId xmlns:a16="http://schemas.microsoft.com/office/drawing/2014/main" id="{F237A5F7-A792-45D9-8EA5-2A982E9D6BA5}"/>
                </a:ext>
              </a:extLst>
            </p:cNvPr>
            <p:cNvSpPr txBox="1"/>
            <p:nvPr/>
          </p:nvSpPr>
          <p:spPr>
            <a:xfrm>
              <a:off x="1954214" y="2551606"/>
              <a:ext cx="461665" cy="973793"/>
            </a:xfrm>
            <a:prstGeom prst="rect">
              <a:avLst/>
            </a:prstGeom>
            <a:noFill/>
          </p:spPr>
          <p:txBody>
            <a:bodyPr vert="vert270" wrap="none" rtlCol="0">
              <a:spAutoFit/>
            </a:bodyPr>
            <a:lstStyle/>
            <a:p>
              <a:r>
                <a:rPr lang="en-US" dirty="0"/>
                <a:t>Products</a:t>
              </a:r>
            </a:p>
          </p:txBody>
        </p:sp>
      </p:grpSp>
    </p:spTree>
    <p:extLst>
      <p:ext uri="{BB962C8B-B14F-4D97-AF65-F5344CB8AC3E}">
        <p14:creationId xmlns:p14="http://schemas.microsoft.com/office/powerpoint/2010/main" val="2674015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43F67-0379-4A4B-A99C-E9F64D4A8A4B}"/>
              </a:ext>
            </a:extLst>
          </p:cNvPr>
          <p:cNvSpPr>
            <a:spLocks noGrp="1"/>
          </p:cNvSpPr>
          <p:nvPr>
            <p:ph type="title"/>
          </p:nvPr>
        </p:nvSpPr>
        <p:spPr/>
        <p:txBody>
          <a:bodyPr>
            <a:normAutofit fontScale="90000"/>
          </a:bodyPr>
          <a:lstStyle/>
          <a:p>
            <a:r>
              <a:rPr lang="en-US" dirty="0"/>
              <a:t>SAP Finance</a:t>
            </a:r>
            <a:br>
              <a:rPr lang="en-US" dirty="0"/>
            </a:br>
            <a:r>
              <a:rPr lang="en-US" dirty="0"/>
              <a:t>S/4 Finance: Finance Operations</a:t>
            </a:r>
          </a:p>
        </p:txBody>
      </p:sp>
      <p:sp>
        <p:nvSpPr>
          <p:cNvPr id="5" name="Content Placeholder 4">
            <a:extLst>
              <a:ext uri="{FF2B5EF4-FFF2-40B4-BE49-F238E27FC236}">
                <a16:creationId xmlns:a16="http://schemas.microsoft.com/office/drawing/2014/main" id="{AE5D5461-1AEB-4C72-8B02-A7A360B440E5}"/>
              </a:ext>
            </a:extLst>
          </p:cNvPr>
          <p:cNvSpPr>
            <a:spLocks noGrp="1"/>
          </p:cNvSpPr>
          <p:nvPr>
            <p:ph idx="1"/>
          </p:nvPr>
        </p:nvSpPr>
        <p:spPr>
          <a:xfrm>
            <a:off x="1522413" y="1676400"/>
            <a:ext cx="5431803" cy="4492625"/>
          </a:xfrm>
        </p:spPr>
        <p:txBody>
          <a:bodyPr/>
          <a:lstStyle/>
          <a:p>
            <a:r>
              <a:rPr lang="en-US" dirty="0"/>
              <a:t>Use for the recording of the financial needs of the organization and the </a:t>
            </a:r>
            <a:r>
              <a:rPr lang="en-US" b="1" dirty="0"/>
              <a:t>focus of this lecture</a:t>
            </a:r>
          </a:p>
          <a:p>
            <a:r>
              <a:rPr lang="en-US" dirty="0"/>
              <a:t>Benefits</a:t>
            </a:r>
          </a:p>
          <a:p>
            <a:pPr lvl="1"/>
            <a:r>
              <a:rPr lang="en-US" dirty="0"/>
              <a:t>Universal Ledger</a:t>
            </a:r>
          </a:p>
          <a:p>
            <a:pPr lvl="2"/>
            <a:r>
              <a:rPr lang="en-US" dirty="0"/>
              <a:t>Financial transactions recording</a:t>
            </a:r>
          </a:p>
          <a:p>
            <a:pPr lvl="2"/>
            <a:r>
              <a:rPr lang="en-US" dirty="0"/>
              <a:t>Asset Management</a:t>
            </a:r>
          </a:p>
          <a:p>
            <a:pPr lvl="1"/>
            <a:r>
              <a:rPr lang="en-US" dirty="0"/>
              <a:t>Accounts Payable and Receivables</a:t>
            </a:r>
          </a:p>
          <a:p>
            <a:pPr lvl="2"/>
            <a:r>
              <a:rPr lang="en-US" dirty="0"/>
              <a:t>Credit evaluation</a:t>
            </a:r>
          </a:p>
          <a:p>
            <a:pPr lvl="2"/>
            <a:r>
              <a:rPr lang="en-US" dirty="0"/>
              <a:t>AP and AR subledger</a:t>
            </a:r>
          </a:p>
        </p:txBody>
      </p:sp>
      <p:grpSp>
        <p:nvGrpSpPr>
          <p:cNvPr id="6" name="Group 5">
            <a:extLst>
              <a:ext uri="{FF2B5EF4-FFF2-40B4-BE49-F238E27FC236}">
                <a16:creationId xmlns:a16="http://schemas.microsoft.com/office/drawing/2014/main" id="{F1FA5E28-6B4D-4631-AAF0-2A868C583B4C}"/>
              </a:ext>
            </a:extLst>
          </p:cNvPr>
          <p:cNvGrpSpPr/>
          <p:nvPr/>
        </p:nvGrpSpPr>
        <p:grpSpPr>
          <a:xfrm>
            <a:off x="6932612" y="2286000"/>
            <a:ext cx="4542803" cy="3098274"/>
            <a:chOff x="1932609" y="2311926"/>
            <a:chExt cx="4542803" cy="3098274"/>
          </a:xfrm>
        </p:grpSpPr>
        <p:grpSp>
          <p:nvGrpSpPr>
            <p:cNvPr id="7" name="Group 6">
              <a:extLst>
                <a:ext uri="{FF2B5EF4-FFF2-40B4-BE49-F238E27FC236}">
                  <a16:creationId xmlns:a16="http://schemas.microsoft.com/office/drawing/2014/main" id="{6D14638C-B93E-4AA6-B4BB-04CAD7CA9706}"/>
                </a:ext>
              </a:extLst>
            </p:cNvPr>
            <p:cNvGrpSpPr/>
            <p:nvPr/>
          </p:nvGrpSpPr>
          <p:grpSpPr>
            <a:xfrm>
              <a:off x="2513013" y="2311926"/>
              <a:ext cx="3962399" cy="3098274"/>
              <a:chOff x="2360612" y="2311926"/>
              <a:chExt cx="3962399" cy="3098274"/>
            </a:xfrm>
          </p:grpSpPr>
          <p:sp>
            <p:nvSpPr>
              <p:cNvPr id="10" name="Rectangle 9">
                <a:extLst>
                  <a:ext uri="{FF2B5EF4-FFF2-40B4-BE49-F238E27FC236}">
                    <a16:creationId xmlns:a16="http://schemas.microsoft.com/office/drawing/2014/main" id="{7E71E12A-F5EF-416F-8E6F-E25C5F98824A}"/>
                  </a:ext>
                </a:extLst>
              </p:cNvPr>
              <p:cNvSpPr/>
              <p:nvPr/>
            </p:nvSpPr>
            <p:spPr>
              <a:xfrm>
                <a:off x="2360612" y="3581400"/>
                <a:ext cx="3962399" cy="18288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98FFE88-8A69-4EFA-B9B1-AA857D2513BB}"/>
                  </a:ext>
                </a:extLst>
              </p:cNvPr>
              <p:cNvSpPr/>
              <p:nvPr/>
            </p:nvSpPr>
            <p:spPr>
              <a:xfrm>
                <a:off x="2360613" y="2564874"/>
                <a:ext cx="3962398" cy="101652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10013F18-1EA8-447A-8C2D-7F7BBAEA113A}"/>
                  </a:ext>
                </a:extLst>
              </p:cNvPr>
              <p:cNvSpPr/>
              <p:nvPr/>
            </p:nvSpPr>
            <p:spPr>
              <a:xfrm>
                <a:off x="2513012" y="2311926"/>
                <a:ext cx="3581400" cy="2061954"/>
              </a:xfrm>
              <a:prstGeom prst="roundRect">
                <a:avLst/>
              </a:prstGeom>
              <a:solidFill>
                <a:schemeClr val="bg1">
                  <a:alpha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285750" indent="-285750" algn="ctr">
                  <a:buFont typeface="Arial" panose="020B0604020202020204" pitchFamily="34" charset="0"/>
                  <a:buChar char="•"/>
                </a:pPr>
                <a:endParaRPr lang="en-US" sz="1400" dirty="0">
                  <a:solidFill>
                    <a:schemeClr val="bg1"/>
                  </a:solidFill>
                </a:endParaRPr>
              </a:p>
              <a:p>
                <a:pPr marL="285750" indent="-285750">
                  <a:buFont typeface="Arial" panose="020B0604020202020204" pitchFamily="34" charset="0"/>
                  <a:buChar char="•"/>
                </a:pPr>
                <a:r>
                  <a:rPr lang="en-US" sz="1400" dirty="0">
                    <a:solidFill>
                      <a:schemeClr val="bg1"/>
                    </a:solidFill>
                  </a:rPr>
                  <a:t>Financial Planning &amp; Analysis</a:t>
                </a:r>
              </a:p>
              <a:p>
                <a:pPr marL="285750" indent="-285750">
                  <a:buFont typeface="Arial" panose="020B0604020202020204" pitchFamily="34" charset="0"/>
                  <a:buChar char="•"/>
                </a:pPr>
                <a:r>
                  <a:rPr lang="en-US" sz="1400" dirty="0">
                    <a:solidFill>
                      <a:schemeClr val="bg1"/>
                    </a:solidFill>
                  </a:rPr>
                  <a:t>Accounting and Financial Close</a:t>
                </a:r>
              </a:p>
              <a:p>
                <a:pPr marL="285750" indent="-285750">
                  <a:buFont typeface="Arial" panose="020B0604020202020204" pitchFamily="34" charset="0"/>
                  <a:buChar char="•"/>
                </a:pPr>
                <a:r>
                  <a:rPr lang="en-US" sz="1400" dirty="0">
                    <a:solidFill>
                      <a:schemeClr val="bg1"/>
                    </a:solidFill>
                  </a:rPr>
                  <a:t>Treasury </a:t>
                </a:r>
                <a:r>
                  <a:rPr lang="en-US" sz="1400" dirty="0" err="1">
                    <a:solidFill>
                      <a:schemeClr val="bg1"/>
                    </a:solidFill>
                  </a:rPr>
                  <a:t>Mgnt</a:t>
                </a:r>
                <a:endParaRPr lang="en-US" sz="1400" dirty="0">
                  <a:solidFill>
                    <a:schemeClr val="bg1"/>
                  </a:solidFill>
                </a:endParaRPr>
              </a:p>
              <a:p>
                <a:pPr marL="285750" indent="-285750">
                  <a:buFont typeface="Arial" panose="020B0604020202020204" pitchFamily="34" charset="0"/>
                  <a:buChar char="•"/>
                </a:pPr>
                <a:r>
                  <a:rPr lang="en-US" sz="1400" b="1" dirty="0">
                    <a:solidFill>
                      <a:schemeClr val="tx2"/>
                    </a:solidFill>
                  </a:rPr>
                  <a:t>Invoice </a:t>
                </a:r>
                <a:r>
                  <a:rPr lang="en-US" sz="1400" b="1" dirty="0" err="1">
                    <a:solidFill>
                      <a:schemeClr val="tx2"/>
                    </a:solidFill>
                  </a:rPr>
                  <a:t>Mgnt</a:t>
                </a:r>
                <a:r>
                  <a:rPr lang="en-US" sz="1400" b="1" dirty="0">
                    <a:solidFill>
                      <a:schemeClr val="tx2"/>
                    </a:solidFill>
                  </a:rPr>
                  <a:t> &amp; AP</a:t>
                </a:r>
              </a:p>
              <a:p>
                <a:pPr marL="285750" indent="-285750">
                  <a:buFont typeface="Arial" panose="020B0604020202020204" pitchFamily="34" charset="0"/>
                  <a:buChar char="•"/>
                </a:pPr>
                <a:r>
                  <a:rPr lang="en-US" sz="1400" b="1" dirty="0">
                    <a:solidFill>
                      <a:schemeClr val="tx2"/>
                    </a:solidFill>
                  </a:rPr>
                  <a:t>Accounting &amp; Closing Operations</a:t>
                </a:r>
              </a:p>
              <a:p>
                <a:pPr marL="285750" indent="-285750">
                  <a:buFont typeface="Arial" panose="020B0604020202020204" pitchFamily="34" charset="0"/>
                  <a:buChar char="•"/>
                </a:pPr>
                <a:r>
                  <a:rPr lang="en-US" sz="1400" b="1" dirty="0">
                    <a:solidFill>
                      <a:schemeClr val="tx2"/>
                    </a:solidFill>
                  </a:rPr>
                  <a:t>Accounting</a:t>
                </a:r>
              </a:p>
              <a:p>
                <a:pPr marL="285750" indent="-285750">
                  <a:buFont typeface="Arial" panose="020B0604020202020204" pitchFamily="34" charset="0"/>
                  <a:buChar char="•"/>
                </a:pPr>
                <a:r>
                  <a:rPr lang="en-US" sz="1400" dirty="0">
                    <a:solidFill>
                      <a:schemeClr val="bg1"/>
                    </a:solidFill>
                  </a:rPr>
                  <a:t>Cost </a:t>
                </a:r>
                <a:r>
                  <a:rPr lang="en-US" sz="1400" dirty="0" err="1">
                    <a:solidFill>
                      <a:schemeClr val="bg1"/>
                    </a:solidFill>
                  </a:rPr>
                  <a:t>Mgnt</a:t>
                </a:r>
                <a:r>
                  <a:rPr lang="en-US" sz="1400" dirty="0">
                    <a:solidFill>
                      <a:schemeClr val="bg1"/>
                    </a:solidFill>
                  </a:rPr>
                  <a:t> &amp; PA</a:t>
                </a:r>
              </a:p>
            </p:txBody>
          </p:sp>
          <p:pic>
            <p:nvPicPr>
              <p:cNvPr id="13" name="Picture 2" descr="Image result for introduction to sap">
                <a:extLst>
                  <a:ext uri="{FF2B5EF4-FFF2-40B4-BE49-F238E27FC236}">
                    <a16:creationId xmlns:a16="http://schemas.microsoft.com/office/drawing/2014/main" id="{8EC48E97-D072-4C47-AD5D-8FD7392C577C}"/>
                  </a:ext>
                </a:extLst>
              </p:cNvPr>
              <p:cNvPicPr>
                <a:picLocks noChangeAspect="1" noChangeArrowheads="1"/>
              </p:cNvPicPr>
              <p:nvPr/>
            </p:nvPicPr>
            <p:blipFill>
              <a:blip r:embed="rId2" cstate="print"/>
              <a:srcRect/>
              <a:stretch>
                <a:fillRect/>
              </a:stretch>
            </p:blipFill>
            <p:spPr bwMode="auto">
              <a:xfrm>
                <a:off x="3009392" y="4518660"/>
                <a:ext cx="1344705" cy="685800"/>
              </a:xfrm>
              <a:prstGeom prst="rect">
                <a:avLst/>
              </a:prstGeom>
              <a:noFill/>
            </p:spPr>
          </p:pic>
          <p:sp>
            <p:nvSpPr>
              <p:cNvPr id="14" name="TextBox 13">
                <a:extLst>
                  <a:ext uri="{FF2B5EF4-FFF2-40B4-BE49-F238E27FC236}">
                    <a16:creationId xmlns:a16="http://schemas.microsoft.com/office/drawing/2014/main" id="{F1319356-967C-4834-8283-8A8EAE9B88E7}"/>
                  </a:ext>
                </a:extLst>
              </p:cNvPr>
              <p:cNvSpPr txBox="1"/>
              <p:nvPr/>
            </p:nvSpPr>
            <p:spPr>
              <a:xfrm>
                <a:off x="4189412" y="4643735"/>
                <a:ext cx="1366080" cy="461665"/>
              </a:xfrm>
              <a:prstGeom prst="rect">
                <a:avLst/>
              </a:prstGeom>
              <a:noFill/>
            </p:spPr>
            <p:txBody>
              <a:bodyPr wrap="none" rtlCol="0">
                <a:spAutoFit/>
              </a:bodyPr>
              <a:lstStyle/>
              <a:p>
                <a:r>
                  <a:rPr lang="en-US" sz="2400" b="1" dirty="0">
                    <a:solidFill>
                      <a:schemeClr val="bg1"/>
                    </a:solidFill>
                    <a:latin typeface="Arial Narrow" panose="020B0606020202030204" pitchFamily="34" charset="0"/>
                  </a:rPr>
                  <a:t>S/4 HANA</a:t>
                </a:r>
              </a:p>
            </p:txBody>
          </p:sp>
        </p:grpSp>
        <p:sp>
          <p:nvSpPr>
            <p:cNvPr id="8" name="TextBox 7">
              <a:extLst>
                <a:ext uri="{FF2B5EF4-FFF2-40B4-BE49-F238E27FC236}">
                  <a16:creationId xmlns:a16="http://schemas.microsoft.com/office/drawing/2014/main" id="{FA3022A5-A8BE-4C48-81C4-463E71D3B5C7}"/>
                </a:ext>
              </a:extLst>
            </p:cNvPr>
            <p:cNvSpPr txBox="1"/>
            <p:nvPr/>
          </p:nvSpPr>
          <p:spPr>
            <a:xfrm>
              <a:off x="1932609" y="3956554"/>
              <a:ext cx="461665" cy="1247906"/>
            </a:xfrm>
            <a:prstGeom prst="rect">
              <a:avLst/>
            </a:prstGeom>
            <a:noFill/>
          </p:spPr>
          <p:txBody>
            <a:bodyPr vert="vert270" wrap="none" rtlCol="0">
              <a:spAutoFit/>
            </a:bodyPr>
            <a:lstStyle/>
            <a:p>
              <a:r>
                <a:rPr lang="en-US" dirty="0"/>
                <a:t>Digital Core</a:t>
              </a:r>
            </a:p>
          </p:txBody>
        </p:sp>
        <p:sp>
          <p:nvSpPr>
            <p:cNvPr id="9" name="TextBox 8">
              <a:extLst>
                <a:ext uri="{FF2B5EF4-FFF2-40B4-BE49-F238E27FC236}">
                  <a16:creationId xmlns:a16="http://schemas.microsoft.com/office/drawing/2014/main" id="{F237A5F7-A792-45D9-8EA5-2A982E9D6BA5}"/>
                </a:ext>
              </a:extLst>
            </p:cNvPr>
            <p:cNvSpPr txBox="1"/>
            <p:nvPr/>
          </p:nvSpPr>
          <p:spPr>
            <a:xfrm>
              <a:off x="1954214" y="2551606"/>
              <a:ext cx="461665" cy="973793"/>
            </a:xfrm>
            <a:prstGeom prst="rect">
              <a:avLst/>
            </a:prstGeom>
            <a:noFill/>
          </p:spPr>
          <p:txBody>
            <a:bodyPr vert="vert270" wrap="none" rtlCol="0">
              <a:spAutoFit/>
            </a:bodyPr>
            <a:lstStyle/>
            <a:p>
              <a:r>
                <a:rPr lang="en-US" dirty="0"/>
                <a:t>Products</a:t>
              </a:r>
            </a:p>
          </p:txBody>
        </p:sp>
      </p:grpSp>
    </p:spTree>
    <p:extLst>
      <p:ext uri="{BB962C8B-B14F-4D97-AF65-F5344CB8AC3E}">
        <p14:creationId xmlns:p14="http://schemas.microsoft.com/office/powerpoint/2010/main" val="4087448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6A37A-4342-4560-8BE9-E1324DB2C5B8}"/>
              </a:ext>
            </a:extLst>
          </p:cNvPr>
          <p:cNvSpPr>
            <a:spLocks noGrp="1"/>
          </p:cNvSpPr>
          <p:nvPr>
            <p:ph type="title"/>
          </p:nvPr>
        </p:nvSpPr>
        <p:spPr/>
        <p:txBody>
          <a:bodyPr>
            <a:normAutofit fontScale="90000"/>
          </a:bodyPr>
          <a:lstStyle/>
          <a:p>
            <a:r>
              <a:rPr lang="en-US" dirty="0"/>
              <a:t>SAP Finance</a:t>
            </a:r>
            <a:br>
              <a:rPr lang="en-US" dirty="0"/>
            </a:br>
            <a:r>
              <a:rPr lang="en-US" dirty="0"/>
              <a:t>The case of Airbus</a:t>
            </a:r>
          </a:p>
        </p:txBody>
      </p:sp>
      <p:sp>
        <p:nvSpPr>
          <p:cNvPr id="13" name="Content Placeholder 12">
            <a:extLst>
              <a:ext uri="{FF2B5EF4-FFF2-40B4-BE49-F238E27FC236}">
                <a16:creationId xmlns:a16="http://schemas.microsoft.com/office/drawing/2014/main" id="{9B9D1EC2-A7AA-4B03-9916-242EF182B082}"/>
              </a:ext>
            </a:extLst>
          </p:cNvPr>
          <p:cNvSpPr>
            <a:spLocks noGrp="1"/>
          </p:cNvSpPr>
          <p:nvPr>
            <p:ph sz="half" idx="1"/>
          </p:nvPr>
        </p:nvSpPr>
        <p:spPr>
          <a:xfrm>
            <a:off x="1491796" y="1489002"/>
            <a:ext cx="10165216" cy="720798"/>
          </a:xfrm>
        </p:spPr>
        <p:txBody>
          <a:bodyPr>
            <a:normAutofit/>
          </a:bodyPr>
          <a:lstStyle/>
          <a:p>
            <a:pPr marL="0" indent="0">
              <a:buNone/>
            </a:pPr>
            <a:r>
              <a:rPr lang="en-US" sz="2000" dirty="0"/>
              <a:t>A manufacturing company in a very competitive industry needs real-time visibility. How to improve the ecosystem and improve financial close cycle by 50%?</a:t>
            </a:r>
          </a:p>
        </p:txBody>
      </p:sp>
      <p:pic>
        <p:nvPicPr>
          <p:cNvPr id="1028" name="Picture 4" descr="Image result for airbus logo">
            <a:extLst>
              <a:ext uri="{FF2B5EF4-FFF2-40B4-BE49-F238E27FC236}">
                <a16:creationId xmlns:a16="http://schemas.microsoft.com/office/drawing/2014/main" id="{5B9B2BDD-AA0B-493D-9A60-679462A5ECC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03537" y="569099"/>
            <a:ext cx="3048000" cy="579192"/>
          </a:xfrm>
          <a:prstGeom prst="rect">
            <a:avLst/>
          </a:prstGeom>
          <a:noFill/>
          <a:extLst>
            <a:ext uri="{909E8E84-426E-40DD-AFC4-6F175D3DCCD1}">
              <a14:hiddenFill xmlns:a14="http://schemas.microsoft.com/office/drawing/2010/main">
                <a:solidFill>
                  <a:srgbClr val="FFFFFF"/>
                </a:solidFill>
              </a14:hiddenFill>
            </a:ext>
          </a:extLst>
        </p:spPr>
      </p:pic>
      <p:pic>
        <p:nvPicPr>
          <p:cNvPr id="5" name="SAP S/4HANA: Enabling Live Business at Airbus DS Optronics and Vinci Energies">
            <a:hlinkClick r:id="" action="ppaction://media"/>
            <a:extLst>
              <a:ext uri="{FF2B5EF4-FFF2-40B4-BE49-F238E27FC236}">
                <a16:creationId xmlns:a16="http://schemas.microsoft.com/office/drawing/2014/main" id="{510F5CFC-A693-0449-8D1F-10B4E50D2954}"/>
              </a:ext>
            </a:extLst>
          </p:cNvPr>
          <p:cNvPicPr>
            <a:picLocks noRot="1" noChangeAspect="1"/>
          </p:cNvPicPr>
          <p:nvPr>
            <a:videoFile r:link="rId1"/>
          </p:nvPr>
        </p:nvPicPr>
        <p:blipFill>
          <a:blip r:embed="rId4"/>
          <a:stretch>
            <a:fillRect/>
          </a:stretch>
        </p:blipFill>
        <p:spPr>
          <a:xfrm>
            <a:off x="2802504" y="2246104"/>
            <a:ext cx="7543800" cy="4243388"/>
          </a:xfrm>
          <a:prstGeom prst="rect">
            <a:avLst/>
          </a:prstGeom>
        </p:spPr>
      </p:pic>
    </p:spTree>
    <p:extLst>
      <p:ext uri="{BB962C8B-B14F-4D97-AF65-F5344CB8AC3E}">
        <p14:creationId xmlns:p14="http://schemas.microsoft.com/office/powerpoint/2010/main" val="270300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423D3-FEAC-4C65-9BD9-A0EB6EC98821}"/>
              </a:ext>
            </a:extLst>
          </p:cNvPr>
          <p:cNvSpPr>
            <a:spLocks noGrp="1"/>
          </p:cNvSpPr>
          <p:nvPr>
            <p:ph type="title"/>
          </p:nvPr>
        </p:nvSpPr>
        <p:spPr/>
        <p:txBody>
          <a:bodyPr>
            <a:normAutofit fontScale="90000"/>
          </a:bodyPr>
          <a:lstStyle/>
          <a:p>
            <a:r>
              <a:rPr lang="en-US" dirty="0"/>
              <a:t>SAP Finance Operations (FI)</a:t>
            </a:r>
            <a:br>
              <a:rPr lang="en-US" dirty="0"/>
            </a:br>
            <a:r>
              <a:rPr lang="en-US" dirty="0"/>
              <a:t>Organizational Structure</a:t>
            </a:r>
          </a:p>
        </p:txBody>
      </p:sp>
      <p:sp>
        <p:nvSpPr>
          <p:cNvPr id="5" name="Flowchart: Process 4">
            <a:extLst>
              <a:ext uri="{FF2B5EF4-FFF2-40B4-BE49-F238E27FC236}">
                <a16:creationId xmlns:a16="http://schemas.microsoft.com/office/drawing/2014/main" id="{CDBF60DF-C5F2-4581-8EE7-A99B7A3D49C8}"/>
              </a:ext>
            </a:extLst>
          </p:cNvPr>
          <p:cNvSpPr/>
          <p:nvPr/>
        </p:nvSpPr>
        <p:spPr>
          <a:xfrm>
            <a:off x="10818812" y="457200"/>
            <a:ext cx="914400" cy="304800"/>
          </a:xfrm>
          <a:prstGeom prst="flowChartProcess">
            <a:avLst/>
          </a:prstGeom>
          <a:solidFill>
            <a:srgbClr val="00B0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Org</a:t>
            </a:r>
          </a:p>
        </p:txBody>
      </p:sp>
      <p:sp>
        <p:nvSpPr>
          <p:cNvPr id="6" name="Rectangle 5">
            <a:extLst>
              <a:ext uri="{FF2B5EF4-FFF2-40B4-BE49-F238E27FC236}">
                <a16:creationId xmlns:a16="http://schemas.microsoft.com/office/drawing/2014/main" id="{A96AC63B-12F8-4FF8-9228-F14584758E89}"/>
              </a:ext>
            </a:extLst>
          </p:cNvPr>
          <p:cNvSpPr/>
          <p:nvPr/>
        </p:nvSpPr>
        <p:spPr>
          <a:xfrm>
            <a:off x="1598612" y="1501914"/>
            <a:ext cx="10134600" cy="707886"/>
          </a:xfrm>
          <a:prstGeom prst="rect">
            <a:avLst/>
          </a:prstGeom>
        </p:spPr>
        <p:txBody>
          <a:bodyPr wrap="square">
            <a:spAutoFit/>
          </a:bodyPr>
          <a:lstStyle/>
          <a:p>
            <a:pPr algn="ctr"/>
            <a:r>
              <a:rPr lang="en-US" sz="2000" dirty="0"/>
              <a:t>Represents the legal and/or organizational views of an enterprise and it forms a framework that supports the activities of a business in the manner desired by management </a:t>
            </a:r>
          </a:p>
        </p:txBody>
      </p:sp>
      <p:grpSp>
        <p:nvGrpSpPr>
          <p:cNvPr id="35" name="Group 34">
            <a:extLst>
              <a:ext uri="{FF2B5EF4-FFF2-40B4-BE49-F238E27FC236}">
                <a16:creationId xmlns:a16="http://schemas.microsoft.com/office/drawing/2014/main" id="{23D33E90-E8DA-4C4D-99B5-47A2C19B8DE7}"/>
              </a:ext>
            </a:extLst>
          </p:cNvPr>
          <p:cNvGrpSpPr/>
          <p:nvPr/>
        </p:nvGrpSpPr>
        <p:grpSpPr>
          <a:xfrm>
            <a:off x="4235132" y="2743200"/>
            <a:ext cx="4328160" cy="3200400"/>
            <a:chOff x="4235132" y="2743200"/>
            <a:chExt cx="4328160" cy="3200400"/>
          </a:xfrm>
        </p:grpSpPr>
        <p:grpSp>
          <p:nvGrpSpPr>
            <p:cNvPr id="21" name="Group 20">
              <a:extLst>
                <a:ext uri="{FF2B5EF4-FFF2-40B4-BE49-F238E27FC236}">
                  <a16:creationId xmlns:a16="http://schemas.microsoft.com/office/drawing/2014/main" id="{8D1ED7E6-D4BA-496A-8AF3-D4A90D825EAE}"/>
                </a:ext>
              </a:extLst>
            </p:cNvPr>
            <p:cNvGrpSpPr/>
            <p:nvPr/>
          </p:nvGrpSpPr>
          <p:grpSpPr>
            <a:xfrm>
              <a:off x="4235132" y="4008120"/>
              <a:ext cx="1554480" cy="1554480"/>
              <a:chOff x="3427412" y="3124200"/>
              <a:chExt cx="1554480" cy="1554480"/>
            </a:xfrm>
          </p:grpSpPr>
          <p:sp>
            <p:nvSpPr>
              <p:cNvPr id="20" name="Oval 19">
                <a:extLst>
                  <a:ext uri="{FF2B5EF4-FFF2-40B4-BE49-F238E27FC236}">
                    <a16:creationId xmlns:a16="http://schemas.microsoft.com/office/drawing/2014/main" id="{4019C24C-CA6C-43B9-A285-F55C544617CA}"/>
                  </a:ext>
                </a:extLst>
              </p:cNvPr>
              <p:cNvSpPr/>
              <p:nvPr/>
            </p:nvSpPr>
            <p:spPr>
              <a:xfrm>
                <a:off x="3427412" y="3124200"/>
                <a:ext cx="1554480" cy="155448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t>Client</a:t>
                </a:r>
              </a:p>
            </p:txBody>
          </p:sp>
          <p:sp>
            <p:nvSpPr>
              <p:cNvPr id="19" name="Oval 18">
                <a:extLst>
                  <a:ext uri="{FF2B5EF4-FFF2-40B4-BE49-F238E27FC236}">
                    <a16:creationId xmlns:a16="http://schemas.microsoft.com/office/drawing/2014/main" id="{614B8BCD-4ABD-4B6D-AA20-3C357F62CB02}"/>
                  </a:ext>
                </a:extLst>
              </p:cNvPr>
              <p:cNvSpPr/>
              <p:nvPr/>
            </p:nvSpPr>
            <p:spPr>
              <a:xfrm>
                <a:off x="4175072" y="3352800"/>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 name="Group 21">
              <a:extLst>
                <a:ext uri="{FF2B5EF4-FFF2-40B4-BE49-F238E27FC236}">
                  <a16:creationId xmlns:a16="http://schemas.microsoft.com/office/drawing/2014/main" id="{84DB5DF1-CD46-4850-8418-D714B20774EA}"/>
                </a:ext>
              </a:extLst>
            </p:cNvPr>
            <p:cNvGrpSpPr/>
            <p:nvPr/>
          </p:nvGrpSpPr>
          <p:grpSpPr>
            <a:xfrm>
              <a:off x="5302120" y="2743200"/>
              <a:ext cx="1645920" cy="1645920"/>
              <a:chOff x="3427412" y="3124200"/>
              <a:chExt cx="1645920" cy="1645920"/>
            </a:xfrm>
          </p:grpSpPr>
          <p:sp>
            <p:nvSpPr>
              <p:cNvPr id="23" name="Oval 22">
                <a:extLst>
                  <a:ext uri="{FF2B5EF4-FFF2-40B4-BE49-F238E27FC236}">
                    <a16:creationId xmlns:a16="http://schemas.microsoft.com/office/drawing/2014/main" id="{EA5EE4B7-BDFE-4B4B-B7EA-0716BB78A4C7}"/>
                  </a:ext>
                </a:extLst>
              </p:cNvPr>
              <p:cNvSpPr/>
              <p:nvPr/>
            </p:nvSpPr>
            <p:spPr>
              <a:xfrm>
                <a:off x="3427412" y="3124200"/>
                <a:ext cx="1645920" cy="164592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Company code</a:t>
                </a:r>
              </a:p>
            </p:txBody>
          </p:sp>
          <p:sp>
            <p:nvSpPr>
              <p:cNvPr id="24" name="Oval 23">
                <a:extLst>
                  <a:ext uri="{FF2B5EF4-FFF2-40B4-BE49-F238E27FC236}">
                    <a16:creationId xmlns:a16="http://schemas.microsoft.com/office/drawing/2014/main" id="{0DCBA79B-D626-44FA-8DFE-16055313591B}"/>
                  </a:ext>
                </a:extLst>
              </p:cNvPr>
              <p:cNvSpPr/>
              <p:nvPr/>
            </p:nvSpPr>
            <p:spPr>
              <a:xfrm>
                <a:off x="3655824" y="3962400"/>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5" name="Group 24">
              <a:extLst>
                <a:ext uri="{FF2B5EF4-FFF2-40B4-BE49-F238E27FC236}">
                  <a16:creationId xmlns:a16="http://schemas.microsoft.com/office/drawing/2014/main" id="{A0DFE72D-DD7E-4D55-AB58-6DF55A55009D}"/>
                </a:ext>
              </a:extLst>
            </p:cNvPr>
            <p:cNvGrpSpPr/>
            <p:nvPr/>
          </p:nvGrpSpPr>
          <p:grpSpPr>
            <a:xfrm>
              <a:off x="5865812" y="4389120"/>
              <a:ext cx="1554480" cy="1554480"/>
              <a:chOff x="3427412" y="3124200"/>
              <a:chExt cx="1554480" cy="1554480"/>
            </a:xfrm>
          </p:grpSpPr>
          <p:sp>
            <p:nvSpPr>
              <p:cNvPr id="26" name="Oval 25">
                <a:extLst>
                  <a:ext uri="{FF2B5EF4-FFF2-40B4-BE49-F238E27FC236}">
                    <a16:creationId xmlns:a16="http://schemas.microsoft.com/office/drawing/2014/main" id="{6E49056D-9EBB-4B68-8CA2-F67C057D1F3E}"/>
                  </a:ext>
                </a:extLst>
              </p:cNvPr>
              <p:cNvSpPr/>
              <p:nvPr/>
            </p:nvSpPr>
            <p:spPr>
              <a:xfrm>
                <a:off x="3427412" y="3124200"/>
                <a:ext cx="1554480" cy="155448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t>Chart of Accounts</a:t>
                </a:r>
              </a:p>
            </p:txBody>
          </p:sp>
          <p:sp>
            <p:nvSpPr>
              <p:cNvPr id="27" name="Oval 26">
                <a:extLst>
                  <a:ext uri="{FF2B5EF4-FFF2-40B4-BE49-F238E27FC236}">
                    <a16:creationId xmlns:a16="http://schemas.microsoft.com/office/drawing/2014/main" id="{84E33014-7868-4440-A158-0325CB2EF45C}"/>
                  </a:ext>
                </a:extLst>
              </p:cNvPr>
              <p:cNvSpPr/>
              <p:nvPr/>
            </p:nvSpPr>
            <p:spPr>
              <a:xfrm>
                <a:off x="3884612" y="3207709"/>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8" name="Group 27">
              <a:extLst>
                <a:ext uri="{FF2B5EF4-FFF2-40B4-BE49-F238E27FC236}">
                  <a16:creationId xmlns:a16="http://schemas.microsoft.com/office/drawing/2014/main" id="{B3239E5B-17C8-4026-A190-BE608204AA59}"/>
                </a:ext>
              </a:extLst>
            </p:cNvPr>
            <p:cNvGrpSpPr/>
            <p:nvPr/>
          </p:nvGrpSpPr>
          <p:grpSpPr>
            <a:xfrm>
              <a:off x="7008812" y="3246120"/>
              <a:ext cx="1554480" cy="1554480"/>
              <a:chOff x="3427412" y="3124200"/>
              <a:chExt cx="1554480" cy="1554480"/>
            </a:xfrm>
          </p:grpSpPr>
          <p:sp>
            <p:nvSpPr>
              <p:cNvPr id="29" name="Oval 28">
                <a:extLst>
                  <a:ext uri="{FF2B5EF4-FFF2-40B4-BE49-F238E27FC236}">
                    <a16:creationId xmlns:a16="http://schemas.microsoft.com/office/drawing/2014/main" id="{058AB831-856C-4716-ADB3-BFEA1AA926F0}"/>
                  </a:ext>
                </a:extLst>
              </p:cNvPr>
              <p:cNvSpPr/>
              <p:nvPr/>
            </p:nvSpPr>
            <p:spPr>
              <a:xfrm>
                <a:off x="3427412" y="3124200"/>
                <a:ext cx="1554480" cy="1554480"/>
              </a:xfrm>
              <a:prstGeom prst="ellipse">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Credit Control</a:t>
                </a:r>
              </a:p>
            </p:txBody>
          </p:sp>
          <p:sp>
            <p:nvSpPr>
              <p:cNvPr id="30" name="Oval 29">
                <a:extLst>
                  <a:ext uri="{FF2B5EF4-FFF2-40B4-BE49-F238E27FC236}">
                    <a16:creationId xmlns:a16="http://schemas.microsoft.com/office/drawing/2014/main" id="{71E49846-A2A9-4FE1-8EB5-0C49DE14B936}"/>
                  </a:ext>
                </a:extLst>
              </p:cNvPr>
              <p:cNvSpPr/>
              <p:nvPr/>
            </p:nvSpPr>
            <p:spPr>
              <a:xfrm>
                <a:off x="3701732" y="3926011"/>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31" name="Rectangle 30">
            <a:extLst>
              <a:ext uri="{FF2B5EF4-FFF2-40B4-BE49-F238E27FC236}">
                <a16:creationId xmlns:a16="http://schemas.microsoft.com/office/drawing/2014/main" id="{05409F06-8CD2-4448-B667-EC8CBD527034}"/>
              </a:ext>
            </a:extLst>
          </p:cNvPr>
          <p:cNvSpPr/>
          <p:nvPr/>
        </p:nvSpPr>
        <p:spPr>
          <a:xfrm>
            <a:off x="1911032" y="4704695"/>
            <a:ext cx="2362200" cy="923330"/>
          </a:xfrm>
          <a:prstGeom prst="rect">
            <a:avLst/>
          </a:prstGeom>
          <a:solidFill>
            <a:srgbClr val="002060">
              <a:alpha val="50000"/>
            </a:srgbClr>
          </a:solidFill>
        </p:spPr>
        <p:txBody>
          <a:bodyPr wrap="square">
            <a:spAutoFit/>
          </a:bodyPr>
          <a:lstStyle/>
          <a:p>
            <a:r>
              <a:rPr lang="en-US" dirty="0">
                <a:solidFill>
                  <a:schemeClr val="bg1"/>
                </a:solidFill>
              </a:rPr>
              <a:t>An independent environment in the system.</a:t>
            </a:r>
          </a:p>
        </p:txBody>
      </p:sp>
      <p:sp>
        <p:nvSpPr>
          <p:cNvPr id="32" name="Rectangle 31">
            <a:extLst>
              <a:ext uri="{FF2B5EF4-FFF2-40B4-BE49-F238E27FC236}">
                <a16:creationId xmlns:a16="http://schemas.microsoft.com/office/drawing/2014/main" id="{886F39F4-EA83-4D10-A97E-9198617B56DC}"/>
              </a:ext>
            </a:extLst>
          </p:cNvPr>
          <p:cNvSpPr/>
          <p:nvPr/>
        </p:nvSpPr>
        <p:spPr>
          <a:xfrm>
            <a:off x="1810883" y="2599279"/>
            <a:ext cx="3505200" cy="1200329"/>
          </a:xfrm>
          <a:prstGeom prst="rect">
            <a:avLst/>
          </a:prstGeom>
          <a:solidFill>
            <a:srgbClr val="0070C0">
              <a:alpha val="50000"/>
            </a:srgbClr>
          </a:solidFill>
        </p:spPr>
        <p:txBody>
          <a:bodyPr wrap="square">
            <a:spAutoFit/>
          </a:bodyPr>
          <a:lstStyle/>
          <a:p>
            <a:r>
              <a:rPr lang="en-US" dirty="0">
                <a:solidFill>
                  <a:schemeClr val="bg1"/>
                </a:solidFill>
              </a:rPr>
              <a:t>Represents an independent legal accounting unit.</a:t>
            </a:r>
          </a:p>
          <a:p>
            <a:r>
              <a:rPr lang="en-US" dirty="0">
                <a:solidFill>
                  <a:schemeClr val="bg1"/>
                </a:solidFill>
              </a:rPr>
              <a:t>Balanced set of books, as required by law, are prepared at this level.</a:t>
            </a:r>
          </a:p>
        </p:txBody>
      </p:sp>
      <p:sp>
        <p:nvSpPr>
          <p:cNvPr id="33" name="Rectangle 32">
            <a:extLst>
              <a:ext uri="{FF2B5EF4-FFF2-40B4-BE49-F238E27FC236}">
                <a16:creationId xmlns:a16="http://schemas.microsoft.com/office/drawing/2014/main" id="{DF25B23B-8558-46C0-A3EF-8CF947F29503}"/>
              </a:ext>
            </a:extLst>
          </p:cNvPr>
          <p:cNvSpPr/>
          <p:nvPr/>
        </p:nvSpPr>
        <p:spPr>
          <a:xfrm>
            <a:off x="7283132" y="4877231"/>
            <a:ext cx="4373880" cy="1477328"/>
          </a:xfrm>
          <a:prstGeom prst="rect">
            <a:avLst/>
          </a:prstGeom>
          <a:solidFill>
            <a:srgbClr val="00B0F0">
              <a:alpha val="50000"/>
            </a:srgbClr>
          </a:solidFill>
        </p:spPr>
        <p:txBody>
          <a:bodyPr wrap="square">
            <a:spAutoFit/>
          </a:bodyPr>
          <a:lstStyle/>
          <a:p>
            <a:pPr lvl="1" algn="r"/>
            <a:r>
              <a:rPr lang="en-US" dirty="0">
                <a:solidFill>
                  <a:schemeClr val="bg1"/>
                </a:solidFill>
              </a:rPr>
              <a:t>A classification scheme consisting of a group of general ledger accounts.</a:t>
            </a:r>
          </a:p>
          <a:p>
            <a:pPr lvl="1" algn="r"/>
            <a:r>
              <a:rPr lang="en-US" dirty="0">
                <a:solidFill>
                  <a:schemeClr val="bg1"/>
                </a:solidFill>
              </a:rPr>
              <a:t>Provides a framework for the recording of values to ensure an orderly reporting.</a:t>
            </a:r>
          </a:p>
        </p:txBody>
      </p:sp>
      <p:sp>
        <p:nvSpPr>
          <p:cNvPr id="34" name="Rectangle 33">
            <a:extLst>
              <a:ext uri="{FF2B5EF4-FFF2-40B4-BE49-F238E27FC236}">
                <a16:creationId xmlns:a16="http://schemas.microsoft.com/office/drawing/2014/main" id="{9A28C5F7-74E5-4A9C-9737-BFBDD2C3CC75}"/>
              </a:ext>
            </a:extLst>
          </p:cNvPr>
          <p:cNvSpPr/>
          <p:nvPr/>
        </p:nvSpPr>
        <p:spPr>
          <a:xfrm>
            <a:off x="8304212" y="2603260"/>
            <a:ext cx="3223349" cy="1200329"/>
          </a:xfrm>
          <a:prstGeom prst="rect">
            <a:avLst/>
          </a:prstGeom>
          <a:solidFill>
            <a:srgbClr val="008000">
              <a:alpha val="50000"/>
            </a:srgbClr>
          </a:solidFill>
        </p:spPr>
        <p:txBody>
          <a:bodyPr wrap="square">
            <a:spAutoFit/>
          </a:bodyPr>
          <a:lstStyle/>
          <a:p>
            <a:pPr algn="r"/>
            <a:r>
              <a:rPr lang="en-US" dirty="0">
                <a:solidFill>
                  <a:schemeClr val="bg1"/>
                </a:solidFill>
              </a:rPr>
              <a:t>An organizational unit that represents </a:t>
            </a:r>
            <a:r>
              <a:rPr lang="en-US" u="sng" dirty="0">
                <a:solidFill>
                  <a:schemeClr val="bg1"/>
                </a:solidFill>
              </a:rPr>
              <a:t>separate areas of operations </a:t>
            </a:r>
            <a:r>
              <a:rPr lang="en-US" dirty="0">
                <a:solidFill>
                  <a:schemeClr val="bg1"/>
                </a:solidFill>
              </a:rPr>
              <a:t>or </a:t>
            </a:r>
            <a:r>
              <a:rPr lang="en-US" u="sng" dirty="0">
                <a:solidFill>
                  <a:schemeClr val="bg1"/>
                </a:solidFill>
              </a:rPr>
              <a:t>locations</a:t>
            </a:r>
            <a:r>
              <a:rPr lang="en-US" dirty="0">
                <a:solidFill>
                  <a:schemeClr val="bg1"/>
                </a:solidFill>
              </a:rPr>
              <a:t> within </a:t>
            </a:r>
          </a:p>
          <a:p>
            <a:pPr algn="r"/>
            <a:r>
              <a:rPr lang="en-US" dirty="0">
                <a:solidFill>
                  <a:schemeClr val="bg1"/>
                </a:solidFill>
              </a:rPr>
              <a:t>an organization.</a:t>
            </a:r>
          </a:p>
        </p:txBody>
      </p:sp>
    </p:spTree>
    <p:extLst>
      <p:ext uri="{BB962C8B-B14F-4D97-AF65-F5344CB8AC3E}">
        <p14:creationId xmlns:p14="http://schemas.microsoft.com/office/powerpoint/2010/main" val="1882461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9A28C5F7-74E5-4A9C-9737-BFBDD2C3CC75}"/>
              </a:ext>
            </a:extLst>
          </p:cNvPr>
          <p:cNvSpPr/>
          <p:nvPr/>
        </p:nvSpPr>
        <p:spPr>
          <a:xfrm>
            <a:off x="7525139" y="2169698"/>
            <a:ext cx="3741509" cy="1477328"/>
          </a:xfrm>
          <a:prstGeom prst="rect">
            <a:avLst/>
          </a:prstGeom>
          <a:solidFill>
            <a:schemeClr val="accent4">
              <a:lumMod val="60000"/>
              <a:lumOff val="40000"/>
              <a:alpha val="50000"/>
            </a:schemeClr>
          </a:solidFill>
        </p:spPr>
        <p:txBody>
          <a:bodyPr wrap="square">
            <a:spAutoFit/>
          </a:bodyPr>
          <a:lstStyle/>
          <a:p>
            <a:pPr algn="r"/>
            <a:r>
              <a:rPr lang="en-US" dirty="0"/>
              <a:t>An organizational entity which grants and monitors a credit limit for customers.</a:t>
            </a:r>
          </a:p>
          <a:p>
            <a:pPr algn="r"/>
            <a:r>
              <a:rPr lang="en-US" dirty="0"/>
              <a:t>It can include one or more </a:t>
            </a:r>
          </a:p>
          <a:p>
            <a:pPr algn="r"/>
            <a:r>
              <a:rPr lang="en-US" dirty="0"/>
              <a:t>company codes.</a:t>
            </a:r>
          </a:p>
        </p:txBody>
      </p:sp>
      <p:sp>
        <p:nvSpPr>
          <p:cNvPr id="2" name="Title 1">
            <a:extLst>
              <a:ext uri="{FF2B5EF4-FFF2-40B4-BE49-F238E27FC236}">
                <a16:creationId xmlns:a16="http://schemas.microsoft.com/office/drawing/2014/main" id="{D2A423D3-FEAC-4C65-9BD9-A0EB6EC98821}"/>
              </a:ext>
            </a:extLst>
          </p:cNvPr>
          <p:cNvSpPr>
            <a:spLocks noGrp="1"/>
          </p:cNvSpPr>
          <p:nvPr>
            <p:ph type="title"/>
          </p:nvPr>
        </p:nvSpPr>
        <p:spPr/>
        <p:txBody>
          <a:bodyPr>
            <a:normAutofit fontScale="90000"/>
          </a:bodyPr>
          <a:lstStyle/>
          <a:p>
            <a:r>
              <a:rPr lang="en-US" dirty="0"/>
              <a:t>SAP Finance Operations (FI)</a:t>
            </a:r>
            <a:br>
              <a:rPr lang="en-US" dirty="0"/>
            </a:br>
            <a:r>
              <a:rPr lang="en-US" dirty="0"/>
              <a:t>Organizational Structure (</a:t>
            </a:r>
            <a:r>
              <a:rPr lang="en-US" dirty="0" err="1"/>
              <a:t>Cont</a:t>
            </a:r>
            <a:r>
              <a:rPr lang="en-US" dirty="0"/>
              <a:t>)</a:t>
            </a:r>
          </a:p>
        </p:txBody>
      </p:sp>
      <p:sp>
        <p:nvSpPr>
          <p:cNvPr id="5" name="Flowchart: Process 4">
            <a:extLst>
              <a:ext uri="{FF2B5EF4-FFF2-40B4-BE49-F238E27FC236}">
                <a16:creationId xmlns:a16="http://schemas.microsoft.com/office/drawing/2014/main" id="{CDBF60DF-C5F2-4581-8EE7-A99B7A3D49C8}"/>
              </a:ext>
            </a:extLst>
          </p:cNvPr>
          <p:cNvSpPr/>
          <p:nvPr/>
        </p:nvSpPr>
        <p:spPr>
          <a:xfrm>
            <a:off x="10818812" y="457200"/>
            <a:ext cx="914400" cy="304800"/>
          </a:xfrm>
          <a:prstGeom prst="flowChartProcess">
            <a:avLst/>
          </a:prstGeom>
          <a:solidFill>
            <a:srgbClr val="00B0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Org</a:t>
            </a:r>
          </a:p>
        </p:txBody>
      </p:sp>
      <p:grpSp>
        <p:nvGrpSpPr>
          <p:cNvPr id="3" name="Group 2">
            <a:extLst>
              <a:ext uri="{FF2B5EF4-FFF2-40B4-BE49-F238E27FC236}">
                <a16:creationId xmlns:a16="http://schemas.microsoft.com/office/drawing/2014/main" id="{A7E9EED9-413D-44B2-AB32-CD19B44CB83D}"/>
              </a:ext>
            </a:extLst>
          </p:cNvPr>
          <p:cNvGrpSpPr/>
          <p:nvPr/>
        </p:nvGrpSpPr>
        <p:grpSpPr>
          <a:xfrm>
            <a:off x="4280852" y="2209800"/>
            <a:ext cx="4328160" cy="3566160"/>
            <a:chOff x="4235132" y="2468880"/>
            <a:chExt cx="4328160" cy="3566160"/>
          </a:xfrm>
        </p:grpSpPr>
        <p:grpSp>
          <p:nvGrpSpPr>
            <p:cNvPr id="21" name="Group 20">
              <a:extLst>
                <a:ext uri="{FF2B5EF4-FFF2-40B4-BE49-F238E27FC236}">
                  <a16:creationId xmlns:a16="http://schemas.microsoft.com/office/drawing/2014/main" id="{8D1ED7E6-D4BA-496A-8AF3-D4A90D825EAE}"/>
                </a:ext>
              </a:extLst>
            </p:cNvPr>
            <p:cNvGrpSpPr/>
            <p:nvPr/>
          </p:nvGrpSpPr>
          <p:grpSpPr>
            <a:xfrm>
              <a:off x="4235132" y="4008120"/>
              <a:ext cx="1554480" cy="1554480"/>
              <a:chOff x="3427412" y="3124200"/>
              <a:chExt cx="1554480" cy="1554480"/>
            </a:xfrm>
          </p:grpSpPr>
          <p:sp>
            <p:nvSpPr>
              <p:cNvPr id="20" name="Oval 19">
                <a:extLst>
                  <a:ext uri="{FF2B5EF4-FFF2-40B4-BE49-F238E27FC236}">
                    <a16:creationId xmlns:a16="http://schemas.microsoft.com/office/drawing/2014/main" id="{4019C24C-CA6C-43B9-A285-F55C544617CA}"/>
                  </a:ext>
                </a:extLst>
              </p:cNvPr>
              <p:cNvSpPr/>
              <p:nvPr/>
            </p:nvSpPr>
            <p:spPr>
              <a:xfrm>
                <a:off x="3427412" y="3124200"/>
                <a:ext cx="1554480" cy="1554480"/>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t>Ledger</a:t>
                </a:r>
              </a:p>
            </p:txBody>
          </p:sp>
          <p:sp>
            <p:nvSpPr>
              <p:cNvPr id="19" name="Oval 18">
                <a:extLst>
                  <a:ext uri="{FF2B5EF4-FFF2-40B4-BE49-F238E27FC236}">
                    <a16:creationId xmlns:a16="http://schemas.microsoft.com/office/drawing/2014/main" id="{614B8BCD-4ABD-4B6D-AA20-3C357F62CB02}"/>
                  </a:ext>
                </a:extLst>
              </p:cNvPr>
              <p:cNvSpPr/>
              <p:nvPr/>
            </p:nvSpPr>
            <p:spPr>
              <a:xfrm>
                <a:off x="4175072" y="3352800"/>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2" name="Group 21">
              <a:extLst>
                <a:ext uri="{FF2B5EF4-FFF2-40B4-BE49-F238E27FC236}">
                  <a16:creationId xmlns:a16="http://schemas.microsoft.com/office/drawing/2014/main" id="{84DB5DF1-CD46-4850-8418-D714B20774EA}"/>
                </a:ext>
              </a:extLst>
            </p:cNvPr>
            <p:cNvGrpSpPr/>
            <p:nvPr/>
          </p:nvGrpSpPr>
          <p:grpSpPr>
            <a:xfrm>
              <a:off x="5111678" y="2468880"/>
              <a:ext cx="1828800" cy="1828800"/>
              <a:chOff x="3236970" y="2849880"/>
              <a:chExt cx="1828800" cy="1828800"/>
            </a:xfrm>
          </p:grpSpPr>
          <p:sp>
            <p:nvSpPr>
              <p:cNvPr id="23" name="Oval 22">
                <a:extLst>
                  <a:ext uri="{FF2B5EF4-FFF2-40B4-BE49-F238E27FC236}">
                    <a16:creationId xmlns:a16="http://schemas.microsoft.com/office/drawing/2014/main" id="{EA5EE4B7-BDFE-4B4B-B7EA-0716BB78A4C7}"/>
                  </a:ext>
                </a:extLst>
              </p:cNvPr>
              <p:cNvSpPr/>
              <p:nvPr/>
            </p:nvSpPr>
            <p:spPr>
              <a:xfrm>
                <a:off x="3236970" y="2849880"/>
                <a:ext cx="1828800" cy="182880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Chart of Depreciation</a:t>
                </a:r>
              </a:p>
            </p:txBody>
          </p:sp>
          <p:sp>
            <p:nvSpPr>
              <p:cNvPr id="24" name="Oval 23">
                <a:extLst>
                  <a:ext uri="{FF2B5EF4-FFF2-40B4-BE49-F238E27FC236}">
                    <a16:creationId xmlns:a16="http://schemas.microsoft.com/office/drawing/2014/main" id="{0DCBA79B-D626-44FA-8DFE-16055313591B}"/>
                  </a:ext>
                </a:extLst>
              </p:cNvPr>
              <p:cNvSpPr/>
              <p:nvPr/>
            </p:nvSpPr>
            <p:spPr>
              <a:xfrm>
                <a:off x="3655824" y="3962400"/>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5" name="Group 24">
              <a:extLst>
                <a:ext uri="{FF2B5EF4-FFF2-40B4-BE49-F238E27FC236}">
                  <a16:creationId xmlns:a16="http://schemas.microsoft.com/office/drawing/2014/main" id="{A0DFE72D-DD7E-4D55-AB58-6DF55A55009D}"/>
                </a:ext>
              </a:extLst>
            </p:cNvPr>
            <p:cNvGrpSpPr/>
            <p:nvPr/>
          </p:nvGrpSpPr>
          <p:grpSpPr>
            <a:xfrm>
              <a:off x="5789612" y="4389120"/>
              <a:ext cx="1645920" cy="1645920"/>
              <a:chOff x="3351212" y="3124200"/>
              <a:chExt cx="1645920" cy="1645920"/>
            </a:xfrm>
          </p:grpSpPr>
          <p:sp>
            <p:nvSpPr>
              <p:cNvPr id="26" name="Oval 25">
                <a:extLst>
                  <a:ext uri="{FF2B5EF4-FFF2-40B4-BE49-F238E27FC236}">
                    <a16:creationId xmlns:a16="http://schemas.microsoft.com/office/drawing/2014/main" id="{6E49056D-9EBB-4B68-8CA2-F67C057D1F3E}"/>
                  </a:ext>
                </a:extLst>
              </p:cNvPr>
              <p:cNvSpPr/>
              <p:nvPr/>
            </p:nvSpPr>
            <p:spPr>
              <a:xfrm>
                <a:off x="3351212" y="3124200"/>
                <a:ext cx="1645920" cy="1645920"/>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t>Segments</a:t>
                </a:r>
              </a:p>
            </p:txBody>
          </p:sp>
          <p:sp>
            <p:nvSpPr>
              <p:cNvPr id="27" name="Oval 26">
                <a:extLst>
                  <a:ext uri="{FF2B5EF4-FFF2-40B4-BE49-F238E27FC236}">
                    <a16:creationId xmlns:a16="http://schemas.microsoft.com/office/drawing/2014/main" id="{84E33014-7868-4440-A158-0325CB2EF45C}"/>
                  </a:ext>
                </a:extLst>
              </p:cNvPr>
              <p:cNvSpPr/>
              <p:nvPr/>
            </p:nvSpPr>
            <p:spPr>
              <a:xfrm>
                <a:off x="3808412" y="3200400"/>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8" name="Group 27">
              <a:extLst>
                <a:ext uri="{FF2B5EF4-FFF2-40B4-BE49-F238E27FC236}">
                  <a16:creationId xmlns:a16="http://schemas.microsoft.com/office/drawing/2014/main" id="{B3239E5B-17C8-4026-A190-BE608204AA59}"/>
                </a:ext>
              </a:extLst>
            </p:cNvPr>
            <p:cNvGrpSpPr/>
            <p:nvPr/>
          </p:nvGrpSpPr>
          <p:grpSpPr>
            <a:xfrm>
              <a:off x="7008812" y="3246120"/>
              <a:ext cx="1554480" cy="1554480"/>
              <a:chOff x="3427412" y="3124200"/>
              <a:chExt cx="1554480" cy="1554480"/>
            </a:xfrm>
          </p:grpSpPr>
          <p:sp>
            <p:nvSpPr>
              <p:cNvPr id="29" name="Oval 28">
                <a:extLst>
                  <a:ext uri="{FF2B5EF4-FFF2-40B4-BE49-F238E27FC236}">
                    <a16:creationId xmlns:a16="http://schemas.microsoft.com/office/drawing/2014/main" id="{058AB831-856C-4716-ADB3-BFEA1AA926F0}"/>
                  </a:ext>
                </a:extLst>
              </p:cNvPr>
              <p:cNvSpPr/>
              <p:nvPr/>
            </p:nvSpPr>
            <p:spPr>
              <a:xfrm>
                <a:off x="3427412" y="3124200"/>
                <a:ext cx="1554480" cy="1554480"/>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dirty="0"/>
                  <a:t>Business</a:t>
                </a:r>
              </a:p>
              <a:p>
                <a:pPr algn="ctr"/>
                <a:r>
                  <a:rPr lang="en-US" dirty="0"/>
                  <a:t>Area</a:t>
                </a:r>
              </a:p>
            </p:txBody>
          </p:sp>
          <p:sp>
            <p:nvSpPr>
              <p:cNvPr id="30" name="Oval 29">
                <a:extLst>
                  <a:ext uri="{FF2B5EF4-FFF2-40B4-BE49-F238E27FC236}">
                    <a16:creationId xmlns:a16="http://schemas.microsoft.com/office/drawing/2014/main" id="{71E49846-A2A9-4FE1-8EB5-0C49DE14B936}"/>
                  </a:ext>
                </a:extLst>
              </p:cNvPr>
              <p:cNvSpPr/>
              <p:nvPr/>
            </p:nvSpPr>
            <p:spPr>
              <a:xfrm>
                <a:off x="3686492" y="3947160"/>
                <a:ext cx="640080" cy="6400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31" name="Rectangle 30">
            <a:extLst>
              <a:ext uri="{FF2B5EF4-FFF2-40B4-BE49-F238E27FC236}">
                <a16:creationId xmlns:a16="http://schemas.microsoft.com/office/drawing/2014/main" id="{05409F06-8CD2-4448-B667-EC8CBD527034}"/>
              </a:ext>
            </a:extLst>
          </p:cNvPr>
          <p:cNvSpPr/>
          <p:nvPr/>
        </p:nvSpPr>
        <p:spPr>
          <a:xfrm>
            <a:off x="1704297" y="4473416"/>
            <a:ext cx="2623269" cy="1477328"/>
          </a:xfrm>
          <a:prstGeom prst="rect">
            <a:avLst/>
          </a:prstGeom>
          <a:solidFill>
            <a:schemeClr val="accent4">
              <a:lumMod val="50000"/>
              <a:alpha val="50000"/>
            </a:schemeClr>
          </a:solidFill>
        </p:spPr>
        <p:txBody>
          <a:bodyPr wrap="square">
            <a:spAutoFit/>
          </a:bodyPr>
          <a:lstStyle/>
          <a:p>
            <a:r>
              <a:rPr lang="en-US" dirty="0">
                <a:solidFill>
                  <a:schemeClr val="bg1"/>
                </a:solidFill>
              </a:rPr>
              <a:t>An organization unit that allows you to produce financial statements according to different accounting principles.</a:t>
            </a:r>
          </a:p>
        </p:txBody>
      </p:sp>
      <p:sp>
        <p:nvSpPr>
          <p:cNvPr id="32" name="Rectangle 31">
            <a:extLst>
              <a:ext uri="{FF2B5EF4-FFF2-40B4-BE49-F238E27FC236}">
                <a16:creationId xmlns:a16="http://schemas.microsoft.com/office/drawing/2014/main" id="{886F39F4-EA83-4D10-A97E-9198617B56DC}"/>
              </a:ext>
            </a:extLst>
          </p:cNvPr>
          <p:cNvSpPr/>
          <p:nvPr/>
        </p:nvSpPr>
        <p:spPr>
          <a:xfrm>
            <a:off x="1704297" y="1827093"/>
            <a:ext cx="3505200" cy="1754326"/>
          </a:xfrm>
          <a:prstGeom prst="rect">
            <a:avLst/>
          </a:prstGeom>
          <a:solidFill>
            <a:schemeClr val="accent4">
              <a:lumMod val="75000"/>
              <a:alpha val="50000"/>
            </a:schemeClr>
          </a:solidFill>
        </p:spPr>
        <p:txBody>
          <a:bodyPr wrap="square">
            <a:spAutoFit/>
          </a:bodyPr>
          <a:lstStyle/>
          <a:p>
            <a:r>
              <a:rPr lang="en-US" dirty="0">
                <a:solidFill>
                  <a:schemeClr val="bg1"/>
                </a:solidFill>
              </a:rPr>
              <a:t>An organization unit that allows you to control the legal valuation of assets. They are usually country specific and can be assigned to multiple company codes.</a:t>
            </a:r>
          </a:p>
        </p:txBody>
      </p:sp>
      <p:sp>
        <p:nvSpPr>
          <p:cNvPr id="33" name="Rectangle 32">
            <a:extLst>
              <a:ext uri="{FF2B5EF4-FFF2-40B4-BE49-F238E27FC236}">
                <a16:creationId xmlns:a16="http://schemas.microsoft.com/office/drawing/2014/main" id="{DF25B23B-8558-46C0-A3EF-8CF947F29503}"/>
              </a:ext>
            </a:extLst>
          </p:cNvPr>
          <p:cNvSpPr/>
          <p:nvPr/>
        </p:nvSpPr>
        <p:spPr>
          <a:xfrm>
            <a:off x="7435532" y="5002246"/>
            <a:ext cx="4007744" cy="1200329"/>
          </a:xfrm>
          <a:prstGeom prst="rect">
            <a:avLst/>
          </a:prstGeom>
          <a:solidFill>
            <a:schemeClr val="accent3">
              <a:lumMod val="75000"/>
              <a:alpha val="50000"/>
            </a:schemeClr>
          </a:solidFill>
        </p:spPr>
        <p:txBody>
          <a:bodyPr wrap="square">
            <a:spAutoFit/>
          </a:bodyPr>
          <a:lstStyle/>
          <a:p>
            <a:pPr algn="r"/>
            <a:r>
              <a:rPr lang="en-US" dirty="0">
                <a:solidFill>
                  <a:schemeClr val="bg1"/>
                </a:solidFill>
              </a:rPr>
              <a:t>An organizational unit that represents </a:t>
            </a:r>
            <a:r>
              <a:rPr lang="en-US" u="sng" dirty="0">
                <a:solidFill>
                  <a:schemeClr val="bg1"/>
                </a:solidFill>
              </a:rPr>
              <a:t>separate areas of a company with activities that generate expenses and revenues</a:t>
            </a:r>
            <a:r>
              <a:rPr lang="en-US" dirty="0">
                <a:solidFill>
                  <a:schemeClr val="bg1"/>
                </a:solidFill>
              </a:rPr>
              <a:t>.</a:t>
            </a:r>
          </a:p>
        </p:txBody>
      </p:sp>
    </p:spTree>
    <p:extLst>
      <p:ext uri="{BB962C8B-B14F-4D97-AF65-F5344CB8AC3E}">
        <p14:creationId xmlns:p14="http://schemas.microsoft.com/office/powerpoint/2010/main" val="1243553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SAP Finance Operations (FI)</a:t>
            </a:r>
            <a:br>
              <a:rPr lang="en-US" dirty="0"/>
            </a:br>
            <a:r>
              <a:rPr lang="en-US" dirty="0"/>
              <a:t>Global Bike Finance Structure</a:t>
            </a:r>
          </a:p>
        </p:txBody>
      </p:sp>
      <p:sp>
        <p:nvSpPr>
          <p:cNvPr id="3" name="Content Placeholder 2"/>
          <p:cNvSpPr>
            <a:spLocks noGrp="1"/>
          </p:cNvSpPr>
          <p:nvPr>
            <p:ph sz="half" idx="1"/>
          </p:nvPr>
        </p:nvSpPr>
        <p:spPr>
          <a:xfrm>
            <a:off x="1488168" y="1752600"/>
            <a:ext cx="4800600" cy="3276600"/>
          </a:xfrm>
        </p:spPr>
        <p:txBody>
          <a:bodyPr>
            <a:normAutofit/>
          </a:bodyPr>
          <a:lstStyle/>
          <a:p>
            <a:r>
              <a:rPr lang="en-US" dirty="0"/>
              <a:t>One Operating concern</a:t>
            </a:r>
          </a:p>
          <a:p>
            <a:r>
              <a:rPr lang="en-US" dirty="0"/>
              <a:t>Two controlling areas</a:t>
            </a:r>
          </a:p>
          <a:p>
            <a:r>
              <a:rPr lang="en-US" dirty="0"/>
              <a:t>Two company codes</a:t>
            </a:r>
          </a:p>
          <a:p>
            <a:r>
              <a:rPr lang="en-US" dirty="0"/>
              <a:t>One chart of accounts</a:t>
            </a:r>
          </a:p>
          <a:p>
            <a:r>
              <a:rPr lang="en-US" dirty="0"/>
              <a:t>Two business areas</a:t>
            </a:r>
          </a:p>
          <a:p>
            <a:r>
              <a:rPr lang="en-US" dirty="0"/>
              <a:t>One credit control area</a:t>
            </a:r>
          </a:p>
        </p:txBody>
      </p:sp>
      <p:sp>
        <p:nvSpPr>
          <p:cNvPr id="50178" name="AutoShape 2" descr="Image result for global bike log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0180" name="Picture 4" descr="Image result for global bike logo"/>
          <p:cNvPicPr>
            <a:picLocks noChangeAspect="1" noChangeArrowheads="1"/>
          </p:cNvPicPr>
          <p:nvPr/>
        </p:nvPicPr>
        <p:blipFill>
          <a:blip r:embed="rId2" cstate="print"/>
          <a:srcRect/>
          <a:stretch>
            <a:fillRect/>
          </a:stretch>
        </p:blipFill>
        <p:spPr bwMode="auto">
          <a:xfrm>
            <a:off x="9294812" y="447801"/>
            <a:ext cx="2362200" cy="999999"/>
          </a:xfrm>
          <a:prstGeom prst="rect">
            <a:avLst/>
          </a:prstGeom>
          <a:noFill/>
        </p:spPr>
      </p:pic>
      <p:grpSp>
        <p:nvGrpSpPr>
          <p:cNvPr id="67" name="Group 66"/>
          <p:cNvGrpSpPr/>
          <p:nvPr/>
        </p:nvGrpSpPr>
        <p:grpSpPr>
          <a:xfrm>
            <a:off x="5675312" y="1676400"/>
            <a:ext cx="6102783" cy="4495800"/>
            <a:chOff x="5675312" y="1676400"/>
            <a:chExt cx="6102783" cy="4495800"/>
          </a:xfrm>
        </p:grpSpPr>
        <p:grpSp>
          <p:nvGrpSpPr>
            <p:cNvPr id="59" name="Group 58"/>
            <p:cNvGrpSpPr/>
            <p:nvPr/>
          </p:nvGrpSpPr>
          <p:grpSpPr>
            <a:xfrm>
              <a:off x="5675312" y="1676400"/>
              <a:ext cx="6102783" cy="4495800"/>
              <a:chOff x="5675312" y="1676400"/>
              <a:chExt cx="6102783" cy="4495800"/>
            </a:xfrm>
          </p:grpSpPr>
          <p:grpSp>
            <p:nvGrpSpPr>
              <p:cNvPr id="55" name="Group 54"/>
              <p:cNvGrpSpPr/>
              <p:nvPr/>
            </p:nvGrpSpPr>
            <p:grpSpPr>
              <a:xfrm>
                <a:off x="5675312" y="1676400"/>
                <a:ext cx="5981700" cy="4495800"/>
                <a:chOff x="5675312" y="838200"/>
                <a:chExt cx="5981700" cy="4495800"/>
              </a:xfrm>
            </p:grpSpPr>
            <p:grpSp>
              <p:nvGrpSpPr>
                <p:cNvPr id="58" name="Group 57"/>
                <p:cNvGrpSpPr/>
                <p:nvPr/>
              </p:nvGrpSpPr>
              <p:grpSpPr>
                <a:xfrm>
                  <a:off x="5675312" y="838200"/>
                  <a:ext cx="5981700" cy="4495800"/>
                  <a:chOff x="5942012" y="690265"/>
                  <a:chExt cx="5981700" cy="4495800"/>
                </a:xfrm>
              </p:grpSpPr>
              <p:sp>
                <p:nvSpPr>
                  <p:cNvPr id="19" name="Rectangle 18"/>
                  <p:cNvSpPr/>
                  <p:nvPr/>
                </p:nvSpPr>
                <p:spPr>
                  <a:xfrm>
                    <a:off x="7656512" y="690265"/>
                    <a:ext cx="15240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Global Bike</a:t>
                    </a:r>
                  </a:p>
                </p:txBody>
              </p:sp>
              <p:sp>
                <p:nvSpPr>
                  <p:cNvPr id="20" name="Rectangle 19"/>
                  <p:cNvSpPr/>
                  <p:nvPr/>
                </p:nvSpPr>
                <p:spPr>
                  <a:xfrm>
                    <a:off x="6094412" y="2590800"/>
                    <a:ext cx="15240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Global Bike Inc</a:t>
                    </a:r>
                  </a:p>
                </p:txBody>
              </p:sp>
              <p:sp>
                <p:nvSpPr>
                  <p:cNvPr id="21" name="Rectangle 20"/>
                  <p:cNvSpPr/>
                  <p:nvPr/>
                </p:nvSpPr>
                <p:spPr>
                  <a:xfrm>
                    <a:off x="8075612" y="2590800"/>
                    <a:ext cx="27432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Global Bike Germany GmbH</a:t>
                    </a:r>
                  </a:p>
                </p:txBody>
              </p:sp>
              <p:sp>
                <p:nvSpPr>
                  <p:cNvPr id="22" name="Rectangle 21"/>
                  <p:cNvSpPr/>
                  <p:nvPr/>
                </p:nvSpPr>
                <p:spPr>
                  <a:xfrm>
                    <a:off x="7542212" y="3200400"/>
                    <a:ext cx="15240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Global </a:t>
                    </a:r>
                    <a:r>
                      <a:rPr lang="en-US" sz="1600" dirty="0" err="1"/>
                      <a:t>CoA</a:t>
                    </a:r>
                    <a:endParaRPr lang="en-US" sz="1600" dirty="0"/>
                  </a:p>
                </p:txBody>
              </p:sp>
              <p:sp>
                <p:nvSpPr>
                  <p:cNvPr id="23" name="Rectangle 22"/>
                  <p:cNvSpPr/>
                  <p:nvPr/>
                </p:nvSpPr>
                <p:spPr>
                  <a:xfrm>
                    <a:off x="6046786" y="3962400"/>
                    <a:ext cx="1628775"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Bikes</a:t>
                    </a:r>
                  </a:p>
                </p:txBody>
              </p:sp>
              <p:sp>
                <p:nvSpPr>
                  <p:cNvPr id="24" name="Rectangle 23"/>
                  <p:cNvSpPr/>
                  <p:nvPr/>
                </p:nvSpPr>
                <p:spPr>
                  <a:xfrm>
                    <a:off x="6018212" y="4724400"/>
                    <a:ext cx="44196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Global Credit Control</a:t>
                    </a:r>
                  </a:p>
                </p:txBody>
              </p:sp>
              <p:sp>
                <p:nvSpPr>
                  <p:cNvPr id="25" name="Rectangle 24"/>
                  <p:cNvSpPr/>
                  <p:nvPr/>
                </p:nvSpPr>
                <p:spPr>
                  <a:xfrm>
                    <a:off x="8694737" y="3962400"/>
                    <a:ext cx="15240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Accessories</a:t>
                    </a:r>
                  </a:p>
                </p:txBody>
              </p:sp>
              <p:sp>
                <p:nvSpPr>
                  <p:cNvPr id="26" name="TextBox 25"/>
                  <p:cNvSpPr txBox="1"/>
                  <p:nvPr/>
                </p:nvSpPr>
                <p:spPr>
                  <a:xfrm>
                    <a:off x="11201925" y="766465"/>
                    <a:ext cx="569387" cy="276999"/>
                  </a:xfrm>
                  <a:prstGeom prst="rect">
                    <a:avLst/>
                  </a:prstGeom>
                  <a:noFill/>
                </p:spPr>
                <p:txBody>
                  <a:bodyPr wrap="none" rtlCol="0">
                    <a:spAutoFit/>
                  </a:bodyPr>
                  <a:lstStyle/>
                  <a:p>
                    <a:pPr algn="ctr"/>
                    <a:r>
                      <a:rPr lang="en-US" sz="1200" dirty="0"/>
                      <a:t>Client</a:t>
                    </a:r>
                  </a:p>
                </p:txBody>
              </p:sp>
              <p:sp>
                <p:nvSpPr>
                  <p:cNvPr id="27" name="TextBox 26"/>
                  <p:cNvSpPr txBox="1"/>
                  <p:nvPr/>
                </p:nvSpPr>
                <p:spPr>
                  <a:xfrm>
                    <a:off x="11009312" y="2510135"/>
                    <a:ext cx="914400" cy="461665"/>
                  </a:xfrm>
                  <a:prstGeom prst="rect">
                    <a:avLst/>
                  </a:prstGeom>
                  <a:noFill/>
                </p:spPr>
                <p:txBody>
                  <a:bodyPr wrap="square" rtlCol="0">
                    <a:spAutoFit/>
                  </a:bodyPr>
                  <a:lstStyle/>
                  <a:p>
                    <a:pPr algn="ctr"/>
                    <a:r>
                      <a:rPr lang="en-US" sz="1200" dirty="0"/>
                      <a:t>Company code</a:t>
                    </a:r>
                  </a:p>
                </p:txBody>
              </p:sp>
              <p:sp>
                <p:nvSpPr>
                  <p:cNvPr id="28" name="TextBox 27"/>
                  <p:cNvSpPr txBox="1"/>
                  <p:nvPr/>
                </p:nvSpPr>
                <p:spPr>
                  <a:xfrm>
                    <a:off x="11009312" y="3124200"/>
                    <a:ext cx="914400" cy="461665"/>
                  </a:xfrm>
                  <a:prstGeom prst="rect">
                    <a:avLst/>
                  </a:prstGeom>
                  <a:noFill/>
                </p:spPr>
                <p:txBody>
                  <a:bodyPr wrap="square" rtlCol="0">
                    <a:spAutoFit/>
                  </a:bodyPr>
                  <a:lstStyle/>
                  <a:p>
                    <a:pPr algn="ctr"/>
                    <a:r>
                      <a:rPr lang="en-US" sz="1200" dirty="0"/>
                      <a:t>Chart of Accounts</a:t>
                    </a:r>
                  </a:p>
                </p:txBody>
              </p:sp>
              <p:sp>
                <p:nvSpPr>
                  <p:cNvPr id="29" name="TextBox 28"/>
                  <p:cNvSpPr txBox="1"/>
                  <p:nvPr/>
                </p:nvSpPr>
                <p:spPr>
                  <a:xfrm>
                    <a:off x="11009312" y="3962400"/>
                    <a:ext cx="914400" cy="461665"/>
                  </a:xfrm>
                  <a:prstGeom prst="rect">
                    <a:avLst/>
                  </a:prstGeom>
                  <a:noFill/>
                </p:spPr>
                <p:txBody>
                  <a:bodyPr wrap="square" rtlCol="0">
                    <a:spAutoFit/>
                  </a:bodyPr>
                  <a:lstStyle/>
                  <a:p>
                    <a:pPr algn="ctr"/>
                    <a:r>
                      <a:rPr lang="en-US" sz="1200" dirty="0"/>
                      <a:t>Business Areas</a:t>
                    </a:r>
                  </a:p>
                </p:txBody>
              </p:sp>
              <p:sp>
                <p:nvSpPr>
                  <p:cNvPr id="30" name="TextBox 29"/>
                  <p:cNvSpPr txBox="1"/>
                  <p:nvPr/>
                </p:nvSpPr>
                <p:spPr>
                  <a:xfrm>
                    <a:off x="11009312" y="4724400"/>
                    <a:ext cx="914400" cy="461665"/>
                  </a:xfrm>
                  <a:prstGeom prst="rect">
                    <a:avLst/>
                  </a:prstGeom>
                  <a:noFill/>
                </p:spPr>
                <p:txBody>
                  <a:bodyPr wrap="square" rtlCol="0">
                    <a:spAutoFit/>
                  </a:bodyPr>
                  <a:lstStyle/>
                  <a:p>
                    <a:pPr algn="ctr"/>
                    <a:r>
                      <a:rPr lang="en-US" sz="1200" dirty="0"/>
                      <a:t>Credit Control</a:t>
                    </a:r>
                  </a:p>
                </p:txBody>
              </p:sp>
              <p:sp>
                <p:nvSpPr>
                  <p:cNvPr id="47" name="Rectangle 46"/>
                  <p:cNvSpPr/>
                  <p:nvPr/>
                </p:nvSpPr>
                <p:spPr>
                  <a:xfrm>
                    <a:off x="5942012" y="3810000"/>
                    <a:ext cx="4495800" cy="685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Connector 48"/>
                  <p:cNvCxnSpPr>
                    <a:stCxn id="20" idx="2"/>
                  </p:cNvCxnSpPr>
                  <p:nvPr/>
                </p:nvCxnSpPr>
                <p:spPr>
                  <a:xfrm>
                    <a:off x="6856412" y="2971800"/>
                    <a:ext cx="0" cy="838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9447212" y="2971800"/>
                    <a:ext cx="0" cy="838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hape 51"/>
                  <p:cNvCxnSpPr>
                    <a:endCxn id="22" idx="1"/>
                  </p:cNvCxnSpPr>
                  <p:nvPr/>
                </p:nvCxnSpPr>
                <p:spPr>
                  <a:xfrm rot="16200000" flipH="1">
                    <a:off x="7256462" y="3105150"/>
                    <a:ext cx="419100" cy="152400"/>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hape 53"/>
                  <p:cNvCxnSpPr>
                    <a:endCxn id="22" idx="3"/>
                  </p:cNvCxnSpPr>
                  <p:nvPr/>
                </p:nvCxnSpPr>
                <p:spPr>
                  <a:xfrm rot="5400000">
                    <a:off x="8932862" y="3105150"/>
                    <a:ext cx="419100" cy="152400"/>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Rectangle 30"/>
                <p:cNvSpPr/>
                <p:nvPr/>
              </p:nvSpPr>
              <p:spPr>
                <a:xfrm>
                  <a:off x="5942012" y="1524000"/>
                  <a:ext cx="44196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Global Concern</a:t>
                  </a:r>
                </a:p>
              </p:txBody>
            </p:sp>
            <p:sp>
              <p:nvSpPr>
                <p:cNvPr id="34" name="Rectangle 33"/>
                <p:cNvSpPr/>
                <p:nvPr/>
              </p:nvSpPr>
              <p:spPr>
                <a:xfrm>
                  <a:off x="5837237" y="2133600"/>
                  <a:ext cx="19050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North America</a:t>
                  </a:r>
                </a:p>
              </p:txBody>
            </p:sp>
            <p:sp>
              <p:nvSpPr>
                <p:cNvPr id="35" name="Rectangle 34"/>
                <p:cNvSpPr/>
                <p:nvPr/>
              </p:nvSpPr>
              <p:spPr>
                <a:xfrm>
                  <a:off x="8380412" y="2133600"/>
                  <a:ext cx="1905000" cy="38100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dirty="0"/>
                    <a:t>Europe</a:t>
                  </a:r>
                </a:p>
              </p:txBody>
            </p:sp>
            <p:cxnSp>
              <p:nvCxnSpPr>
                <p:cNvPr id="39" name="Straight Connector 38"/>
                <p:cNvCxnSpPr>
                  <a:stCxn id="19" idx="2"/>
                  <a:endCxn id="31" idx="0"/>
                </p:cNvCxnSpPr>
                <p:nvPr/>
              </p:nvCxnSpPr>
              <p:spPr>
                <a:xfrm>
                  <a:off x="8151812" y="1219200"/>
                  <a:ext cx="0" cy="3048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6" name="TextBox 55"/>
              <p:cNvSpPr txBox="1"/>
              <p:nvPr/>
            </p:nvSpPr>
            <p:spPr>
              <a:xfrm>
                <a:off x="10742612" y="2286000"/>
                <a:ext cx="959283" cy="461665"/>
              </a:xfrm>
              <a:prstGeom prst="rect">
                <a:avLst/>
              </a:prstGeom>
              <a:noFill/>
            </p:spPr>
            <p:txBody>
              <a:bodyPr wrap="square" rtlCol="0">
                <a:spAutoFit/>
              </a:bodyPr>
              <a:lstStyle/>
              <a:p>
                <a:pPr algn="ctr"/>
                <a:r>
                  <a:rPr lang="en-US" sz="1200" dirty="0"/>
                  <a:t>Operating Concern</a:t>
                </a:r>
              </a:p>
            </p:txBody>
          </p:sp>
          <p:sp>
            <p:nvSpPr>
              <p:cNvPr id="57" name="TextBox 56"/>
              <p:cNvSpPr txBox="1"/>
              <p:nvPr/>
            </p:nvSpPr>
            <p:spPr>
              <a:xfrm>
                <a:off x="10666412" y="2967335"/>
                <a:ext cx="1111683" cy="461665"/>
              </a:xfrm>
              <a:prstGeom prst="rect">
                <a:avLst/>
              </a:prstGeom>
              <a:noFill/>
            </p:spPr>
            <p:txBody>
              <a:bodyPr wrap="square" rtlCol="0">
                <a:spAutoFit/>
              </a:bodyPr>
              <a:lstStyle/>
              <a:p>
                <a:pPr algn="ctr"/>
                <a:r>
                  <a:rPr lang="en-US" sz="1200" dirty="0"/>
                  <a:t>Controlling Areas</a:t>
                </a:r>
              </a:p>
            </p:txBody>
          </p:sp>
        </p:grpSp>
        <p:cxnSp>
          <p:nvCxnSpPr>
            <p:cNvPr id="63" name="Straight Connector 62"/>
            <p:cNvCxnSpPr/>
            <p:nvPr/>
          </p:nvCxnSpPr>
          <p:spPr>
            <a:xfrm>
              <a:off x="6704012" y="27432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9294812" y="27432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6704012" y="33528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9294812" y="3352800"/>
              <a:ext cx="0" cy="22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Oval 20">
            <a:extLst>
              <a:ext uri="{FF2B5EF4-FFF2-40B4-BE49-F238E27FC236}">
                <a16:creationId xmlns:a16="http://schemas.microsoft.com/office/drawing/2014/main" id="{9501EFF2-12F0-4C58-AF28-ECE44EC7F1E2}"/>
              </a:ext>
            </a:extLst>
          </p:cNvPr>
          <p:cNvSpPr/>
          <p:nvPr/>
        </p:nvSpPr>
        <p:spPr>
          <a:xfrm>
            <a:off x="6704012" y="1219200"/>
            <a:ext cx="914400" cy="914400"/>
          </a:xfrm>
          <a:prstGeom prst="ellips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dirty="0"/>
              <a:t>GL</a:t>
            </a:r>
          </a:p>
        </p:txBody>
      </p:sp>
      <p:sp>
        <p:nvSpPr>
          <p:cNvPr id="2" name="Title 1"/>
          <p:cNvSpPr>
            <a:spLocks noGrp="1"/>
          </p:cNvSpPr>
          <p:nvPr>
            <p:ph type="title"/>
          </p:nvPr>
        </p:nvSpPr>
        <p:spPr/>
        <p:txBody>
          <a:bodyPr>
            <a:normAutofit fontScale="90000"/>
          </a:bodyPr>
          <a:lstStyle/>
          <a:p>
            <a:r>
              <a:rPr lang="en-US" dirty="0"/>
              <a:t>SAP Finance Operations (FI)</a:t>
            </a:r>
            <a:br>
              <a:rPr lang="en-US" dirty="0"/>
            </a:br>
            <a:r>
              <a:rPr lang="en-US" dirty="0"/>
              <a:t>Sub-modules</a:t>
            </a:r>
          </a:p>
        </p:txBody>
      </p:sp>
      <p:grpSp>
        <p:nvGrpSpPr>
          <p:cNvPr id="4" name="Group 3">
            <a:extLst>
              <a:ext uri="{FF2B5EF4-FFF2-40B4-BE49-F238E27FC236}">
                <a16:creationId xmlns:a16="http://schemas.microsoft.com/office/drawing/2014/main" id="{9E049114-614B-405B-88D9-28046B2D4067}"/>
              </a:ext>
            </a:extLst>
          </p:cNvPr>
          <p:cNvGrpSpPr/>
          <p:nvPr/>
        </p:nvGrpSpPr>
        <p:grpSpPr>
          <a:xfrm>
            <a:off x="1598612" y="2140864"/>
            <a:ext cx="3657600" cy="3022074"/>
            <a:chOff x="1598612" y="2133600"/>
            <a:chExt cx="3657600" cy="3022074"/>
          </a:xfrm>
        </p:grpSpPr>
        <p:grpSp>
          <p:nvGrpSpPr>
            <p:cNvPr id="8" name="Group 7">
              <a:extLst>
                <a:ext uri="{FF2B5EF4-FFF2-40B4-BE49-F238E27FC236}">
                  <a16:creationId xmlns:a16="http://schemas.microsoft.com/office/drawing/2014/main" id="{7A38882E-D6B5-469D-8734-09C5C240BDA1}"/>
                </a:ext>
              </a:extLst>
            </p:cNvPr>
            <p:cNvGrpSpPr/>
            <p:nvPr/>
          </p:nvGrpSpPr>
          <p:grpSpPr>
            <a:xfrm>
              <a:off x="2179016" y="2133600"/>
              <a:ext cx="3077196" cy="3022074"/>
              <a:chOff x="2360612" y="2388126"/>
              <a:chExt cx="3077196" cy="3022074"/>
            </a:xfrm>
          </p:grpSpPr>
          <p:sp>
            <p:nvSpPr>
              <p:cNvPr id="11" name="Rectangle 10">
                <a:extLst>
                  <a:ext uri="{FF2B5EF4-FFF2-40B4-BE49-F238E27FC236}">
                    <a16:creationId xmlns:a16="http://schemas.microsoft.com/office/drawing/2014/main" id="{8E68BD3B-C83E-487C-A8AB-CD62CBD1D6CB}"/>
                  </a:ext>
                </a:extLst>
              </p:cNvPr>
              <p:cNvSpPr/>
              <p:nvPr/>
            </p:nvSpPr>
            <p:spPr>
              <a:xfrm>
                <a:off x="2360612" y="3581400"/>
                <a:ext cx="3077196" cy="18288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2" name="Rectangle 11">
                <a:extLst>
                  <a:ext uri="{FF2B5EF4-FFF2-40B4-BE49-F238E27FC236}">
                    <a16:creationId xmlns:a16="http://schemas.microsoft.com/office/drawing/2014/main" id="{3E1DF7C4-A31A-46E8-9297-18A49C36F774}"/>
                  </a:ext>
                </a:extLst>
              </p:cNvPr>
              <p:cNvSpPr/>
              <p:nvPr/>
            </p:nvSpPr>
            <p:spPr>
              <a:xfrm>
                <a:off x="2360612" y="2564874"/>
                <a:ext cx="3077196" cy="101652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 name="Rectangle: Rounded Corners 12">
                <a:extLst>
                  <a:ext uri="{FF2B5EF4-FFF2-40B4-BE49-F238E27FC236}">
                    <a16:creationId xmlns:a16="http://schemas.microsoft.com/office/drawing/2014/main" id="{F848BE59-754F-4F8B-832E-DBB48C16C50B}"/>
                  </a:ext>
                </a:extLst>
              </p:cNvPr>
              <p:cNvSpPr/>
              <p:nvPr/>
            </p:nvSpPr>
            <p:spPr>
              <a:xfrm>
                <a:off x="2513012" y="2388126"/>
                <a:ext cx="2696196" cy="2061954"/>
              </a:xfrm>
              <a:prstGeom prst="roundRect">
                <a:avLst/>
              </a:prstGeom>
              <a:solidFill>
                <a:schemeClr val="bg1">
                  <a:alpha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285750" indent="-285750" algn="ctr">
                  <a:buFont typeface="Arial" panose="020B0604020202020204" pitchFamily="34" charset="0"/>
                  <a:buChar char="•"/>
                </a:pPr>
                <a:endParaRPr lang="en-US" sz="1200" dirty="0">
                  <a:solidFill>
                    <a:schemeClr val="bg1"/>
                  </a:solidFill>
                </a:endParaRPr>
              </a:p>
              <a:p>
                <a:pPr marL="285750" indent="-285750">
                  <a:buFont typeface="Arial" panose="020B0604020202020204" pitchFamily="34" charset="0"/>
                  <a:buChar char="•"/>
                </a:pPr>
                <a:r>
                  <a:rPr lang="en-US" sz="1200" dirty="0">
                    <a:solidFill>
                      <a:schemeClr val="bg1"/>
                    </a:solidFill>
                  </a:rPr>
                  <a:t>Financial Planning &amp; Analysis</a:t>
                </a:r>
              </a:p>
              <a:p>
                <a:pPr marL="285750" indent="-285750">
                  <a:buFont typeface="Arial" panose="020B0604020202020204" pitchFamily="34" charset="0"/>
                  <a:buChar char="•"/>
                </a:pPr>
                <a:r>
                  <a:rPr lang="en-US" sz="1200" dirty="0">
                    <a:solidFill>
                      <a:schemeClr val="bg1"/>
                    </a:solidFill>
                  </a:rPr>
                  <a:t>Accounting and Financial Close</a:t>
                </a:r>
              </a:p>
              <a:p>
                <a:pPr marL="285750" indent="-285750">
                  <a:buFont typeface="Arial" panose="020B0604020202020204" pitchFamily="34" charset="0"/>
                  <a:buChar char="•"/>
                </a:pPr>
                <a:r>
                  <a:rPr lang="en-US" sz="1200" dirty="0">
                    <a:solidFill>
                      <a:schemeClr val="bg1"/>
                    </a:solidFill>
                  </a:rPr>
                  <a:t>Treasury </a:t>
                </a:r>
                <a:r>
                  <a:rPr lang="en-US" sz="1200" dirty="0" err="1">
                    <a:solidFill>
                      <a:schemeClr val="bg1"/>
                    </a:solidFill>
                  </a:rPr>
                  <a:t>Mgnt</a:t>
                </a:r>
                <a:endParaRPr lang="en-US" sz="1200" dirty="0">
                  <a:solidFill>
                    <a:schemeClr val="bg1"/>
                  </a:solidFill>
                </a:endParaRPr>
              </a:p>
              <a:p>
                <a:pPr marL="285750" indent="-285750">
                  <a:buFont typeface="Arial" panose="020B0604020202020204" pitchFamily="34" charset="0"/>
                  <a:buChar char="•"/>
                </a:pPr>
                <a:r>
                  <a:rPr lang="en-US" sz="1200" b="1" dirty="0">
                    <a:solidFill>
                      <a:schemeClr val="tx2"/>
                    </a:solidFill>
                  </a:rPr>
                  <a:t>Invoice </a:t>
                </a:r>
                <a:r>
                  <a:rPr lang="en-US" sz="1200" b="1" dirty="0" err="1">
                    <a:solidFill>
                      <a:schemeClr val="tx2"/>
                    </a:solidFill>
                  </a:rPr>
                  <a:t>Mgnt</a:t>
                </a:r>
                <a:r>
                  <a:rPr lang="en-US" sz="1200" b="1" dirty="0">
                    <a:solidFill>
                      <a:schemeClr val="tx2"/>
                    </a:solidFill>
                  </a:rPr>
                  <a:t> &amp; AP</a:t>
                </a:r>
              </a:p>
              <a:p>
                <a:pPr marL="285750" indent="-285750">
                  <a:buFont typeface="Arial" panose="020B0604020202020204" pitchFamily="34" charset="0"/>
                  <a:buChar char="•"/>
                </a:pPr>
                <a:r>
                  <a:rPr lang="en-US" sz="1200" b="1" dirty="0">
                    <a:solidFill>
                      <a:schemeClr val="tx2"/>
                    </a:solidFill>
                  </a:rPr>
                  <a:t>Accounting &amp; Closing Operations</a:t>
                </a:r>
              </a:p>
              <a:p>
                <a:pPr marL="285750" indent="-285750">
                  <a:buFont typeface="Arial" panose="020B0604020202020204" pitchFamily="34" charset="0"/>
                  <a:buChar char="•"/>
                </a:pPr>
                <a:r>
                  <a:rPr lang="en-US" sz="1200" b="1" dirty="0">
                    <a:solidFill>
                      <a:schemeClr val="tx2"/>
                    </a:solidFill>
                  </a:rPr>
                  <a:t>Accounting</a:t>
                </a:r>
              </a:p>
              <a:p>
                <a:pPr marL="285750" indent="-285750">
                  <a:buFont typeface="Arial" panose="020B0604020202020204" pitchFamily="34" charset="0"/>
                  <a:buChar char="•"/>
                </a:pPr>
                <a:r>
                  <a:rPr lang="en-US" sz="1200" dirty="0">
                    <a:solidFill>
                      <a:schemeClr val="bg1"/>
                    </a:solidFill>
                  </a:rPr>
                  <a:t>Cost </a:t>
                </a:r>
                <a:r>
                  <a:rPr lang="en-US" sz="1200" dirty="0" err="1">
                    <a:solidFill>
                      <a:schemeClr val="bg1"/>
                    </a:solidFill>
                  </a:rPr>
                  <a:t>Mgnt</a:t>
                </a:r>
                <a:r>
                  <a:rPr lang="en-US" sz="1200" dirty="0">
                    <a:solidFill>
                      <a:schemeClr val="bg1"/>
                    </a:solidFill>
                  </a:rPr>
                  <a:t> &amp; PA</a:t>
                </a:r>
              </a:p>
            </p:txBody>
          </p:sp>
          <p:pic>
            <p:nvPicPr>
              <p:cNvPr id="14" name="Picture 2" descr="Image result for introduction to sap">
                <a:extLst>
                  <a:ext uri="{FF2B5EF4-FFF2-40B4-BE49-F238E27FC236}">
                    <a16:creationId xmlns:a16="http://schemas.microsoft.com/office/drawing/2014/main" id="{B4FA80A5-7407-4E05-8CA8-14149B1C4F7E}"/>
                  </a:ext>
                </a:extLst>
              </p:cNvPr>
              <p:cNvPicPr>
                <a:picLocks noChangeAspect="1" noChangeArrowheads="1"/>
              </p:cNvPicPr>
              <p:nvPr/>
            </p:nvPicPr>
            <p:blipFill>
              <a:blip r:embed="rId2" cstate="print"/>
              <a:srcRect/>
              <a:stretch>
                <a:fillRect/>
              </a:stretch>
            </p:blipFill>
            <p:spPr bwMode="auto">
              <a:xfrm>
                <a:off x="3009392" y="4518660"/>
                <a:ext cx="1344705" cy="685800"/>
              </a:xfrm>
              <a:prstGeom prst="rect">
                <a:avLst/>
              </a:prstGeom>
              <a:noFill/>
            </p:spPr>
          </p:pic>
          <p:sp>
            <p:nvSpPr>
              <p:cNvPr id="15" name="TextBox 14">
                <a:extLst>
                  <a:ext uri="{FF2B5EF4-FFF2-40B4-BE49-F238E27FC236}">
                    <a16:creationId xmlns:a16="http://schemas.microsoft.com/office/drawing/2014/main" id="{D20DD19E-E213-49EE-907B-34F0751D6AEC}"/>
                  </a:ext>
                </a:extLst>
              </p:cNvPr>
              <p:cNvSpPr txBox="1"/>
              <p:nvPr/>
            </p:nvSpPr>
            <p:spPr>
              <a:xfrm>
                <a:off x="4189412" y="4643735"/>
                <a:ext cx="1167307" cy="400110"/>
              </a:xfrm>
              <a:prstGeom prst="rect">
                <a:avLst/>
              </a:prstGeom>
              <a:noFill/>
            </p:spPr>
            <p:txBody>
              <a:bodyPr wrap="none" rtlCol="0">
                <a:spAutoFit/>
              </a:bodyPr>
              <a:lstStyle/>
              <a:p>
                <a:r>
                  <a:rPr lang="en-US" sz="2000" b="1" dirty="0">
                    <a:solidFill>
                      <a:schemeClr val="bg1"/>
                    </a:solidFill>
                    <a:latin typeface="Arial Narrow" panose="020B0606020202030204" pitchFamily="34" charset="0"/>
                  </a:rPr>
                  <a:t>S/4 HANA</a:t>
                </a:r>
              </a:p>
            </p:txBody>
          </p:sp>
        </p:grpSp>
        <p:sp>
          <p:nvSpPr>
            <p:cNvPr id="9" name="TextBox 8">
              <a:extLst>
                <a:ext uri="{FF2B5EF4-FFF2-40B4-BE49-F238E27FC236}">
                  <a16:creationId xmlns:a16="http://schemas.microsoft.com/office/drawing/2014/main" id="{A5174B99-3EB1-403B-91A4-6F359E2BF28A}"/>
                </a:ext>
              </a:extLst>
            </p:cNvPr>
            <p:cNvSpPr txBox="1"/>
            <p:nvPr/>
          </p:nvSpPr>
          <p:spPr>
            <a:xfrm>
              <a:off x="1598612" y="3828280"/>
              <a:ext cx="430887" cy="1121654"/>
            </a:xfrm>
            <a:prstGeom prst="rect">
              <a:avLst/>
            </a:prstGeom>
            <a:noFill/>
          </p:spPr>
          <p:txBody>
            <a:bodyPr vert="vert270" wrap="none" rtlCol="0">
              <a:spAutoFit/>
            </a:bodyPr>
            <a:lstStyle/>
            <a:p>
              <a:r>
                <a:rPr lang="en-US" sz="1600" dirty="0"/>
                <a:t>Digital Core</a:t>
              </a:r>
            </a:p>
          </p:txBody>
        </p:sp>
        <p:sp>
          <p:nvSpPr>
            <p:cNvPr id="10" name="TextBox 9">
              <a:extLst>
                <a:ext uri="{FF2B5EF4-FFF2-40B4-BE49-F238E27FC236}">
                  <a16:creationId xmlns:a16="http://schemas.microsoft.com/office/drawing/2014/main" id="{5E45BB0C-79CA-41F2-AC9E-3141F26CF881}"/>
                </a:ext>
              </a:extLst>
            </p:cNvPr>
            <p:cNvSpPr txBox="1"/>
            <p:nvPr/>
          </p:nvSpPr>
          <p:spPr>
            <a:xfrm>
              <a:off x="1620217" y="2396082"/>
              <a:ext cx="430887" cy="874791"/>
            </a:xfrm>
            <a:prstGeom prst="rect">
              <a:avLst/>
            </a:prstGeom>
            <a:noFill/>
          </p:spPr>
          <p:txBody>
            <a:bodyPr vert="vert270" wrap="none" rtlCol="0">
              <a:spAutoFit/>
            </a:bodyPr>
            <a:lstStyle/>
            <a:p>
              <a:r>
                <a:rPr lang="en-US" sz="1600" dirty="0"/>
                <a:t>Products</a:t>
              </a:r>
            </a:p>
          </p:txBody>
        </p:sp>
      </p:grpSp>
      <p:sp>
        <p:nvSpPr>
          <p:cNvPr id="18" name="Rectangle: Rounded Corners 17">
            <a:extLst>
              <a:ext uri="{FF2B5EF4-FFF2-40B4-BE49-F238E27FC236}">
                <a16:creationId xmlns:a16="http://schemas.microsoft.com/office/drawing/2014/main" id="{516B8705-9F04-44A6-A515-47A8E19F8417}"/>
              </a:ext>
            </a:extLst>
          </p:cNvPr>
          <p:cNvSpPr/>
          <p:nvPr/>
        </p:nvSpPr>
        <p:spPr>
          <a:xfrm>
            <a:off x="7389812" y="2412473"/>
            <a:ext cx="4267200" cy="1066800"/>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t>Asset Management</a:t>
            </a:r>
          </a:p>
          <a:p>
            <a:pPr algn="ctr"/>
            <a:r>
              <a:rPr lang="en-US" sz="1600" dirty="0"/>
              <a:t>Is used to record data related to the purchase, use and disposal of assets.</a:t>
            </a:r>
          </a:p>
        </p:txBody>
      </p:sp>
      <p:sp>
        <p:nvSpPr>
          <p:cNvPr id="19" name="Rectangle: Rounded Corners 18">
            <a:extLst>
              <a:ext uri="{FF2B5EF4-FFF2-40B4-BE49-F238E27FC236}">
                <a16:creationId xmlns:a16="http://schemas.microsoft.com/office/drawing/2014/main" id="{CECB3E3C-2A78-4840-9BD2-E42DD6D8D726}"/>
              </a:ext>
            </a:extLst>
          </p:cNvPr>
          <p:cNvSpPr/>
          <p:nvPr/>
        </p:nvSpPr>
        <p:spPr>
          <a:xfrm>
            <a:off x="7389812" y="3692633"/>
            <a:ext cx="4267200" cy="1066800"/>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t>Accounts Payable</a:t>
            </a:r>
          </a:p>
          <a:p>
            <a:pPr algn="ctr"/>
            <a:r>
              <a:rPr lang="en-US" sz="1400" dirty="0"/>
              <a:t>Is associated with the procurement process and is used to managed money owned by vendors for the purchase of materials and services</a:t>
            </a:r>
          </a:p>
        </p:txBody>
      </p:sp>
      <p:sp>
        <p:nvSpPr>
          <p:cNvPr id="20" name="Rectangle: Rounded Corners 19">
            <a:extLst>
              <a:ext uri="{FF2B5EF4-FFF2-40B4-BE49-F238E27FC236}">
                <a16:creationId xmlns:a16="http://schemas.microsoft.com/office/drawing/2014/main" id="{8B8DEB38-C029-4E1A-922D-D44CB4C0212A}"/>
              </a:ext>
            </a:extLst>
          </p:cNvPr>
          <p:cNvSpPr/>
          <p:nvPr/>
        </p:nvSpPr>
        <p:spPr>
          <a:xfrm>
            <a:off x="7389812" y="4953000"/>
            <a:ext cx="4244618" cy="1066800"/>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a:t>Accounts Receivable</a:t>
            </a:r>
          </a:p>
          <a:p>
            <a:pPr algn="ctr"/>
            <a:r>
              <a:rPr lang="en-US" sz="1400"/>
              <a:t>Is associated with the fulfillment process and is used to manage money owned by customers for good and services sold</a:t>
            </a:r>
            <a:endParaRPr lang="en-US" sz="1400" dirty="0"/>
          </a:p>
        </p:txBody>
      </p:sp>
      <p:sp>
        <p:nvSpPr>
          <p:cNvPr id="17" name="Rectangle: Rounded Corners 16">
            <a:extLst>
              <a:ext uri="{FF2B5EF4-FFF2-40B4-BE49-F238E27FC236}">
                <a16:creationId xmlns:a16="http://schemas.microsoft.com/office/drawing/2014/main" id="{DA63B8F2-1DA4-49B7-92F7-D568FE873E47}"/>
              </a:ext>
            </a:extLst>
          </p:cNvPr>
          <p:cNvSpPr/>
          <p:nvPr/>
        </p:nvSpPr>
        <p:spPr>
          <a:xfrm>
            <a:off x="7389812" y="1142999"/>
            <a:ext cx="4267200" cy="1066800"/>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General Ledger</a:t>
            </a:r>
          </a:p>
          <a:p>
            <a:pPr algn="ctr"/>
            <a:r>
              <a:rPr lang="en-US" sz="1400" dirty="0"/>
              <a:t>Use to record the financial impacts of business process steps. It constrains the data for financial reporting.</a:t>
            </a:r>
          </a:p>
        </p:txBody>
      </p:sp>
      <p:sp>
        <p:nvSpPr>
          <p:cNvPr id="25" name="Oval 24">
            <a:extLst>
              <a:ext uri="{FF2B5EF4-FFF2-40B4-BE49-F238E27FC236}">
                <a16:creationId xmlns:a16="http://schemas.microsoft.com/office/drawing/2014/main" id="{ECDD4A8A-33D0-456E-AD18-083198C5556A}"/>
              </a:ext>
            </a:extLst>
          </p:cNvPr>
          <p:cNvSpPr/>
          <p:nvPr/>
        </p:nvSpPr>
        <p:spPr>
          <a:xfrm>
            <a:off x="6704012" y="2488673"/>
            <a:ext cx="914400" cy="914400"/>
          </a:xfrm>
          <a:prstGeom prst="ellips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dirty="0"/>
              <a:t>AM</a:t>
            </a:r>
          </a:p>
        </p:txBody>
      </p:sp>
      <p:sp>
        <p:nvSpPr>
          <p:cNvPr id="26" name="Oval 25">
            <a:extLst>
              <a:ext uri="{FF2B5EF4-FFF2-40B4-BE49-F238E27FC236}">
                <a16:creationId xmlns:a16="http://schemas.microsoft.com/office/drawing/2014/main" id="{BE5D4A12-56AA-4882-9FF1-8C9DF1F4EEFF}"/>
              </a:ext>
            </a:extLst>
          </p:cNvPr>
          <p:cNvSpPr/>
          <p:nvPr/>
        </p:nvSpPr>
        <p:spPr>
          <a:xfrm>
            <a:off x="6702424" y="3784074"/>
            <a:ext cx="914400" cy="914400"/>
          </a:xfrm>
          <a:prstGeom prst="ellips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dirty="0"/>
              <a:t>AP</a:t>
            </a:r>
          </a:p>
        </p:txBody>
      </p:sp>
      <p:sp>
        <p:nvSpPr>
          <p:cNvPr id="27" name="Oval 26">
            <a:extLst>
              <a:ext uri="{FF2B5EF4-FFF2-40B4-BE49-F238E27FC236}">
                <a16:creationId xmlns:a16="http://schemas.microsoft.com/office/drawing/2014/main" id="{65BD7A00-05F0-4C93-8560-E697E142DB9A}"/>
              </a:ext>
            </a:extLst>
          </p:cNvPr>
          <p:cNvSpPr/>
          <p:nvPr/>
        </p:nvSpPr>
        <p:spPr>
          <a:xfrm>
            <a:off x="6702424" y="5008527"/>
            <a:ext cx="914400" cy="914400"/>
          </a:xfrm>
          <a:prstGeom prst="ellips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dirty="0"/>
              <a:t>AR</a:t>
            </a:r>
          </a:p>
        </p:txBody>
      </p:sp>
      <p:cxnSp>
        <p:nvCxnSpPr>
          <p:cNvPr id="29" name="Connector: Elbow 28">
            <a:extLst>
              <a:ext uri="{FF2B5EF4-FFF2-40B4-BE49-F238E27FC236}">
                <a16:creationId xmlns:a16="http://schemas.microsoft.com/office/drawing/2014/main" id="{760C643A-9EAD-4342-8574-84ED207691AF}"/>
              </a:ext>
            </a:extLst>
          </p:cNvPr>
          <p:cNvCxnSpPr>
            <a:cxnSpLocks/>
            <a:stCxn id="21" idx="2"/>
            <a:endCxn id="11" idx="3"/>
          </p:cNvCxnSpPr>
          <p:nvPr/>
        </p:nvCxnSpPr>
        <p:spPr>
          <a:xfrm rot="10800000" flipV="1">
            <a:off x="5256212" y="1676400"/>
            <a:ext cx="1447800" cy="2572138"/>
          </a:xfrm>
          <a:prstGeom prst="bentConnector3">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435D544C-E454-46B1-979B-C17A7F6BB8FA}"/>
              </a:ext>
            </a:extLst>
          </p:cNvPr>
          <p:cNvCxnSpPr>
            <a:cxnSpLocks/>
            <a:stCxn id="25" idx="2"/>
            <a:endCxn id="11" idx="3"/>
          </p:cNvCxnSpPr>
          <p:nvPr/>
        </p:nvCxnSpPr>
        <p:spPr>
          <a:xfrm rot="10800000" flipV="1">
            <a:off x="5256212" y="2945872"/>
            <a:ext cx="1447800" cy="1302665"/>
          </a:xfrm>
          <a:prstGeom prst="bentConnector3">
            <a:avLst>
              <a:gd name="adj1" fmla="val 50000"/>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id="{E1AD26BE-34B7-4BBE-855F-D1C84A69B59F}"/>
              </a:ext>
            </a:extLst>
          </p:cNvPr>
          <p:cNvCxnSpPr>
            <a:cxnSpLocks/>
            <a:stCxn id="26" idx="2"/>
            <a:endCxn id="11" idx="3"/>
          </p:cNvCxnSpPr>
          <p:nvPr/>
        </p:nvCxnSpPr>
        <p:spPr>
          <a:xfrm rot="10800000" flipV="1">
            <a:off x="5256212" y="4241274"/>
            <a:ext cx="1446212" cy="7264"/>
          </a:xfrm>
          <a:prstGeom prst="bentConnector3">
            <a:avLst>
              <a:gd name="adj1" fmla="val 50000"/>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B9FCD343-6A20-4AB1-A0D8-07B4584C716B}"/>
              </a:ext>
            </a:extLst>
          </p:cNvPr>
          <p:cNvCxnSpPr>
            <a:cxnSpLocks/>
            <a:stCxn id="27" idx="2"/>
            <a:endCxn id="11" idx="3"/>
          </p:cNvCxnSpPr>
          <p:nvPr/>
        </p:nvCxnSpPr>
        <p:spPr>
          <a:xfrm rot="10800000">
            <a:off x="5256212" y="4248539"/>
            <a:ext cx="1446212" cy="1217189"/>
          </a:xfrm>
          <a:prstGeom prst="bentConnector3">
            <a:avLst>
              <a:gd name="adj1" fmla="val 50000"/>
            </a:avLst>
          </a:prstGeom>
          <a:ln w="28575">
            <a:solidFill>
              <a:srgbClr val="002060"/>
            </a:solidFill>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B2E2BFE6-BE8C-435A-8CA0-AB226D84B0A8}"/>
              </a:ext>
            </a:extLst>
          </p:cNvPr>
          <p:cNvSpPr/>
          <p:nvPr/>
        </p:nvSpPr>
        <p:spPr>
          <a:xfrm>
            <a:off x="5478558" y="1955273"/>
            <a:ext cx="914400" cy="914400"/>
          </a:xfrm>
          <a:prstGeom prst="ellipse">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000" b="1" dirty="0"/>
              <a:t>UJ</a:t>
            </a:r>
          </a:p>
        </p:txBody>
      </p:sp>
    </p:spTree>
    <p:extLst>
      <p:ext uri="{BB962C8B-B14F-4D97-AF65-F5344CB8AC3E}">
        <p14:creationId xmlns:p14="http://schemas.microsoft.com/office/powerpoint/2010/main" val="379765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Oval 100">
            <a:extLst>
              <a:ext uri="{FF2B5EF4-FFF2-40B4-BE49-F238E27FC236}">
                <a16:creationId xmlns:a16="http://schemas.microsoft.com/office/drawing/2014/main" id="{76E22F6D-012E-4B86-AD55-B06FCB16E880}"/>
              </a:ext>
            </a:extLst>
          </p:cNvPr>
          <p:cNvSpPr/>
          <p:nvPr/>
        </p:nvSpPr>
        <p:spPr>
          <a:xfrm>
            <a:off x="7226572" y="2871928"/>
            <a:ext cx="2743200" cy="2743200"/>
          </a:xfrm>
          <a:prstGeom prst="ellipse">
            <a:avLst/>
          </a:prstGeom>
          <a:solidFill>
            <a:schemeClr val="bg1"/>
          </a:solidFill>
          <a:ln w="12700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Rounded Corners 55">
            <a:extLst>
              <a:ext uri="{FF2B5EF4-FFF2-40B4-BE49-F238E27FC236}">
                <a16:creationId xmlns:a16="http://schemas.microsoft.com/office/drawing/2014/main" id="{3054CF64-7ADF-4940-BAB2-6DB0CD5A35E1}"/>
              </a:ext>
            </a:extLst>
          </p:cNvPr>
          <p:cNvSpPr/>
          <p:nvPr/>
        </p:nvSpPr>
        <p:spPr>
          <a:xfrm>
            <a:off x="7325563" y="2951746"/>
            <a:ext cx="2545218" cy="555604"/>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General Ledger</a:t>
            </a:r>
          </a:p>
          <a:p>
            <a:pPr algn="ctr"/>
            <a:r>
              <a:rPr lang="en-US" sz="1400" dirty="0"/>
              <a:t>Financial transactions</a:t>
            </a:r>
          </a:p>
        </p:txBody>
      </p:sp>
      <p:sp>
        <p:nvSpPr>
          <p:cNvPr id="57" name="Rectangle: Rounded Corners 56">
            <a:extLst>
              <a:ext uri="{FF2B5EF4-FFF2-40B4-BE49-F238E27FC236}">
                <a16:creationId xmlns:a16="http://schemas.microsoft.com/office/drawing/2014/main" id="{CB58A6CD-C67A-4B40-84C8-DAA16E2E7510}"/>
              </a:ext>
            </a:extLst>
          </p:cNvPr>
          <p:cNvSpPr/>
          <p:nvPr/>
        </p:nvSpPr>
        <p:spPr>
          <a:xfrm>
            <a:off x="7166776" y="4303604"/>
            <a:ext cx="2983481" cy="557784"/>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t>Accounts Receivable</a:t>
            </a:r>
          </a:p>
          <a:p>
            <a:pPr algn="ctr"/>
            <a:r>
              <a:rPr lang="en-US" sz="1400" dirty="0"/>
              <a:t>AR Subledger</a:t>
            </a:r>
          </a:p>
        </p:txBody>
      </p:sp>
      <p:sp>
        <p:nvSpPr>
          <p:cNvPr id="58" name="Rectangle: Rounded Corners 57">
            <a:extLst>
              <a:ext uri="{FF2B5EF4-FFF2-40B4-BE49-F238E27FC236}">
                <a16:creationId xmlns:a16="http://schemas.microsoft.com/office/drawing/2014/main" id="{53DA6211-D3CE-4C5F-8873-84460E2C4DF4}"/>
              </a:ext>
            </a:extLst>
          </p:cNvPr>
          <p:cNvSpPr/>
          <p:nvPr/>
        </p:nvSpPr>
        <p:spPr>
          <a:xfrm>
            <a:off x="7325563" y="4997051"/>
            <a:ext cx="2545218" cy="557784"/>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t>Accounts Payable</a:t>
            </a:r>
          </a:p>
          <a:p>
            <a:pPr algn="ctr"/>
            <a:r>
              <a:rPr lang="en-US" sz="1400" dirty="0"/>
              <a:t>AP Subledger</a:t>
            </a:r>
          </a:p>
        </p:txBody>
      </p:sp>
      <p:sp>
        <p:nvSpPr>
          <p:cNvPr id="59" name="Rectangle: Rounded Corners 58">
            <a:extLst>
              <a:ext uri="{FF2B5EF4-FFF2-40B4-BE49-F238E27FC236}">
                <a16:creationId xmlns:a16="http://schemas.microsoft.com/office/drawing/2014/main" id="{40755445-7CEA-421D-8061-26E0D125061D}"/>
              </a:ext>
            </a:extLst>
          </p:cNvPr>
          <p:cNvSpPr/>
          <p:nvPr/>
        </p:nvSpPr>
        <p:spPr>
          <a:xfrm>
            <a:off x="7162144" y="3610158"/>
            <a:ext cx="2894668" cy="557784"/>
          </a:xfrm>
          <a:prstGeom prst="round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600" b="1" dirty="0"/>
              <a:t>Asset Management</a:t>
            </a:r>
          </a:p>
          <a:p>
            <a:pPr algn="ctr"/>
            <a:r>
              <a:rPr lang="en-US" sz="1400" dirty="0"/>
              <a:t>AM Subledger</a:t>
            </a:r>
          </a:p>
        </p:txBody>
      </p:sp>
      <p:sp>
        <p:nvSpPr>
          <p:cNvPr id="2" name="Title 1">
            <a:extLst>
              <a:ext uri="{FF2B5EF4-FFF2-40B4-BE49-F238E27FC236}">
                <a16:creationId xmlns:a16="http://schemas.microsoft.com/office/drawing/2014/main" id="{808511A7-F22F-8547-A84D-2A9002244157}"/>
              </a:ext>
            </a:extLst>
          </p:cNvPr>
          <p:cNvSpPr>
            <a:spLocks noGrp="1"/>
          </p:cNvSpPr>
          <p:nvPr>
            <p:ph type="title"/>
          </p:nvPr>
        </p:nvSpPr>
        <p:spPr/>
        <p:txBody>
          <a:bodyPr>
            <a:normAutofit fontScale="90000"/>
          </a:bodyPr>
          <a:lstStyle/>
          <a:p>
            <a:r>
              <a:rPr lang="en-US" dirty="0"/>
              <a:t>SAP Finance Operations (FI)</a:t>
            </a:r>
            <a:br>
              <a:rPr lang="en-US" sz="3600" dirty="0"/>
            </a:br>
            <a:r>
              <a:rPr lang="en-US" sz="3600" dirty="0"/>
              <a:t>Data Types</a:t>
            </a:r>
            <a:endParaRPr lang="en-US" dirty="0"/>
          </a:p>
        </p:txBody>
      </p:sp>
      <p:sp>
        <p:nvSpPr>
          <p:cNvPr id="60" name="Rectangle 59">
            <a:extLst>
              <a:ext uri="{FF2B5EF4-FFF2-40B4-BE49-F238E27FC236}">
                <a16:creationId xmlns:a16="http://schemas.microsoft.com/office/drawing/2014/main" id="{F799EDE8-8669-472A-8164-CC0308B7092D}"/>
              </a:ext>
            </a:extLst>
          </p:cNvPr>
          <p:cNvSpPr/>
          <p:nvPr/>
        </p:nvSpPr>
        <p:spPr>
          <a:xfrm>
            <a:off x="2406195" y="1582057"/>
            <a:ext cx="3993017" cy="1015663"/>
          </a:xfrm>
          <a:prstGeom prst="rect">
            <a:avLst/>
          </a:prstGeom>
        </p:spPr>
        <p:txBody>
          <a:bodyPr wrap="square">
            <a:spAutoFit/>
          </a:bodyPr>
          <a:lstStyle/>
          <a:p>
            <a:r>
              <a:rPr lang="en-US" sz="2400" b="1" dirty="0"/>
              <a:t>Master records</a:t>
            </a:r>
          </a:p>
          <a:p>
            <a:r>
              <a:rPr lang="en-US" dirty="0"/>
              <a:t>Single source of common business data used across SAP.</a:t>
            </a:r>
          </a:p>
        </p:txBody>
      </p:sp>
      <p:sp>
        <p:nvSpPr>
          <p:cNvPr id="63" name="Rectangle 62">
            <a:extLst>
              <a:ext uri="{FF2B5EF4-FFF2-40B4-BE49-F238E27FC236}">
                <a16:creationId xmlns:a16="http://schemas.microsoft.com/office/drawing/2014/main" id="{7EEB202D-703C-4668-9378-32D3389519F9}"/>
              </a:ext>
            </a:extLst>
          </p:cNvPr>
          <p:cNvSpPr/>
          <p:nvPr/>
        </p:nvSpPr>
        <p:spPr>
          <a:xfrm>
            <a:off x="6856412" y="1582057"/>
            <a:ext cx="4526417" cy="738664"/>
          </a:xfrm>
          <a:prstGeom prst="rect">
            <a:avLst/>
          </a:prstGeom>
        </p:spPr>
        <p:txBody>
          <a:bodyPr wrap="square">
            <a:spAutoFit/>
          </a:bodyPr>
          <a:lstStyle/>
          <a:p>
            <a:r>
              <a:rPr lang="en-US" sz="2400" b="1" dirty="0"/>
              <a:t>Transactional records</a:t>
            </a:r>
          </a:p>
          <a:p>
            <a:r>
              <a:rPr lang="en-US" dirty="0"/>
              <a:t>Data that represents a financial event.</a:t>
            </a:r>
          </a:p>
        </p:txBody>
      </p:sp>
      <p:grpSp>
        <p:nvGrpSpPr>
          <p:cNvPr id="104" name="Group 103">
            <a:extLst>
              <a:ext uri="{FF2B5EF4-FFF2-40B4-BE49-F238E27FC236}">
                <a16:creationId xmlns:a16="http://schemas.microsoft.com/office/drawing/2014/main" id="{079A5A52-6224-4EA9-A927-36DDE32F9D5D}"/>
              </a:ext>
            </a:extLst>
          </p:cNvPr>
          <p:cNvGrpSpPr/>
          <p:nvPr/>
        </p:nvGrpSpPr>
        <p:grpSpPr>
          <a:xfrm>
            <a:off x="3015795" y="2750513"/>
            <a:ext cx="3993017" cy="3116887"/>
            <a:chOff x="2863395" y="2750513"/>
            <a:chExt cx="3993017" cy="3116887"/>
          </a:xfrm>
        </p:grpSpPr>
        <p:sp>
          <p:nvSpPr>
            <p:cNvPr id="92" name="Arrow: Right 91">
              <a:extLst>
                <a:ext uri="{FF2B5EF4-FFF2-40B4-BE49-F238E27FC236}">
                  <a16:creationId xmlns:a16="http://schemas.microsoft.com/office/drawing/2014/main" id="{283D5D75-0D9E-4CCA-997B-C35F5B7C5300}"/>
                </a:ext>
              </a:extLst>
            </p:cNvPr>
            <p:cNvSpPr/>
            <p:nvPr/>
          </p:nvSpPr>
          <p:spPr>
            <a:xfrm>
              <a:off x="2863395" y="2750513"/>
              <a:ext cx="3993017" cy="3116887"/>
            </a:xfrm>
            <a:prstGeom prst="rightArrow">
              <a:avLst>
                <a:gd name="adj1" fmla="val 100000"/>
                <a:gd name="adj2" fmla="val 20991"/>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0" name="Group 89">
              <a:extLst>
                <a:ext uri="{FF2B5EF4-FFF2-40B4-BE49-F238E27FC236}">
                  <a16:creationId xmlns:a16="http://schemas.microsoft.com/office/drawing/2014/main" id="{E68C54D8-6781-4AEC-9196-D6AE154089A5}"/>
                </a:ext>
              </a:extLst>
            </p:cNvPr>
            <p:cNvGrpSpPr/>
            <p:nvPr/>
          </p:nvGrpSpPr>
          <p:grpSpPr>
            <a:xfrm>
              <a:off x="2992183" y="2904562"/>
              <a:ext cx="3102229" cy="2837128"/>
              <a:chOff x="2352103" y="2904562"/>
              <a:chExt cx="3102229" cy="2837128"/>
            </a:xfrm>
          </p:grpSpPr>
          <p:sp>
            <p:nvSpPr>
              <p:cNvPr id="25" name="Oval 24">
                <a:extLst>
                  <a:ext uri="{FF2B5EF4-FFF2-40B4-BE49-F238E27FC236}">
                    <a16:creationId xmlns:a16="http://schemas.microsoft.com/office/drawing/2014/main" id="{CBF1099F-8079-400D-A893-ABDB3FA21E68}"/>
                  </a:ext>
                </a:extLst>
              </p:cNvPr>
              <p:cNvSpPr/>
              <p:nvPr/>
            </p:nvSpPr>
            <p:spPr>
              <a:xfrm>
                <a:off x="3701732" y="2904562"/>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5C7864DD-80EE-4D57-9F13-3B6562195D9C}"/>
                  </a:ext>
                </a:extLst>
              </p:cNvPr>
              <p:cNvSpPr/>
              <p:nvPr/>
            </p:nvSpPr>
            <p:spPr>
              <a:xfrm>
                <a:off x="3678872" y="5101610"/>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2AA513B8-46FD-4D0E-9A1F-94B23943912A}"/>
                  </a:ext>
                </a:extLst>
              </p:cNvPr>
              <p:cNvSpPr/>
              <p:nvPr/>
            </p:nvSpPr>
            <p:spPr>
              <a:xfrm>
                <a:off x="4547552" y="3224602"/>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576DEFD9-6EB6-41FD-A88C-0CC7EB52A7CD}"/>
                  </a:ext>
                </a:extLst>
              </p:cNvPr>
              <p:cNvSpPr/>
              <p:nvPr/>
            </p:nvSpPr>
            <p:spPr>
              <a:xfrm>
                <a:off x="4547552" y="4781570"/>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F79F9E55-F2F6-4FDB-92C5-308A32ABBBAB}"/>
                  </a:ext>
                </a:extLst>
              </p:cNvPr>
              <p:cNvSpPr/>
              <p:nvPr/>
            </p:nvSpPr>
            <p:spPr>
              <a:xfrm>
                <a:off x="4814252" y="4001842"/>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Graphic 50" descr="Checklist">
                <a:extLst>
                  <a:ext uri="{FF2B5EF4-FFF2-40B4-BE49-F238E27FC236}">
                    <a16:creationId xmlns:a16="http://schemas.microsoft.com/office/drawing/2014/main" id="{C920C791-7E60-413D-93D2-7B5073C7CC7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85802" y="2997746"/>
                <a:ext cx="471940" cy="471940"/>
              </a:xfrm>
              <a:prstGeom prst="rect">
                <a:avLst/>
              </a:prstGeom>
            </p:spPr>
          </p:pic>
          <p:pic>
            <p:nvPicPr>
              <p:cNvPr id="52" name="Graphic 51" descr="Checklist">
                <a:extLst>
                  <a:ext uri="{FF2B5EF4-FFF2-40B4-BE49-F238E27FC236}">
                    <a16:creationId xmlns:a16="http://schemas.microsoft.com/office/drawing/2014/main" id="{9690AC90-4F42-4F53-B4B2-1A7E5AB9D01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31622" y="3331782"/>
                <a:ext cx="471940" cy="471940"/>
              </a:xfrm>
              <a:prstGeom prst="rect">
                <a:avLst/>
              </a:prstGeom>
            </p:spPr>
          </p:pic>
          <p:pic>
            <p:nvPicPr>
              <p:cNvPr id="53" name="Graphic 52" descr="Shopping cart">
                <a:extLst>
                  <a:ext uri="{FF2B5EF4-FFF2-40B4-BE49-F238E27FC236}">
                    <a16:creationId xmlns:a16="http://schemas.microsoft.com/office/drawing/2014/main" id="{BF61E0E1-508D-4E25-AFB4-20CD466B288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90383" y="4079217"/>
                <a:ext cx="487817" cy="487817"/>
              </a:xfrm>
              <a:prstGeom prst="rect">
                <a:avLst/>
              </a:prstGeom>
            </p:spPr>
          </p:pic>
          <p:pic>
            <p:nvPicPr>
              <p:cNvPr id="54" name="Graphic 53" descr="Wallet">
                <a:extLst>
                  <a:ext uri="{FF2B5EF4-FFF2-40B4-BE49-F238E27FC236}">
                    <a16:creationId xmlns:a16="http://schemas.microsoft.com/office/drawing/2014/main" id="{983410D5-F9DC-4568-9278-A9A7AFC4EBF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72942" y="4829820"/>
                <a:ext cx="543580" cy="543580"/>
              </a:xfrm>
              <a:prstGeom prst="rect">
                <a:avLst/>
              </a:prstGeom>
            </p:spPr>
          </p:pic>
          <p:pic>
            <p:nvPicPr>
              <p:cNvPr id="55" name="Graphic 54" descr="City">
                <a:extLst>
                  <a:ext uri="{FF2B5EF4-FFF2-40B4-BE49-F238E27FC236}">
                    <a16:creationId xmlns:a16="http://schemas.microsoft.com/office/drawing/2014/main" id="{72E2414C-02EE-4031-8AE2-C20F8ABD95C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701732" y="5149860"/>
                <a:ext cx="543580" cy="543580"/>
              </a:xfrm>
              <a:prstGeom prst="rect">
                <a:avLst/>
              </a:prstGeom>
            </p:spPr>
          </p:pic>
          <p:sp>
            <p:nvSpPr>
              <p:cNvPr id="64" name="TextBox 63">
                <a:extLst>
                  <a:ext uri="{FF2B5EF4-FFF2-40B4-BE49-F238E27FC236}">
                    <a16:creationId xmlns:a16="http://schemas.microsoft.com/office/drawing/2014/main" id="{2C41AB19-5CD4-42BF-88C0-9C28B635DBD2}"/>
                  </a:ext>
                </a:extLst>
              </p:cNvPr>
              <p:cNvSpPr txBox="1"/>
              <p:nvPr/>
            </p:nvSpPr>
            <p:spPr>
              <a:xfrm>
                <a:off x="2352103" y="3059668"/>
                <a:ext cx="1322798" cy="369332"/>
              </a:xfrm>
              <a:prstGeom prst="rect">
                <a:avLst/>
              </a:prstGeom>
              <a:noFill/>
            </p:spPr>
            <p:txBody>
              <a:bodyPr wrap="none" rtlCol="0">
                <a:spAutoFit/>
              </a:bodyPr>
              <a:lstStyle/>
              <a:p>
                <a:r>
                  <a:rPr lang="en-US" dirty="0"/>
                  <a:t>GL account </a:t>
                </a:r>
              </a:p>
            </p:txBody>
          </p:sp>
          <p:sp>
            <p:nvSpPr>
              <p:cNvPr id="65" name="TextBox 64">
                <a:extLst>
                  <a:ext uri="{FF2B5EF4-FFF2-40B4-BE49-F238E27FC236}">
                    <a16:creationId xmlns:a16="http://schemas.microsoft.com/office/drawing/2014/main" id="{A09251EC-B265-4C98-8DB5-8A6692DC96AC}"/>
                  </a:ext>
                </a:extLst>
              </p:cNvPr>
              <p:cNvSpPr txBox="1"/>
              <p:nvPr/>
            </p:nvSpPr>
            <p:spPr>
              <a:xfrm>
                <a:off x="2942970" y="3610158"/>
                <a:ext cx="1463862" cy="369332"/>
              </a:xfrm>
              <a:prstGeom prst="rect">
                <a:avLst/>
              </a:prstGeom>
              <a:noFill/>
            </p:spPr>
            <p:txBody>
              <a:bodyPr wrap="none" rtlCol="0">
                <a:spAutoFit/>
              </a:bodyPr>
              <a:lstStyle/>
              <a:p>
                <a:r>
                  <a:rPr lang="en-US" dirty="0"/>
                  <a:t>Cost element</a:t>
                </a:r>
              </a:p>
            </p:txBody>
          </p:sp>
          <p:sp>
            <p:nvSpPr>
              <p:cNvPr id="66" name="TextBox 65">
                <a:extLst>
                  <a:ext uri="{FF2B5EF4-FFF2-40B4-BE49-F238E27FC236}">
                    <a16:creationId xmlns:a16="http://schemas.microsoft.com/office/drawing/2014/main" id="{5D1D4E34-C1AD-479D-964C-DA41B074337E}"/>
                  </a:ext>
                </a:extLst>
              </p:cNvPr>
              <p:cNvSpPr txBox="1"/>
              <p:nvPr/>
            </p:nvSpPr>
            <p:spPr>
              <a:xfrm>
                <a:off x="3652499" y="4137216"/>
                <a:ext cx="895053" cy="369332"/>
              </a:xfrm>
              <a:prstGeom prst="rect">
                <a:avLst/>
              </a:prstGeom>
              <a:noFill/>
            </p:spPr>
            <p:txBody>
              <a:bodyPr wrap="none" rtlCol="0">
                <a:spAutoFit/>
              </a:bodyPr>
              <a:lstStyle/>
              <a:p>
                <a:r>
                  <a:rPr lang="en-US" dirty="0"/>
                  <a:t>Vendor</a:t>
                </a:r>
              </a:p>
            </p:txBody>
          </p:sp>
          <p:sp>
            <p:nvSpPr>
              <p:cNvPr id="67" name="TextBox 66">
                <a:extLst>
                  <a:ext uri="{FF2B5EF4-FFF2-40B4-BE49-F238E27FC236}">
                    <a16:creationId xmlns:a16="http://schemas.microsoft.com/office/drawing/2014/main" id="{843E1D0B-D28B-4490-9F1B-6AFE16006F05}"/>
                  </a:ext>
                </a:extLst>
              </p:cNvPr>
              <p:cNvSpPr txBox="1"/>
              <p:nvPr/>
            </p:nvSpPr>
            <p:spPr>
              <a:xfrm>
                <a:off x="3197907" y="4616466"/>
                <a:ext cx="1139543" cy="369332"/>
              </a:xfrm>
              <a:prstGeom prst="rect">
                <a:avLst/>
              </a:prstGeom>
              <a:noFill/>
            </p:spPr>
            <p:txBody>
              <a:bodyPr wrap="none" rtlCol="0">
                <a:spAutoFit/>
              </a:bodyPr>
              <a:lstStyle/>
              <a:p>
                <a:r>
                  <a:rPr lang="en-US" dirty="0"/>
                  <a:t>Customer</a:t>
                </a:r>
              </a:p>
            </p:txBody>
          </p:sp>
          <p:sp>
            <p:nvSpPr>
              <p:cNvPr id="68" name="TextBox 67">
                <a:extLst>
                  <a:ext uri="{FF2B5EF4-FFF2-40B4-BE49-F238E27FC236}">
                    <a16:creationId xmlns:a16="http://schemas.microsoft.com/office/drawing/2014/main" id="{97FC1127-50EC-4FF1-9C2C-2842EA7C241C}"/>
                  </a:ext>
                </a:extLst>
              </p:cNvPr>
              <p:cNvSpPr txBox="1"/>
              <p:nvPr/>
            </p:nvSpPr>
            <p:spPr>
              <a:xfrm>
                <a:off x="2783714" y="5236984"/>
                <a:ext cx="718466" cy="369332"/>
              </a:xfrm>
              <a:prstGeom prst="rect">
                <a:avLst/>
              </a:prstGeom>
              <a:noFill/>
            </p:spPr>
            <p:txBody>
              <a:bodyPr wrap="none" rtlCol="0">
                <a:spAutoFit/>
              </a:bodyPr>
              <a:lstStyle/>
              <a:p>
                <a:r>
                  <a:rPr lang="en-US" dirty="0"/>
                  <a:t>Asset</a:t>
                </a:r>
              </a:p>
            </p:txBody>
          </p:sp>
        </p:grpSp>
      </p:grpSp>
    </p:spTree>
    <p:extLst>
      <p:ext uri="{BB962C8B-B14F-4D97-AF65-F5344CB8AC3E}">
        <p14:creationId xmlns:p14="http://schemas.microsoft.com/office/powerpoint/2010/main" val="1544800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500" fill="hold"/>
                                        <p:tgtEl>
                                          <p:spTgt spid="104"/>
                                        </p:tgtEl>
                                        <p:attrNameLst>
                                          <p:attrName>ppt_x</p:attrName>
                                        </p:attrNameLst>
                                      </p:cBhvr>
                                      <p:tavLst>
                                        <p:tav tm="0">
                                          <p:val>
                                            <p:strVal val="0-#ppt_w/2"/>
                                          </p:val>
                                        </p:tav>
                                        <p:tav tm="100000">
                                          <p:val>
                                            <p:strVal val="#ppt_x"/>
                                          </p:val>
                                        </p:tav>
                                      </p:tavLst>
                                    </p:anim>
                                    <p:anim calcmode="lin" valueType="num">
                                      <p:cBhvr additive="base">
                                        <p:cTn id="8" dur="500" fill="hold"/>
                                        <p:tgtEl>
                                          <p:spTgt spid="10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fade">
                                      <p:cBhvr>
                                        <p:cTn id="13" dur="500"/>
                                        <p:tgtEl>
                                          <p:spTgt spid="10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500"/>
                                        <p:tgtEl>
                                          <p:spTgt spid="5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fade">
                                      <p:cBhvr>
                                        <p:cTn id="19" dur="500"/>
                                        <p:tgtEl>
                                          <p:spTgt spid="5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9"/>
                                        </p:tgtEl>
                                        <p:attrNameLst>
                                          <p:attrName>style.visibility</p:attrName>
                                        </p:attrNameLst>
                                      </p:cBhvr>
                                      <p:to>
                                        <p:strVal val="visible"/>
                                      </p:to>
                                    </p:set>
                                    <p:animEffect transition="in" filter="fade">
                                      <p:cBhvr>
                                        <p:cTn id="25"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56" grpId="0" animBg="1"/>
      <p:bldP spid="57" grpId="0" animBg="1"/>
      <p:bldP spid="58" grpId="0" animBg="1"/>
      <p:bldP spid="5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3BE6D-B9A8-47C7-A90D-C6DEF1180336}"/>
              </a:ext>
            </a:extLst>
          </p:cNvPr>
          <p:cNvSpPr>
            <a:spLocks noGrp="1"/>
          </p:cNvSpPr>
          <p:nvPr>
            <p:ph type="title"/>
          </p:nvPr>
        </p:nvSpPr>
        <p:spPr/>
        <p:txBody>
          <a:bodyPr>
            <a:normAutofit fontScale="90000"/>
          </a:bodyPr>
          <a:lstStyle/>
          <a:p>
            <a:r>
              <a:rPr lang="en-US" dirty="0"/>
              <a:t>SAP Finance Operations (FI)</a:t>
            </a:r>
            <a:br>
              <a:rPr lang="en-US" dirty="0"/>
            </a:br>
            <a:r>
              <a:rPr lang="en-US" dirty="0"/>
              <a:t>Master data extension</a:t>
            </a:r>
          </a:p>
        </p:txBody>
      </p:sp>
      <p:grpSp>
        <p:nvGrpSpPr>
          <p:cNvPr id="3" name="Group 2">
            <a:extLst>
              <a:ext uri="{FF2B5EF4-FFF2-40B4-BE49-F238E27FC236}">
                <a16:creationId xmlns:a16="http://schemas.microsoft.com/office/drawing/2014/main" id="{D9ED0F0B-C565-4DFF-9586-0DDF4013AF35}"/>
              </a:ext>
            </a:extLst>
          </p:cNvPr>
          <p:cNvGrpSpPr/>
          <p:nvPr/>
        </p:nvGrpSpPr>
        <p:grpSpPr>
          <a:xfrm>
            <a:off x="2120023" y="2286000"/>
            <a:ext cx="3993017" cy="3116887"/>
            <a:chOff x="2863395" y="2750513"/>
            <a:chExt cx="3993017" cy="3116887"/>
          </a:xfrm>
        </p:grpSpPr>
        <p:sp>
          <p:nvSpPr>
            <p:cNvPr id="4" name="Arrow: Right 3">
              <a:extLst>
                <a:ext uri="{FF2B5EF4-FFF2-40B4-BE49-F238E27FC236}">
                  <a16:creationId xmlns:a16="http://schemas.microsoft.com/office/drawing/2014/main" id="{51FBA4BA-3F1C-42DD-BDB7-BC821F4D2E6D}"/>
                </a:ext>
              </a:extLst>
            </p:cNvPr>
            <p:cNvSpPr/>
            <p:nvPr/>
          </p:nvSpPr>
          <p:spPr>
            <a:xfrm>
              <a:off x="2863395" y="2750513"/>
              <a:ext cx="3993017" cy="3116887"/>
            </a:xfrm>
            <a:prstGeom prst="rightArrow">
              <a:avLst>
                <a:gd name="adj1" fmla="val 100000"/>
                <a:gd name="adj2" fmla="val 20991"/>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5EF90185-C378-4082-A7C7-207D1D3E8749}"/>
                </a:ext>
              </a:extLst>
            </p:cNvPr>
            <p:cNvGrpSpPr/>
            <p:nvPr/>
          </p:nvGrpSpPr>
          <p:grpSpPr>
            <a:xfrm>
              <a:off x="2992183" y="2904562"/>
              <a:ext cx="3102229" cy="2837128"/>
              <a:chOff x="2352103" y="2904562"/>
              <a:chExt cx="3102229" cy="2837128"/>
            </a:xfrm>
          </p:grpSpPr>
          <p:sp>
            <p:nvSpPr>
              <p:cNvPr id="6" name="Oval 5">
                <a:extLst>
                  <a:ext uri="{FF2B5EF4-FFF2-40B4-BE49-F238E27FC236}">
                    <a16:creationId xmlns:a16="http://schemas.microsoft.com/office/drawing/2014/main" id="{855C7D64-EE39-41B6-B2F2-02DBC35AE7AA}"/>
                  </a:ext>
                </a:extLst>
              </p:cNvPr>
              <p:cNvSpPr/>
              <p:nvPr/>
            </p:nvSpPr>
            <p:spPr>
              <a:xfrm>
                <a:off x="3701732" y="2904562"/>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912B0AB-D669-41DA-AD78-1E02B99DA59A}"/>
                  </a:ext>
                </a:extLst>
              </p:cNvPr>
              <p:cNvSpPr/>
              <p:nvPr/>
            </p:nvSpPr>
            <p:spPr>
              <a:xfrm>
                <a:off x="3678872" y="5101610"/>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EFA9B906-CCB0-47FB-8EE0-7CFCE673E6B8}"/>
                  </a:ext>
                </a:extLst>
              </p:cNvPr>
              <p:cNvSpPr/>
              <p:nvPr/>
            </p:nvSpPr>
            <p:spPr>
              <a:xfrm>
                <a:off x="4547552" y="3224602"/>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A2D89DD-371C-444A-94B1-AE7E8ED9ACF8}"/>
                  </a:ext>
                </a:extLst>
              </p:cNvPr>
              <p:cNvSpPr/>
              <p:nvPr/>
            </p:nvSpPr>
            <p:spPr>
              <a:xfrm>
                <a:off x="4547552" y="4781570"/>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CBBFAA5-28F3-4225-8707-DC1DBD9F0EF1}"/>
                  </a:ext>
                </a:extLst>
              </p:cNvPr>
              <p:cNvSpPr/>
              <p:nvPr/>
            </p:nvSpPr>
            <p:spPr>
              <a:xfrm>
                <a:off x="4814252" y="4001842"/>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Checklist">
                <a:extLst>
                  <a:ext uri="{FF2B5EF4-FFF2-40B4-BE49-F238E27FC236}">
                    <a16:creationId xmlns:a16="http://schemas.microsoft.com/office/drawing/2014/main" id="{BBD6FE89-C2FF-4023-A168-B658F2064A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85802" y="2997746"/>
                <a:ext cx="471940" cy="471940"/>
              </a:xfrm>
              <a:prstGeom prst="rect">
                <a:avLst/>
              </a:prstGeom>
            </p:spPr>
          </p:pic>
          <p:pic>
            <p:nvPicPr>
              <p:cNvPr id="12" name="Graphic 11" descr="Checklist">
                <a:extLst>
                  <a:ext uri="{FF2B5EF4-FFF2-40B4-BE49-F238E27FC236}">
                    <a16:creationId xmlns:a16="http://schemas.microsoft.com/office/drawing/2014/main" id="{3A2C76FE-9CB4-477B-B7A7-A54CDA71097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31622" y="3331782"/>
                <a:ext cx="471940" cy="471940"/>
              </a:xfrm>
              <a:prstGeom prst="rect">
                <a:avLst/>
              </a:prstGeom>
            </p:spPr>
          </p:pic>
          <p:pic>
            <p:nvPicPr>
              <p:cNvPr id="13" name="Graphic 12" descr="Shopping cart">
                <a:extLst>
                  <a:ext uri="{FF2B5EF4-FFF2-40B4-BE49-F238E27FC236}">
                    <a16:creationId xmlns:a16="http://schemas.microsoft.com/office/drawing/2014/main" id="{A37FDA6B-1F05-4340-BF7B-0D1B874256C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90383" y="4079217"/>
                <a:ext cx="487817" cy="487817"/>
              </a:xfrm>
              <a:prstGeom prst="rect">
                <a:avLst/>
              </a:prstGeom>
            </p:spPr>
          </p:pic>
          <p:pic>
            <p:nvPicPr>
              <p:cNvPr id="14" name="Graphic 13" descr="Wallet">
                <a:extLst>
                  <a:ext uri="{FF2B5EF4-FFF2-40B4-BE49-F238E27FC236}">
                    <a16:creationId xmlns:a16="http://schemas.microsoft.com/office/drawing/2014/main" id="{9EEC2D5F-BA12-4CEF-AA1D-F9FB9804517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72942" y="4829820"/>
                <a:ext cx="543580" cy="543580"/>
              </a:xfrm>
              <a:prstGeom prst="rect">
                <a:avLst/>
              </a:prstGeom>
            </p:spPr>
          </p:pic>
          <p:pic>
            <p:nvPicPr>
              <p:cNvPr id="15" name="Graphic 14" descr="City">
                <a:extLst>
                  <a:ext uri="{FF2B5EF4-FFF2-40B4-BE49-F238E27FC236}">
                    <a16:creationId xmlns:a16="http://schemas.microsoft.com/office/drawing/2014/main" id="{5C1C5B1F-EA9E-4BFB-B787-F7082916190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701732" y="5149860"/>
                <a:ext cx="543580" cy="543580"/>
              </a:xfrm>
              <a:prstGeom prst="rect">
                <a:avLst/>
              </a:prstGeom>
            </p:spPr>
          </p:pic>
          <p:sp>
            <p:nvSpPr>
              <p:cNvPr id="16" name="TextBox 15">
                <a:extLst>
                  <a:ext uri="{FF2B5EF4-FFF2-40B4-BE49-F238E27FC236}">
                    <a16:creationId xmlns:a16="http://schemas.microsoft.com/office/drawing/2014/main" id="{C7697087-3CB8-4636-B2B9-01E25E18E904}"/>
                  </a:ext>
                </a:extLst>
              </p:cNvPr>
              <p:cNvSpPr txBox="1"/>
              <p:nvPr/>
            </p:nvSpPr>
            <p:spPr>
              <a:xfrm>
                <a:off x="2352103" y="3059668"/>
                <a:ext cx="1322798" cy="369332"/>
              </a:xfrm>
              <a:prstGeom prst="rect">
                <a:avLst/>
              </a:prstGeom>
              <a:noFill/>
            </p:spPr>
            <p:txBody>
              <a:bodyPr wrap="none" rtlCol="0">
                <a:spAutoFit/>
              </a:bodyPr>
              <a:lstStyle/>
              <a:p>
                <a:r>
                  <a:rPr lang="en-US" dirty="0"/>
                  <a:t>GL account </a:t>
                </a:r>
              </a:p>
            </p:txBody>
          </p:sp>
          <p:sp>
            <p:nvSpPr>
              <p:cNvPr id="17" name="TextBox 16">
                <a:extLst>
                  <a:ext uri="{FF2B5EF4-FFF2-40B4-BE49-F238E27FC236}">
                    <a16:creationId xmlns:a16="http://schemas.microsoft.com/office/drawing/2014/main" id="{E84886C7-F721-41D4-9D01-66D06EA45767}"/>
                  </a:ext>
                </a:extLst>
              </p:cNvPr>
              <p:cNvSpPr txBox="1"/>
              <p:nvPr/>
            </p:nvSpPr>
            <p:spPr>
              <a:xfrm>
                <a:off x="2942970" y="3610158"/>
                <a:ext cx="1463862" cy="369332"/>
              </a:xfrm>
              <a:prstGeom prst="rect">
                <a:avLst/>
              </a:prstGeom>
              <a:noFill/>
            </p:spPr>
            <p:txBody>
              <a:bodyPr wrap="none" rtlCol="0">
                <a:spAutoFit/>
              </a:bodyPr>
              <a:lstStyle/>
              <a:p>
                <a:r>
                  <a:rPr lang="en-US" dirty="0"/>
                  <a:t>Cost element</a:t>
                </a:r>
              </a:p>
            </p:txBody>
          </p:sp>
          <p:sp>
            <p:nvSpPr>
              <p:cNvPr id="18" name="TextBox 17">
                <a:extLst>
                  <a:ext uri="{FF2B5EF4-FFF2-40B4-BE49-F238E27FC236}">
                    <a16:creationId xmlns:a16="http://schemas.microsoft.com/office/drawing/2014/main" id="{4AB99606-C78D-4D16-8427-DDDEACBD8D39}"/>
                  </a:ext>
                </a:extLst>
              </p:cNvPr>
              <p:cNvSpPr txBox="1"/>
              <p:nvPr/>
            </p:nvSpPr>
            <p:spPr>
              <a:xfrm>
                <a:off x="3652499" y="4137216"/>
                <a:ext cx="895053" cy="369332"/>
              </a:xfrm>
              <a:prstGeom prst="rect">
                <a:avLst/>
              </a:prstGeom>
              <a:noFill/>
            </p:spPr>
            <p:txBody>
              <a:bodyPr wrap="none" rtlCol="0">
                <a:spAutoFit/>
              </a:bodyPr>
              <a:lstStyle/>
              <a:p>
                <a:r>
                  <a:rPr lang="en-US" dirty="0"/>
                  <a:t>Vendor</a:t>
                </a:r>
              </a:p>
            </p:txBody>
          </p:sp>
          <p:sp>
            <p:nvSpPr>
              <p:cNvPr id="19" name="TextBox 18">
                <a:extLst>
                  <a:ext uri="{FF2B5EF4-FFF2-40B4-BE49-F238E27FC236}">
                    <a16:creationId xmlns:a16="http://schemas.microsoft.com/office/drawing/2014/main" id="{89BD543A-1655-41D9-B3E6-CF67138CD24E}"/>
                  </a:ext>
                </a:extLst>
              </p:cNvPr>
              <p:cNvSpPr txBox="1"/>
              <p:nvPr/>
            </p:nvSpPr>
            <p:spPr>
              <a:xfrm>
                <a:off x="3197907" y="4616466"/>
                <a:ext cx="1139543" cy="369332"/>
              </a:xfrm>
              <a:prstGeom prst="rect">
                <a:avLst/>
              </a:prstGeom>
              <a:noFill/>
            </p:spPr>
            <p:txBody>
              <a:bodyPr wrap="none" rtlCol="0">
                <a:spAutoFit/>
              </a:bodyPr>
              <a:lstStyle/>
              <a:p>
                <a:r>
                  <a:rPr lang="en-US" dirty="0"/>
                  <a:t>Customer</a:t>
                </a:r>
              </a:p>
            </p:txBody>
          </p:sp>
          <p:sp>
            <p:nvSpPr>
              <p:cNvPr id="20" name="TextBox 19">
                <a:extLst>
                  <a:ext uri="{FF2B5EF4-FFF2-40B4-BE49-F238E27FC236}">
                    <a16:creationId xmlns:a16="http://schemas.microsoft.com/office/drawing/2014/main" id="{E135F801-AE6D-4993-8A80-826F33120CB8}"/>
                  </a:ext>
                </a:extLst>
              </p:cNvPr>
              <p:cNvSpPr txBox="1"/>
              <p:nvPr/>
            </p:nvSpPr>
            <p:spPr>
              <a:xfrm>
                <a:off x="2783714" y="5236984"/>
                <a:ext cx="718466" cy="369332"/>
              </a:xfrm>
              <a:prstGeom prst="rect">
                <a:avLst/>
              </a:prstGeom>
              <a:noFill/>
            </p:spPr>
            <p:txBody>
              <a:bodyPr wrap="none" rtlCol="0">
                <a:spAutoFit/>
              </a:bodyPr>
              <a:lstStyle/>
              <a:p>
                <a:r>
                  <a:rPr lang="en-US" dirty="0"/>
                  <a:t>Asset</a:t>
                </a:r>
              </a:p>
            </p:txBody>
          </p:sp>
        </p:grpSp>
      </p:grpSp>
      <p:grpSp>
        <p:nvGrpSpPr>
          <p:cNvPr id="46" name="Group 45">
            <a:extLst>
              <a:ext uri="{FF2B5EF4-FFF2-40B4-BE49-F238E27FC236}">
                <a16:creationId xmlns:a16="http://schemas.microsoft.com/office/drawing/2014/main" id="{3783B40F-82EB-4216-8606-66B0FDF6315A}"/>
              </a:ext>
            </a:extLst>
          </p:cNvPr>
          <p:cNvGrpSpPr/>
          <p:nvPr/>
        </p:nvGrpSpPr>
        <p:grpSpPr>
          <a:xfrm>
            <a:off x="6249889" y="1852559"/>
            <a:ext cx="1444723" cy="2919912"/>
            <a:chOff x="6249889" y="1852559"/>
            <a:chExt cx="1444723" cy="2919912"/>
          </a:xfrm>
        </p:grpSpPr>
        <p:sp>
          <p:nvSpPr>
            <p:cNvPr id="21" name="Rectangle 20">
              <a:extLst>
                <a:ext uri="{FF2B5EF4-FFF2-40B4-BE49-F238E27FC236}">
                  <a16:creationId xmlns:a16="http://schemas.microsoft.com/office/drawing/2014/main" id="{CC03961C-A5C9-42F4-B19C-8E986DD6F177}"/>
                </a:ext>
              </a:extLst>
            </p:cNvPr>
            <p:cNvSpPr/>
            <p:nvPr/>
          </p:nvSpPr>
          <p:spPr>
            <a:xfrm>
              <a:off x="6249889" y="2286000"/>
              <a:ext cx="1441646" cy="2486471"/>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48DE266-0D54-45DD-A008-9EA82C073910}"/>
                </a:ext>
              </a:extLst>
            </p:cNvPr>
            <p:cNvSpPr/>
            <p:nvPr/>
          </p:nvSpPr>
          <p:spPr>
            <a:xfrm>
              <a:off x="6249889" y="1852559"/>
              <a:ext cx="1444723" cy="428869"/>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Client level</a:t>
              </a:r>
            </a:p>
          </p:txBody>
        </p:sp>
        <p:sp>
          <p:nvSpPr>
            <p:cNvPr id="30" name="TextBox 29">
              <a:extLst>
                <a:ext uri="{FF2B5EF4-FFF2-40B4-BE49-F238E27FC236}">
                  <a16:creationId xmlns:a16="http://schemas.microsoft.com/office/drawing/2014/main" id="{558E1688-46BA-44AA-B324-B180CF4F40C6}"/>
                </a:ext>
              </a:extLst>
            </p:cNvPr>
            <p:cNvSpPr txBox="1"/>
            <p:nvPr/>
          </p:nvSpPr>
          <p:spPr>
            <a:xfrm>
              <a:off x="6551612" y="2421064"/>
              <a:ext cx="825867" cy="369332"/>
            </a:xfrm>
            <a:prstGeom prst="rect">
              <a:avLst/>
            </a:prstGeom>
            <a:noFill/>
          </p:spPr>
          <p:txBody>
            <a:bodyPr wrap="none" rtlCol="0">
              <a:spAutoFit/>
            </a:bodyPr>
            <a:lstStyle/>
            <a:p>
              <a:r>
                <a:rPr lang="en-US" dirty="0"/>
                <a:t>75123</a:t>
              </a:r>
            </a:p>
          </p:txBody>
        </p:sp>
        <p:sp>
          <p:nvSpPr>
            <p:cNvPr id="33" name="TextBox 32">
              <a:extLst>
                <a:ext uri="{FF2B5EF4-FFF2-40B4-BE49-F238E27FC236}">
                  <a16:creationId xmlns:a16="http://schemas.microsoft.com/office/drawing/2014/main" id="{EF7E46EA-6A5C-4D71-906A-470FF3DAA39D}"/>
                </a:ext>
              </a:extLst>
            </p:cNvPr>
            <p:cNvSpPr txBox="1"/>
            <p:nvPr/>
          </p:nvSpPr>
          <p:spPr>
            <a:xfrm>
              <a:off x="6551612" y="3018032"/>
              <a:ext cx="825867" cy="369332"/>
            </a:xfrm>
            <a:prstGeom prst="rect">
              <a:avLst/>
            </a:prstGeom>
            <a:noFill/>
          </p:spPr>
          <p:txBody>
            <a:bodyPr wrap="none" rtlCol="0">
              <a:spAutoFit/>
            </a:bodyPr>
            <a:lstStyle/>
            <a:p>
              <a:r>
                <a:rPr lang="en-US" dirty="0"/>
                <a:t>75123</a:t>
              </a:r>
            </a:p>
          </p:txBody>
        </p:sp>
        <p:sp>
          <p:nvSpPr>
            <p:cNvPr id="34" name="TextBox 33">
              <a:extLst>
                <a:ext uri="{FF2B5EF4-FFF2-40B4-BE49-F238E27FC236}">
                  <a16:creationId xmlns:a16="http://schemas.microsoft.com/office/drawing/2014/main" id="{5718DCB1-DA06-4194-A030-FD1DCC532601}"/>
                </a:ext>
              </a:extLst>
            </p:cNvPr>
            <p:cNvSpPr txBox="1"/>
            <p:nvPr/>
          </p:nvSpPr>
          <p:spPr>
            <a:xfrm>
              <a:off x="6551612" y="3624357"/>
              <a:ext cx="825867" cy="369332"/>
            </a:xfrm>
            <a:prstGeom prst="rect">
              <a:avLst/>
            </a:prstGeom>
            <a:noFill/>
          </p:spPr>
          <p:txBody>
            <a:bodyPr wrap="none" rtlCol="0">
              <a:spAutoFit/>
            </a:bodyPr>
            <a:lstStyle/>
            <a:p>
              <a:r>
                <a:rPr lang="en-US" dirty="0"/>
                <a:t>12001</a:t>
              </a:r>
            </a:p>
          </p:txBody>
        </p:sp>
        <p:sp>
          <p:nvSpPr>
            <p:cNvPr id="37" name="TextBox 36">
              <a:extLst>
                <a:ext uri="{FF2B5EF4-FFF2-40B4-BE49-F238E27FC236}">
                  <a16:creationId xmlns:a16="http://schemas.microsoft.com/office/drawing/2014/main" id="{309136CE-20A1-4850-B178-3FBC5E4DB5C9}"/>
                </a:ext>
              </a:extLst>
            </p:cNvPr>
            <p:cNvSpPr txBox="1"/>
            <p:nvPr/>
          </p:nvSpPr>
          <p:spPr>
            <a:xfrm>
              <a:off x="6679851" y="4198414"/>
              <a:ext cx="569387" cy="369332"/>
            </a:xfrm>
            <a:prstGeom prst="rect">
              <a:avLst/>
            </a:prstGeom>
            <a:noFill/>
          </p:spPr>
          <p:txBody>
            <a:bodyPr wrap="none" rtlCol="0">
              <a:spAutoFit/>
            </a:bodyPr>
            <a:lstStyle/>
            <a:p>
              <a:r>
                <a:rPr lang="en-US" dirty="0"/>
                <a:t>100</a:t>
              </a:r>
            </a:p>
          </p:txBody>
        </p:sp>
      </p:grpSp>
      <p:grpSp>
        <p:nvGrpSpPr>
          <p:cNvPr id="47" name="Group 46">
            <a:extLst>
              <a:ext uri="{FF2B5EF4-FFF2-40B4-BE49-F238E27FC236}">
                <a16:creationId xmlns:a16="http://schemas.microsoft.com/office/drawing/2014/main" id="{5F384F38-B5AE-4542-BDE4-5CBDEA046768}"/>
              </a:ext>
            </a:extLst>
          </p:cNvPr>
          <p:cNvGrpSpPr/>
          <p:nvPr/>
        </p:nvGrpSpPr>
        <p:grpSpPr>
          <a:xfrm>
            <a:off x="7716265" y="1852559"/>
            <a:ext cx="1460316" cy="3550328"/>
            <a:chOff x="7716265" y="1852559"/>
            <a:chExt cx="1460316" cy="3550328"/>
          </a:xfrm>
        </p:grpSpPr>
        <p:sp>
          <p:nvSpPr>
            <p:cNvPr id="23" name="Rectangle 22">
              <a:extLst>
                <a:ext uri="{FF2B5EF4-FFF2-40B4-BE49-F238E27FC236}">
                  <a16:creationId xmlns:a16="http://schemas.microsoft.com/office/drawing/2014/main" id="{353E0502-5950-4065-9E7A-39F7D81BC3DE}"/>
                </a:ext>
              </a:extLst>
            </p:cNvPr>
            <p:cNvSpPr/>
            <p:nvPr/>
          </p:nvSpPr>
          <p:spPr>
            <a:xfrm>
              <a:off x="7731858" y="2294094"/>
              <a:ext cx="1444723" cy="573175"/>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E9E8739-0DC3-4A62-905A-FE442348E52D}"/>
                </a:ext>
              </a:extLst>
            </p:cNvPr>
            <p:cNvSpPr/>
            <p:nvPr/>
          </p:nvSpPr>
          <p:spPr>
            <a:xfrm>
              <a:off x="7731857" y="1852559"/>
              <a:ext cx="1444723" cy="428869"/>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North America</a:t>
              </a:r>
            </a:p>
          </p:txBody>
        </p:sp>
        <p:sp>
          <p:nvSpPr>
            <p:cNvPr id="31" name="TextBox 30">
              <a:extLst>
                <a:ext uri="{FF2B5EF4-FFF2-40B4-BE49-F238E27FC236}">
                  <a16:creationId xmlns:a16="http://schemas.microsoft.com/office/drawing/2014/main" id="{89BA399F-CB57-4238-8D92-EC616261368A}"/>
                </a:ext>
              </a:extLst>
            </p:cNvPr>
            <p:cNvSpPr txBox="1"/>
            <p:nvPr/>
          </p:nvSpPr>
          <p:spPr>
            <a:xfrm>
              <a:off x="8041284" y="2399871"/>
              <a:ext cx="825867" cy="369332"/>
            </a:xfrm>
            <a:prstGeom prst="rect">
              <a:avLst/>
            </a:prstGeom>
            <a:noFill/>
          </p:spPr>
          <p:txBody>
            <a:bodyPr wrap="none" rtlCol="0">
              <a:spAutoFit/>
            </a:bodyPr>
            <a:lstStyle/>
            <a:p>
              <a:r>
                <a:rPr lang="en-US" dirty="0"/>
                <a:t>75123</a:t>
              </a:r>
            </a:p>
          </p:txBody>
        </p:sp>
        <p:sp>
          <p:nvSpPr>
            <p:cNvPr id="36" name="Rectangle 35">
              <a:extLst>
                <a:ext uri="{FF2B5EF4-FFF2-40B4-BE49-F238E27FC236}">
                  <a16:creationId xmlns:a16="http://schemas.microsoft.com/office/drawing/2014/main" id="{8F8E87D3-4405-4600-A88E-11024922A6F7}"/>
                </a:ext>
              </a:extLst>
            </p:cNvPr>
            <p:cNvSpPr/>
            <p:nvPr/>
          </p:nvSpPr>
          <p:spPr>
            <a:xfrm>
              <a:off x="7716265" y="3468860"/>
              <a:ext cx="1444723" cy="1934027"/>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33E96888-A37D-4F4C-A9D4-BBBD02B5D41D}"/>
                </a:ext>
              </a:extLst>
            </p:cNvPr>
            <p:cNvSpPr txBox="1"/>
            <p:nvPr/>
          </p:nvSpPr>
          <p:spPr>
            <a:xfrm>
              <a:off x="7977630" y="3624357"/>
              <a:ext cx="825867" cy="369332"/>
            </a:xfrm>
            <a:prstGeom prst="rect">
              <a:avLst/>
            </a:prstGeom>
            <a:noFill/>
          </p:spPr>
          <p:txBody>
            <a:bodyPr wrap="none" rtlCol="0">
              <a:spAutoFit/>
            </a:bodyPr>
            <a:lstStyle/>
            <a:p>
              <a:r>
                <a:rPr lang="en-US" dirty="0"/>
                <a:t>12001</a:t>
              </a:r>
            </a:p>
          </p:txBody>
        </p:sp>
        <p:sp>
          <p:nvSpPr>
            <p:cNvPr id="39" name="TextBox 38">
              <a:extLst>
                <a:ext uri="{FF2B5EF4-FFF2-40B4-BE49-F238E27FC236}">
                  <a16:creationId xmlns:a16="http://schemas.microsoft.com/office/drawing/2014/main" id="{D793332D-409B-48F7-8518-5F9D672C9C52}"/>
                </a:ext>
              </a:extLst>
            </p:cNvPr>
            <p:cNvSpPr txBox="1"/>
            <p:nvPr/>
          </p:nvSpPr>
          <p:spPr>
            <a:xfrm>
              <a:off x="8105869" y="4225948"/>
              <a:ext cx="569387" cy="369332"/>
            </a:xfrm>
            <a:prstGeom prst="rect">
              <a:avLst/>
            </a:prstGeom>
            <a:noFill/>
          </p:spPr>
          <p:txBody>
            <a:bodyPr wrap="none" rtlCol="0">
              <a:spAutoFit/>
            </a:bodyPr>
            <a:lstStyle/>
            <a:p>
              <a:r>
                <a:rPr lang="en-US" dirty="0"/>
                <a:t>100</a:t>
              </a:r>
            </a:p>
          </p:txBody>
        </p:sp>
        <p:sp>
          <p:nvSpPr>
            <p:cNvPr id="40" name="TextBox 39">
              <a:extLst>
                <a:ext uri="{FF2B5EF4-FFF2-40B4-BE49-F238E27FC236}">
                  <a16:creationId xmlns:a16="http://schemas.microsoft.com/office/drawing/2014/main" id="{74783857-57DE-4BB3-9537-197C7169D37C}"/>
                </a:ext>
              </a:extLst>
            </p:cNvPr>
            <p:cNvSpPr txBox="1"/>
            <p:nvPr/>
          </p:nvSpPr>
          <p:spPr>
            <a:xfrm>
              <a:off x="7896103" y="4859595"/>
              <a:ext cx="1082348" cy="369332"/>
            </a:xfrm>
            <a:prstGeom prst="rect">
              <a:avLst/>
            </a:prstGeom>
            <a:noFill/>
          </p:spPr>
          <p:txBody>
            <a:bodyPr wrap="none" rtlCol="0">
              <a:spAutoFit/>
            </a:bodyPr>
            <a:lstStyle/>
            <a:p>
              <a:r>
                <a:rPr lang="en-US" dirty="0"/>
                <a:t>2000010</a:t>
              </a:r>
            </a:p>
          </p:txBody>
        </p:sp>
      </p:grpSp>
      <p:grpSp>
        <p:nvGrpSpPr>
          <p:cNvPr id="48" name="Group 47">
            <a:extLst>
              <a:ext uri="{FF2B5EF4-FFF2-40B4-BE49-F238E27FC236}">
                <a16:creationId xmlns:a16="http://schemas.microsoft.com/office/drawing/2014/main" id="{CFA0BDE6-A40F-48FE-B6C8-F26BE5561DC8}"/>
              </a:ext>
            </a:extLst>
          </p:cNvPr>
          <p:cNvGrpSpPr/>
          <p:nvPr/>
        </p:nvGrpSpPr>
        <p:grpSpPr>
          <a:xfrm>
            <a:off x="9482917" y="1866308"/>
            <a:ext cx="1444726" cy="2946023"/>
            <a:chOff x="9482917" y="1866308"/>
            <a:chExt cx="1444726" cy="2946023"/>
          </a:xfrm>
        </p:grpSpPr>
        <p:sp>
          <p:nvSpPr>
            <p:cNvPr id="28" name="Rectangle 27">
              <a:extLst>
                <a:ext uri="{FF2B5EF4-FFF2-40B4-BE49-F238E27FC236}">
                  <a16:creationId xmlns:a16="http://schemas.microsoft.com/office/drawing/2014/main" id="{50AE3984-63C8-4292-8795-3C4129EE5F9C}"/>
                </a:ext>
              </a:extLst>
            </p:cNvPr>
            <p:cNvSpPr/>
            <p:nvPr/>
          </p:nvSpPr>
          <p:spPr>
            <a:xfrm>
              <a:off x="9482920" y="2307844"/>
              <a:ext cx="1444723" cy="559426"/>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9" name="Rectangle 28">
              <a:extLst>
                <a:ext uri="{FF2B5EF4-FFF2-40B4-BE49-F238E27FC236}">
                  <a16:creationId xmlns:a16="http://schemas.microsoft.com/office/drawing/2014/main" id="{945D27E8-F9FC-4AE8-9F70-D8D4A4E81576}"/>
                </a:ext>
              </a:extLst>
            </p:cNvPr>
            <p:cNvSpPr/>
            <p:nvPr/>
          </p:nvSpPr>
          <p:spPr>
            <a:xfrm>
              <a:off x="9482919" y="1866308"/>
              <a:ext cx="1444723" cy="428869"/>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Europe</a:t>
              </a:r>
            </a:p>
          </p:txBody>
        </p:sp>
        <p:sp>
          <p:nvSpPr>
            <p:cNvPr id="32" name="TextBox 31">
              <a:extLst>
                <a:ext uri="{FF2B5EF4-FFF2-40B4-BE49-F238E27FC236}">
                  <a16:creationId xmlns:a16="http://schemas.microsoft.com/office/drawing/2014/main" id="{DD722E7A-7D5A-4383-AD94-AB71685F1B8B}"/>
                </a:ext>
              </a:extLst>
            </p:cNvPr>
            <p:cNvSpPr txBox="1"/>
            <p:nvPr/>
          </p:nvSpPr>
          <p:spPr>
            <a:xfrm>
              <a:off x="9792346" y="2394393"/>
              <a:ext cx="825867" cy="369332"/>
            </a:xfrm>
            <a:prstGeom prst="rect">
              <a:avLst/>
            </a:prstGeom>
            <a:noFill/>
          </p:spPr>
          <p:txBody>
            <a:bodyPr wrap="none" rtlCol="0">
              <a:spAutoFit/>
            </a:bodyPr>
            <a:lstStyle/>
            <a:p>
              <a:r>
                <a:rPr lang="en-US" dirty="0"/>
                <a:t>75123</a:t>
              </a:r>
            </a:p>
          </p:txBody>
        </p:sp>
        <p:sp>
          <p:nvSpPr>
            <p:cNvPr id="41" name="Rectangle 40">
              <a:extLst>
                <a:ext uri="{FF2B5EF4-FFF2-40B4-BE49-F238E27FC236}">
                  <a16:creationId xmlns:a16="http://schemas.microsoft.com/office/drawing/2014/main" id="{7643DF83-DB34-4DA3-9AB6-FC86AC96C452}"/>
                </a:ext>
              </a:extLst>
            </p:cNvPr>
            <p:cNvSpPr/>
            <p:nvPr/>
          </p:nvSpPr>
          <p:spPr>
            <a:xfrm>
              <a:off x="9482917" y="3468860"/>
              <a:ext cx="1444723" cy="1343471"/>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AE05529B-55A3-4431-B0DA-D7E0817B51F1}"/>
                </a:ext>
              </a:extLst>
            </p:cNvPr>
            <p:cNvSpPr txBox="1"/>
            <p:nvPr/>
          </p:nvSpPr>
          <p:spPr>
            <a:xfrm>
              <a:off x="9728025" y="3584497"/>
              <a:ext cx="825867" cy="369332"/>
            </a:xfrm>
            <a:prstGeom prst="rect">
              <a:avLst/>
            </a:prstGeom>
            <a:noFill/>
          </p:spPr>
          <p:txBody>
            <a:bodyPr wrap="none" rtlCol="0">
              <a:spAutoFit/>
            </a:bodyPr>
            <a:lstStyle/>
            <a:p>
              <a:r>
                <a:rPr lang="en-US" dirty="0"/>
                <a:t>12001</a:t>
              </a:r>
            </a:p>
          </p:txBody>
        </p:sp>
        <p:sp>
          <p:nvSpPr>
            <p:cNvPr id="43" name="TextBox 42">
              <a:extLst>
                <a:ext uri="{FF2B5EF4-FFF2-40B4-BE49-F238E27FC236}">
                  <a16:creationId xmlns:a16="http://schemas.microsoft.com/office/drawing/2014/main" id="{6972B1E0-6E70-41AF-9FFF-45AF0B286A5C}"/>
                </a:ext>
              </a:extLst>
            </p:cNvPr>
            <p:cNvSpPr txBox="1"/>
            <p:nvPr/>
          </p:nvSpPr>
          <p:spPr>
            <a:xfrm>
              <a:off x="9856264" y="4186088"/>
              <a:ext cx="569387" cy="369332"/>
            </a:xfrm>
            <a:prstGeom prst="rect">
              <a:avLst/>
            </a:prstGeom>
            <a:noFill/>
          </p:spPr>
          <p:txBody>
            <a:bodyPr wrap="none" rtlCol="0">
              <a:spAutoFit/>
            </a:bodyPr>
            <a:lstStyle/>
            <a:p>
              <a:r>
                <a:rPr lang="en-US" dirty="0"/>
                <a:t>100</a:t>
              </a:r>
            </a:p>
          </p:txBody>
        </p:sp>
      </p:grpSp>
      <p:sp>
        <p:nvSpPr>
          <p:cNvPr id="45" name="TextBox 44">
            <a:extLst>
              <a:ext uri="{FF2B5EF4-FFF2-40B4-BE49-F238E27FC236}">
                <a16:creationId xmlns:a16="http://schemas.microsoft.com/office/drawing/2014/main" id="{8D639926-DC73-425A-8877-9F5B3E28C1B3}"/>
              </a:ext>
            </a:extLst>
          </p:cNvPr>
          <p:cNvSpPr txBox="1"/>
          <p:nvPr/>
        </p:nvSpPr>
        <p:spPr>
          <a:xfrm>
            <a:off x="8151812" y="1305977"/>
            <a:ext cx="2135521" cy="369332"/>
          </a:xfrm>
          <a:prstGeom prst="rect">
            <a:avLst/>
          </a:prstGeom>
          <a:noFill/>
        </p:spPr>
        <p:txBody>
          <a:bodyPr wrap="none" rtlCol="0">
            <a:spAutoFit/>
          </a:bodyPr>
          <a:lstStyle/>
          <a:p>
            <a:r>
              <a:rPr lang="en-US" dirty="0"/>
              <a:t>Company code level</a:t>
            </a:r>
          </a:p>
        </p:txBody>
      </p:sp>
    </p:spTree>
    <p:extLst>
      <p:ext uri="{BB962C8B-B14F-4D97-AF65-F5344CB8AC3E}">
        <p14:creationId xmlns:p14="http://schemas.microsoft.com/office/powerpoint/2010/main" val="2418230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500"/>
                                        <p:tgtEl>
                                          <p:spTgt spid="45"/>
                                        </p:tgtEl>
                                      </p:cBhvr>
                                    </p:animEffect>
                                  </p:childTnLst>
                                </p:cTn>
                              </p:par>
                              <p:par>
                                <p:cTn id="16" presetID="10" presetClass="entr" presetSubtype="0"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0-#ppt_w/2"/>
                                          </p:val>
                                        </p:tav>
                                        <p:tav tm="100000">
                                          <p:val>
                                            <p:strVal val="#ppt_x"/>
                                          </p:val>
                                        </p:tav>
                                      </p:tavLst>
                                    </p:anim>
                                    <p:anim calcmode="lin" valueType="num">
                                      <p:cBhvr additive="base">
                                        <p:cTn id="24"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3BE6D-B9A8-47C7-A90D-C6DEF1180336}"/>
              </a:ext>
            </a:extLst>
          </p:cNvPr>
          <p:cNvSpPr>
            <a:spLocks noGrp="1"/>
          </p:cNvSpPr>
          <p:nvPr>
            <p:ph type="title"/>
          </p:nvPr>
        </p:nvSpPr>
        <p:spPr/>
        <p:txBody>
          <a:bodyPr>
            <a:normAutofit fontScale="90000"/>
          </a:bodyPr>
          <a:lstStyle/>
          <a:p>
            <a:r>
              <a:rPr lang="en-US" dirty="0"/>
              <a:t>SAP Finance Operations (FI)</a:t>
            </a:r>
            <a:br>
              <a:rPr lang="en-US" dirty="0"/>
            </a:br>
            <a:r>
              <a:rPr lang="en-US" dirty="0"/>
              <a:t>Master data copy</a:t>
            </a:r>
          </a:p>
        </p:txBody>
      </p:sp>
      <p:grpSp>
        <p:nvGrpSpPr>
          <p:cNvPr id="3" name="Group 2">
            <a:extLst>
              <a:ext uri="{FF2B5EF4-FFF2-40B4-BE49-F238E27FC236}">
                <a16:creationId xmlns:a16="http://schemas.microsoft.com/office/drawing/2014/main" id="{D9ED0F0B-C565-4DFF-9586-0DDF4013AF35}"/>
              </a:ext>
            </a:extLst>
          </p:cNvPr>
          <p:cNvGrpSpPr/>
          <p:nvPr/>
        </p:nvGrpSpPr>
        <p:grpSpPr>
          <a:xfrm>
            <a:off x="2120023" y="2286000"/>
            <a:ext cx="3993017" cy="3116887"/>
            <a:chOff x="2863395" y="2750513"/>
            <a:chExt cx="3993017" cy="3116887"/>
          </a:xfrm>
        </p:grpSpPr>
        <p:sp>
          <p:nvSpPr>
            <p:cNvPr id="4" name="Arrow: Right 3">
              <a:extLst>
                <a:ext uri="{FF2B5EF4-FFF2-40B4-BE49-F238E27FC236}">
                  <a16:creationId xmlns:a16="http://schemas.microsoft.com/office/drawing/2014/main" id="{51FBA4BA-3F1C-42DD-BDB7-BC821F4D2E6D}"/>
                </a:ext>
              </a:extLst>
            </p:cNvPr>
            <p:cNvSpPr/>
            <p:nvPr/>
          </p:nvSpPr>
          <p:spPr>
            <a:xfrm>
              <a:off x="2863395" y="2750513"/>
              <a:ext cx="3993017" cy="3116887"/>
            </a:xfrm>
            <a:prstGeom prst="rightArrow">
              <a:avLst>
                <a:gd name="adj1" fmla="val 100000"/>
                <a:gd name="adj2" fmla="val 20991"/>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5EF90185-C378-4082-A7C7-207D1D3E8749}"/>
                </a:ext>
              </a:extLst>
            </p:cNvPr>
            <p:cNvGrpSpPr/>
            <p:nvPr/>
          </p:nvGrpSpPr>
          <p:grpSpPr>
            <a:xfrm>
              <a:off x="2992183" y="2904562"/>
              <a:ext cx="3102229" cy="2837128"/>
              <a:chOff x="2352103" y="2904562"/>
              <a:chExt cx="3102229" cy="2837128"/>
            </a:xfrm>
          </p:grpSpPr>
          <p:sp>
            <p:nvSpPr>
              <p:cNvPr id="6" name="Oval 5">
                <a:extLst>
                  <a:ext uri="{FF2B5EF4-FFF2-40B4-BE49-F238E27FC236}">
                    <a16:creationId xmlns:a16="http://schemas.microsoft.com/office/drawing/2014/main" id="{855C7D64-EE39-41B6-B2F2-02DBC35AE7AA}"/>
                  </a:ext>
                </a:extLst>
              </p:cNvPr>
              <p:cNvSpPr/>
              <p:nvPr/>
            </p:nvSpPr>
            <p:spPr>
              <a:xfrm>
                <a:off x="3701732" y="2904562"/>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912B0AB-D669-41DA-AD78-1E02B99DA59A}"/>
                  </a:ext>
                </a:extLst>
              </p:cNvPr>
              <p:cNvSpPr/>
              <p:nvPr/>
            </p:nvSpPr>
            <p:spPr>
              <a:xfrm>
                <a:off x="3678872" y="5101610"/>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EFA9B906-CCB0-47FB-8EE0-7CFCE673E6B8}"/>
                  </a:ext>
                </a:extLst>
              </p:cNvPr>
              <p:cNvSpPr/>
              <p:nvPr/>
            </p:nvSpPr>
            <p:spPr>
              <a:xfrm>
                <a:off x="4547552" y="3224602"/>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A2D89DD-371C-444A-94B1-AE7E8ED9ACF8}"/>
                  </a:ext>
                </a:extLst>
              </p:cNvPr>
              <p:cNvSpPr/>
              <p:nvPr/>
            </p:nvSpPr>
            <p:spPr>
              <a:xfrm>
                <a:off x="4547552" y="4781570"/>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CBBFAA5-28F3-4225-8707-DC1DBD9F0EF1}"/>
                  </a:ext>
                </a:extLst>
              </p:cNvPr>
              <p:cNvSpPr/>
              <p:nvPr/>
            </p:nvSpPr>
            <p:spPr>
              <a:xfrm>
                <a:off x="4814252" y="4001842"/>
                <a:ext cx="640080" cy="64008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Checklist">
                <a:extLst>
                  <a:ext uri="{FF2B5EF4-FFF2-40B4-BE49-F238E27FC236}">
                    <a16:creationId xmlns:a16="http://schemas.microsoft.com/office/drawing/2014/main" id="{BBD6FE89-C2FF-4023-A168-B658F2064A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85802" y="2997746"/>
                <a:ext cx="471940" cy="471940"/>
              </a:xfrm>
              <a:prstGeom prst="rect">
                <a:avLst/>
              </a:prstGeom>
            </p:spPr>
          </p:pic>
          <p:pic>
            <p:nvPicPr>
              <p:cNvPr id="12" name="Graphic 11" descr="Checklist">
                <a:extLst>
                  <a:ext uri="{FF2B5EF4-FFF2-40B4-BE49-F238E27FC236}">
                    <a16:creationId xmlns:a16="http://schemas.microsoft.com/office/drawing/2014/main" id="{3A2C76FE-9CB4-477B-B7A7-A54CDA71097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31622" y="3331782"/>
                <a:ext cx="471940" cy="471940"/>
              </a:xfrm>
              <a:prstGeom prst="rect">
                <a:avLst/>
              </a:prstGeom>
            </p:spPr>
          </p:pic>
          <p:pic>
            <p:nvPicPr>
              <p:cNvPr id="13" name="Graphic 12" descr="Shopping cart">
                <a:extLst>
                  <a:ext uri="{FF2B5EF4-FFF2-40B4-BE49-F238E27FC236}">
                    <a16:creationId xmlns:a16="http://schemas.microsoft.com/office/drawing/2014/main" id="{A37FDA6B-1F05-4340-BF7B-0D1B874256C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890383" y="4079217"/>
                <a:ext cx="487817" cy="487817"/>
              </a:xfrm>
              <a:prstGeom prst="rect">
                <a:avLst/>
              </a:prstGeom>
            </p:spPr>
          </p:pic>
          <p:pic>
            <p:nvPicPr>
              <p:cNvPr id="14" name="Graphic 13" descr="Wallet">
                <a:extLst>
                  <a:ext uri="{FF2B5EF4-FFF2-40B4-BE49-F238E27FC236}">
                    <a16:creationId xmlns:a16="http://schemas.microsoft.com/office/drawing/2014/main" id="{9EEC2D5F-BA12-4CEF-AA1D-F9FB9804517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72942" y="4829820"/>
                <a:ext cx="543580" cy="543580"/>
              </a:xfrm>
              <a:prstGeom prst="rect">
                <a:avLst/>
              </a:prstGeom>
            </p:spPr>
          </p:pic>
          <p:pic>
            <p:nvPicPr>
              <p:cNvPr id="15" name="Graphic 14" descr="City">
                <a:extLst>
                  <a:ext uri="{FF2B5EF4-FFF2-40B4-BE49-F238E27FC236}">
                    <a16:creationId xmlns:a16="http://schemas.microsoft.com/office/drawing/2014/main" id="{5C1C5B1F-EA9E-4BFB-B787-F7082916190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701732" y="5149860"/>
                <a:ext cx="543580" cy="543580"/>
              </a:xfrm>
              <a:prstGeom prst="rect">
                <a:avLst/>
              </a:prstGeom>
            </p:spPr>
          </p:pic>
          <p:sp>
            <p:nvSpPr>
              <p:cNvPr id="16" name="TextBox 15">
                <a:extLst>
                  <a:ext uri="{FF2B5EF4-FFF2-40B4-BE49-F238E27FC236}">
                    <a16:creationId xmlns:a16="http://schemas.microsoft.com/office/drawing/2014/main" id="{C7697087-3CB8-4636-B2B9-01E25E18E904}"/>
                  </a:ext>
                </a:extLst>
              </p:cNvPr>
              <p:cNvSpPr txBox="1"/>
              <p:nvPr/>
            </p:nvSpPr>
            <p:spPr>
              <a:xfrm>
                <a:off x="2352103" y="3059668"/>
                <a:ext cx="1322798" cy="369332"/>
              </a:xfrm>
              <a:prstGeom prst="rect">
                <a:avLst/>
              </a:prstGeom>
              <a:noFill/>
            </p:spPr>
            <p:txBody>
              <a:bodyPr wrap="none" rtlCol="0">
                <a:spAutoFit/>
              </a:bodyPr>
              <a:lstStyle/>
              <a:p>
                <a:r>
                  <a:rPr lang="en-US" dirty="0"/>
                  <a:t>GL account </a:t>
                </a:r>
              </a:p>
            </p:txBody>
          </p:sp>
          <p:sp>
            <p:nvSpPr>
              <p:cNvPr id="17" name="TextBox 16">
                <a:extLst>
                  <a:ext uri="{FF2B5EF4-FFF2-40B4-BE49-F238E27FC236}">
                    <a16:creationId xmlns:a16="http://schemas.microsoft.com/office/drawing/2014/main" id="{E84886C7-F721-41D4-9D01-66D06EA45767}"/>
                  </a:ext>
                </a:extLst>
              </p:cNvPr>
              <p:cNvSpPr txBox="1"/>
              <p:nvPr/>
            </p:nvSpPr>
            <p:spPr>
              <a:xfrm>
                <a:off x="2942970" y="3610158"/>
                <a:ext cx="1463862" cy="369332"/>
              </a:xfrm>
              <a:prstGeom prst="rect">
                <a:avLst/>
              </a:prstGeom>
              <a:noFill/>
            </p:spPr>
            <p:txBody>
              <a:bodyPr wrap="none" rtlCol="0">
                <a:spAutoFit/>
              </a:bodyPr>
              <a:lstStyle/>
              <a:p>
                <a:r>
                  <a:rPr lang="en-US" dirty="0"/>
                  <a:t>Cost element</a:t>
                </a:r>
              </a:p>
            </p:txBody>
          </p:sp>
          <p:sp>
            <p:nvSpPr>
              <p:cNvPr id="18" name="TextBox 17">
                <a:extLst>
                  <a:ext uri="{FF2B5EF4-FFF2-40B4-BE49-F238E27FC236}">
                    <a16:creationId xmlns:a16="http://schemas.microsoft.com/office/drawing/2014/main" id="{4AB99606-C78D-4D16-8427-DDDEACBD8D39}"/>
                  </a:ext>
                </a:extLst>
              </p:cNvPr>
              <p:cNvSpPr txBox="1"/>
              <p:nvPr/>
            </p:nvSpPr>
            <p:spPr>
              <a:xfrm>
                <a:off x="3652499" y="4137216"/>
                <a:ext cx="895053" cy="369332"/>
              </a:xfrm>
              <a:prstGeom prst="rect">
                <a:avLst/>
              </a:prstGeom>
              <a:noFill/>
            </p:spPr>
            <p:txBody>
              <a:bodyPr wrap="none" rtlCol="0">
                <a:spAutoFit/>
              </a:bodyPr>
              <a:lstStyle/>
              <a:p>
                <a:r>
                  <a:rPr lang="en-US" dirty="0"/>
                  <a:t>Vendor</a:t>
                </a:r>
              </a:p>
            </p:txBody>
          </p:sp>
          <p:sp>
            <p:nvSpPr>
              <p:cNvPr id="19" name="TextBox 18">
                <a:extLst>
                  <a:ext uri="{FF2B5EF4-FFF2-40B4-BE49-F238E27FC236}">
                    <a16:creationId xmlns:a16="http://schemas.microsoft.com/office/drawing/2014/main" id="{89BD543A-1655-41D9-B3E6-CF67138CD24E}"/>
                  </a:ext>
                </a:extLst>
              </p:cNvPr>
              <p:cNvSpPr txBox="1"/>
              <p:nvPr/>
            </p:nvSpPr>
            <p:spPr>
              <a:xfrm>
                <a:off x="3197907" y="4616466"/>
                <a:ext cx="1139543" cy="369332"/>
              </a:xfrm>
              <a:prstGeom prst="rect">
                <a:avLst/>
              </a:prstGeom>
              <a:noFill/>
            </p:spPr>
            <p:txBody>
              <a:bodyPr wrap="none" rtlCol="0">
                <a:spAutoFit/>
              </a:bodyPr>
              <a:lstStyle/>
              <a:p>
                <a:r>
                  <a:rPr lang="en-US" dirty="0"/>
                  <a:t>Customer</a:t>
                </a:r>
              </a:p>
            </p:txBody>
          </p:sp>
          <p:sp>
            <p:nvSpPr>
              <p:cNvPr id="20" name="TextBox 19">
                <a:extLst>
                  <a:ext uri="{FF2B5EF4-FFF2-40B4-BE49-F238E27FC236}">
                    <a16:creationId xmlns:a16="http://schemas.microsoft.com/office/drawing/2014/main" id="{E135F801-AE6D-4993-8A80-826F33120CB8}"/>
                  </a:ext>
                </a:extLst>
              </p:cNvPr>
              <p:cNvSpPr txBox="1"/>
              <p:nvPr/>
            </p:nvSpPr>
            <p:spPr>
              <a:xfrm>
                <a:off x="2783714" y="5236984"/>
                <a:ext cx="718466" cy="369332"/>
              </a:xfrm>
              <a:prstGeom prst="rect">
                <a:avLst/>
              </a:prstGeom>
              <a:noFill/>
            </p:spPr>
            <p:txBody>
              <a:bodyPr wrap="none" rtlCol="0">
                <a:spAutoFit/>
              </a:bodyPr>
              <a:lstStyle/>
              <a:p>
                <a:r>
                  <a:rPr lang="en-US" dirty="0"/>
                  <a:t>Asset</a:t>
                </a:r>
              </a:p>
            </p:txBody>
          </p:sp>
        </p:grpSp>
      </p:grpSp>
      <p:grpSp>
        <p:nvGrpSpPr>
          <p:cNvPr id="46" name="Group 45">
            <a:extLst>
              <a:ext uri="{FF2B5EF4-FFF2-40B4-BE49-F238E27FC236}">
                <a16:creationId xmlns:a16="http://schemas.microsoft.com/office/drawing/2014/main" id="{3783B40F-82EB-4216-8606-66B0FDF6315A}"/>
              </a:ext>
            </a:extLst>
          </p:cNvPr>
          <p:cNvGrpSpPr/>
          <p:nvPr/>
        </p:nvGrpSpPr>
        <p:grpSpPr>
          <a:xfrm>
            <a:off x="6249889" y="1594023"/>
            <a:ext cx="1444723" cy="3178448"/>
            <a:chOff x="6249889" y="1594023"/>
            <a:chExt cx="1444723" cy="3178448"/>
          </a:xfrm>
        </p:grpSpPr>
        <p:sp>
          <p:nvSpPr>
            <p:cNvPr id="21" name="Rectangle 20">
              <a:extLst>
                <a:ext uri="{FF2B5EF4-FFF2-40B4-BE49-F238E27FC236}">
                  <a16:creationId xmlns:a16="http://schemas.microsoft.com/office/drawing/2014/main" id="{CC03961C-A5C9-42F4-B19C-8E986DD6F177}"/>
                </a:ext>
              </a:extLst>
            </p:cNvPr>
            <p:cNvSpPr/>
            <p:nvPr/>
          </p:nvSpPr>
          <p:spPr>
            <a:xfrm>
              <a:off x="6249889" y="2286000"/>
              <a:ext cx="1441646" cy="2486471"/>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48DE266-0D54-45DD-A008-9EA82C073910}"/>
                </a:ext>
              </a:extLst>
            </p:cNvPr>
            <p:cNvSpPr/>
            <p:nvPr/>
          </p:nvSpPr>
          <p:spPr>
            <a:xfrm>
              <a:off x="6249889" y="1594023"/>
              <a:ext cx="1444723" cy="687406"/>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Client level</a:t>
              </a:r>
            </a:p>
          </p:txBody>
        </p:sp>
        <p:sp>
          <p:nvSpPr>
            <p:cNvPr id="30" name="TextBox 29">
              <a:extLst>
                <a:ext uri="{FF2B5EF4-FFF2-40B4-BE49-F238E27FC236}">
                  <a16:creationId xmlns:a16="http://schemas.microsoft.com/office/drawing/2014/main" id="{558E1688-46BA-44AA-B324-B180CF4F40C6}"/>
                </a:ext>
              </a:extLst>
            </p:cNvPr>
            <p:cNvSpPr txBox="1"/>
            <p:nvPr/>
          </p:nvSpPr>
          <p:spPr>
            <a:xfrm>
              <a:off x="6551612" y="2421064"/>
              <a:ext cx="825867" cy="369332"/>
            </a:xfrm>
            <a:prstGeom prst="rect">
              <a:avLst/>
            </a:prstGeom>
            <a:noFill/>
          </p:spPr>
          <p:txBody>
            <a:bodyPr wrap="none" rtlCol="0">
              <a:spAutoFit/>
            </a:bodyPr>
            <a:lstStyle/>
            <a:p>
              <a:r>
                <a:rPr lang="en-US" dirty="0"/>
                <a:t>75123</a:t>
              </a:r>
            </a:p>
          </p:txBody>
        </p:sp>
        <p:sp>
          <p:nvSpPr>
            <p:cNvPr id="33" name="TextBox 32">
              <a:extLst>
                <a:ext uri="{FF2B5EF4-FFF2-40B4-BE49-F238E27FC236}">
                  <a16:creationId xmlns:a16="http://schemas.microsoft.com/office/drawing/2014/main" id="{EF7E46EA-6A5C-4D71-906A-470FF3DAA39D}"/>
                </a:ext>
              </a:extLst>
            </p:cNvPr>
            <p:cNvSpPr txBox="1"/>
            <p:nvPr/>
          </p:nvSpPr>
          <p:spPr>
            <a:xfrm>
              <a:off x="6551612" y="3018032"/>
              <a:ext cx="825867" cy="369332"/>
            </a:xfrm>
            <a:prstGeom prst="rect">
              <a:avLst/>
            </a:prstGeom>
            <a:noFill/>
          </p:spPr>
          <p:txBody>
            <a:bodyPr wrap="none" rtlCol="0">
              <a:spAutoFit/>
            </a:bodyPr>
            <a:lstStyle/>
            <a:p>
              <a:r>
                <a:rPr lang="en-US" dirty="0"/>
                <a:t>75123</a:t>
              </a:r>
            </a:p>
          </p:txBody>
        </p:sp>
        <p:sp>
          <p:nvSpPr>
            <p:cNvPr id="34" name="TextBox 33">
              <a:extLst>
                <a:ext uri="{FF2B5EF4-FFF2-40B4-BE49-F238E27FC236}">
                  <a16:creationId xmlns:a16="http://schemas.microsoft.com/office/drawing/2014/main" id="{5718DCB1-DA06-4194-A030-FD1DCC532601}"/>
                </a:ext>
              </a:extLst>
            </p:cNvPr>
            <p:cNvSpPr txBox="1"/>
            <p:nvPr/>
          </p:nvSpPr>
          <p:spPr>
            <a:xfrm>
              <a:off x="6551612" y="3624357"/>
              <a:ext cx="825867" cy="369332"/>
            </a:xfrm>
            <a:prstGeom prst="rect">
              <a:avLst/>
            </a:prstGeom>
            <a:noFill/>
          </p:spPr>
          <p:txBody>
            <a:bodyPr wrap="none" rtlCol="0">
              <a:spAutoFit/>
            </a:bodyPr>
            <a:lstStyle/>
            <a:p>
              <a:r>
                <a:rPr lang="en-US" dirty="0"/>
                <a:t>12001</a:t>
              </a:r>
            </a:p>
          </p:txBody>
        </p:sp>
        <p:sp>
          <p:nvSpPr>
            <p:cNvPr id="37" name="TextBox 36">
              <a:extLst>
                <a:ext uri="{FF2B5EF4-FFF2-40B4-BE49-F238E27FC236}">
                  <a16:creationId xmlns:a16="http://schemas.microsoft.com/office/drawing/2014/main" id="{309136CE-20A1-4850-B178-3FBC5E4DB5C9}"/>
                </a:ext>
              </a:extLst>
            </p:cNvPr>
            <p:cNvSpPr txBox="1"/>
            <p:nvPr/>
          </p:nvSpPr>
          <p:spPr>
            <a:xfrm>
              <a:off x="6679851" y="4198414"/>
              <a:ext cx="569387" cy="369332"/>
            </a:xfrm>
            <a:prstGeom prst="rect">
              <a:avLst/>
            </a:prstGeom>
            <a:noFill/>
          </p:spPr>
          <p:txBody>
            <a:bodyPr wrap="none" rtlCol="0">
              <a:spAutoFit/>
            </a:bodyPr>
            <a:lstStyle/>
            <a:p>
              <a:r>
                <a:rPr lang="en-US" dirty="0"/>
                <a:t>100</a:t>
              </a:r>
            </a:p>
          </p:txBody>
        </p:sp>
      </p:grpSp>
      <p:grpSp>
        <p:nvGrpSpPr>
          <p:cNvPr id="47" name="Group 46">
            <a:extLst>
              <a:ext uri="{FF2B5EF4-FFF2-40B4-BE49-F238E27FC236}">
                <a16:creationId xmlns:a16="http://schemas.microsoft.com/office/drawing/2014/main" id="{5F384F38-B5AE-4542-BDE4-5CBDEA046768}"/>
              </a:ext>
            </a:extLst>
          </p:cNvPr>
          <p:cNvGrpSpPr/>
          <p:nvPr/>
        </p:nvGrpSpPr>
        <p:grpSpPr>
          <a:xfrm>
            <a:off x="7716265" y="1594023"/>
            <a:ext cx="1460316" cy="3808864"/>
            <a:chOff x="7716265" y="1594023"/>
            <a:chExt cx="1460316" cy="3808864"/>
          </a:xfrm>
        </p:grpSpPr>
        <p:sp>
          <p:nvSpPr>
            <p:cNvPr id="23" name="Rectangle 22">
              <a:extLst>
                <a:ext uri="{FF2B5EF4-FFF2-40B4-BE49-F238E27FC236}">
                  <a16:creationId xmlns:a16="http://schemas.microsoft.com/office/drawing/2014/main" id="{353E0502-5950-4065-9E7A-39F7D81BC3DE}"/>
                </a:ext>
              </a:extLst>
            </p:cNvPr>
            <p:cNvSpPr/>
            <p:nvPr/>
          </p:nvSpPr>
          <p:spPr>
            <a:xfrm>
              <a:off x="7731858" y="2294094"/>
              <a:ext cx="1444723" cy="573175"/>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E9E8739-0DC3-4A62-905A-FE442348E52D}"/>
                </a:ext>
              </a:extLst>
            </p:cNvPr>
            <p:cNvSpPr/>
            <p:nvPr/>
          </p:nvSpPr>
          <p:spPr>
            <a:xfrm>
              <a:off x="7731857" y="1594023"/>
              <a:ext cx="1444723" cy="687406"/>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North America</a:t>
              </a:r>
            </a:p>
          </p:txBody>
        </p:sp>
        <p:sp>
          <p:nvSpPr>
            <p:cNvPr id="31" name="TextBox 30">
              <a:extLst>
                <a:ext uri="{FF2B5EF4-FFF2-40B4-BE49-F238E27FC236}">
                  <a16:creationId xmlns:a16="http://schemas.microsoft.com/office/drawing/2014/main" id="{89BA399F-CB57-4238-8D92-EC616261368A}"/>
                </a:ext>
              </a:extLst>
            </p:cNvPr>
            <p:cNvSpPr txBox="1"/>
            <p:nvPr/>
          </p:nvSpPr>
          <p:spPr>
            <a:xfrm>
              <a:off x="8041284" y="2399871"/>
              <a:ext cx="825867" cy="369332"/>
            </a:xfrm>
            <a:prstGeom prst="rect">
              <a:avLst/>
            </a:prstGeom>
            <a:noFill/>
          </p:spPr>
          <p:txBody>
            <a:bodyPr wrap="none" rtlCol="0">
              <a:spAutoFit/>
            </a:bodyPr>
            <a:lstStyle/>
            <a:p>
              <a:r>
                <a:rPr lang="en-US" dirty="0"/>
                <a:t>75123</a:t>
              </a:r>
            </a:p>
          </p:txBody>
        </p:sp>
        <p:sp>
          <p:nvSpPr>
            <p:cNvPr id="36" name="Rectangle 35">
              <a:extLst>
                <a:ext uri="{FF2B5EF4-FFF2-40B4-BE49-F238E27FC236}">
                  <a16:creationId xmlns:a16="http://schemas.microsoft.com/office/drawing/2014/main" id="{8F8E87D3-4405-4600-A88E-11024922A6F7}"/>
                </a:ext>
              </a:extLst>
            </p:cNvPr>
            <p:cNvSpPr/>
            <p:nvPr/>
          </p:nvSpPr>
          <p:spPr>
            <a:xfrm>
              <a:off x="7716265" y="3468860"/>
              <a:ext cx="1444723" cy="1934027"/>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33E96888-A37D-4F4C-A9D4-BBBD02B5D41D}"/>
                </a:ext>
              </a:extLst>
            </p:cNvPr>
            <p:cNvSpPr txBox="1"/>
            <p:nvPr/>
          </p:nvSpPr>
          <p:spPr>
            <a:xfrm>
              <a:off x="7977630" y="3624357"/>
              <a:ext cx="825867" cy="369332"/>
            </a:xfrm>
            <a:prstGeom prst="rect">
              <a:avLst/>
            </a:prstGeom>
            <a:noFill/>
          </p:spPr>
          <p:txBody>
            <a:bodyPr wrap="none" rtlCol="0">
              <a:spAutoFit/>
            </a:bodyPr>
            <a:lstStyle/>
            <a:p>
              <a:r>
                <a:rPr lang="en-US" dirty="0"/>
                <a:t>12001</a:t>
              </a:r>
            </a:p>
          </p:txBody>
        </p:sp>
        <p:sp>
          <p:nvSpPr>
            <p:cNvPr id="39" name="TextBox 38">
              <a:extLst>
                <a:ext uri="{FF2B5EF4-FFF2-40B4-BE49-F238E27FC236}">
                  <a16:creationId xmlns:a16="http://schemas.microsoft.com/office/drawing/2014/main" id="{D793332D-409B-48F7-8518-5F9D672C9C52}"/>
                </a:ext>
              </a:extLst>
            </p:cNvPr>
            <p:cNvSpPr txBox="1"/>
            <p:nvPr/>
          </p:nvSpPr>
          <p:spPr>
            <a:xfrm>
              <a:off x="8105869" y="4225948"/>
              <a:ext cx="569387" cy="369332"/>
            </a:xfrm>
            <a:prstGeom prst="rect">
              <a:avLst/>
            </a:prstGeom>
            <a:noFill/>
          </p:spPr>
          <p:txBody>
            <a:bodyPr wrap="none" rtlCol="0">
              <a:spAutoFit/>
            </a:bodyPr>
            <a:lstStyle/>
            <a:p>
              <a:r>
                <a:rPr lang="en-US" dirty="0"/>
                <a:t>100</a:t>
              </a:r>
            </a:p>
          </p:txBody>
        </p:sp>
        <p:sp>
          <p:nvSpPr>
            <p:cNvPr id="40" name="TextBox 39">
              <a:extLst>
                <a:ext uri="{FF2B5EF4-FFF2-40B4-BE49-F238E27FC236}">
                  <a16:creationId xmlns:a16="http://schemas.microsoft.com/office/drawing/2014/main" id="{74783857-57DE-4BB3-9537-197C7169D37C}"/>
                </a:ext>
              </a:extLst>
            </p:cNvPr>
            <p:cNvSpPr txBox="1"/>
            <p:nvPr/>
          </p:nvSpPr>
          <p:spPr>
            <a:xfrm>
              <a:off x="7896103" y="4859595"/>
              <a:ext cx="1082348" cy="369332"/>
            </a:xfrm>
            <a:prstGeom prst="rect">
              <a:avLst/>
            </a:prstGeom>
            <a:noFill/>
          </p:spPr>
          <p:txBody>
            <a:bodyPr wrap="none" rtlCol="0">
              <a:spAutoFit/>
            </a:bodyPr>
            <a:lstStyle/>
            <a:p>
              <a:r>
                <a:rPr lang="en-US" dirty="0"/>
                <a:t>2000010</a:t>
              </a:r>
            </a:p>
          </p:txBody>
        </p:sp>
      </p:grpSp>
      <p:grpSp>
        <p:nvGrpSpPr>
          <p:cNvPr id="48" name="Group 47">
            <a:extLst>
              <a:ext uri="{FF2B5EF4-FFF2-40B4-BE49-F238E27FC236}">
                <a16:creationId xmlns:a16="http://schemas.microsoft.com/office/drawing/2014/main" id="{CFA0BDE6-A40F-48FE-B6C8-F26BE5561DC8}"/>
              </a:ext>
            </a:extLst>
          </p:cNvPr>
          <p:cNvGrpSpPr/>
          <p:nvPr/>
        </p:nvGrpSpPr>
        <p:grpSpPr>
          <a:xfrm>
            <a:off x="9482917" y="1594023"/>
            <a:ext cx="1444726" cy="3218308"/>
            <a:chOff x="9482917" y="1594023"/>
            <a:chExt cx="1444726" cy="3218308"/>
          </a:xfrm>
        </p:grpSpPr>
        <p:sp>
          <p:nvSpPr>
            <p:cNvPr id="28" name="Rectangle 27">
              <a:extLst>
                <a:ext uri="{FF2B5EF4-FFF2-40B4-BE49-F238E27FC236}">
                  <a16:creationId xmlns:a16="http://schemas.microsoft.com/office/drawing/2014/main" id="{50AE3984-63C8-4292-8795-3C4129EE5F9C}"/>
                </a:ext>
              </a:extLst>
            </p:cNvPr>
            <p:cNvSpPr/>
            <p:nvPr/>
          </p:nvSpPr>
          <p:spPr>
            <a:xfrm>
              <a:off x="9482920" y="2307844"/>
              <a:ext cx="1444723" cy="559426"/>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9" name="Rectangle 28">
              <a:extLst>
                <a:ext uri="{FF2B5EF4-FFF2-40B4-BE49-F238E27FC236}">
                  <a16:creationId xmlns:a16="http://schemas.microsoft.com/office/drawing/2014/main" id="{945D27E8-F9FC-4AE8-9F70-D8D4A4E81576}"/>
                </a:ext>
              </a:extLst>
            </p:cNvPr>
            <p:cNvSpPr/>
            <p:nvPr/>
          </p:nvSpPr>
          <p:spPr>
            <a:xfrm>
              <a:off x="9482919" y="1594023"/>
              <a:ext cx="1444723" cy="701155"/>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North America/ Europe</a:t>
              </a:r>
            </a:p>
          </p:txBody>
        </p:sp>
        <p:sp>
          <p:nvSpPr>
            <p:cNvPr id="32" name="TextBox 31">
              <a:extLst>
                <a:ext uri="{FF2B5EF4-FFF2-40B4-BE49-F238E27FC236}">
                  <a16:creationId xmlns:a16="http://schemas.microsoft.com/office/drawing/2014/main" id="{DD722E7A-7D5A-4383-AD94-AB71685F1B8B}"/>
                </a:ext>
              </a:extLst>
            </p:cNvPr>
            <p:cNvSpPr txBox="1"/>
            <p:nvPr/>
          </p:nvSpPr>
          <p:spPr>
            <a:xfrm>
              <a:off x="9792346" y="2394393"/>
              <a:ext cx="825867" cy="369332"/>
            </a:xfrm>
            <a:prstGeom prst="rect">
              <a:avLst/>
            </a:prstGeom>
            <a:noFill/>
          </p:spPr>
          <p:txBody>
            <a:bodyPr wrap="none" rtlCol="0">
              <a:spAutoFit/>
            </a:bodyPr>
            <a:lstStyle/>
            <a:p>
              <a:r>
                <a:rPr lang="en-US" dirty="0"/>
                <a:t>75200</a:t>
              </a:r>
            </a:p>
          </p:txBody>
        </p:sp>
        <p:sp>
          <p:nvSpPr>
            <p:cNvPr id="41" name="Rectangle 40">
              <a:extLst>
                <a:ext uri="{FF2B5EF4-FFF2-40B4-BE49-F238E27FC236}">
                  <a16:creationId xmlns:a16="http://schemas.microsoft.com/office/drawing/2014/main" id="{7643DF83-DB34-4DA3-9AB6-FC86AC96C452}"/>
                </a:ext>
              </a:extLst>
            </p:cNvPr>
            <p:cNvSpPr/>
            <p:nvPr/>
          </p:nvSpPr>
          <p:spPr>
            <a:xfrm>
              <a:off x="9482917" y="3468860"/>
              <a:ext cx="1444723" cy="1343471"/>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AE05529B-55A3-4431-B0DA-D7E0817B51F1}"/>
                </a:ext>
              </a:extLst>
            </p:cNvPr>
            <p:cNvSpPr txBox="1"/>
            <p:nvPr/>
          </p:nvSpPr>
          <p:spPr>
            <a:xfrm>
              <a:off x="9728025" y="3584497"/>
              <a:ext cx="825867" cy="369332"/>
            </a:xfrm>
            <a:prstGeom prst="rect">
              <a:avLst/>
            </a:prstGeom>
            <a:noFill/>
          </p:spPr>
          <p:txBody>
            <a:bodyPr wrap="none" rtlCol="0">
              <a:spAutoFit/>
            </a:bodyPr>
            <a:lstStyle/>
            <a:p>
              <a:r>
                <a:rPr lang="en-US" dirty="0"/>
                <a:t>12010</a:t>
              </a:r>
            </a:p>
          </p:txBody>
        </p:sp>
        <p:sp>
          <p:nvSpPr>
            <p:cNvPr id="43" name="TextBox 42">
              <a:extLst>
                <a:ext uri="{FF2B5EF4-FFF2-40B4-BE49-F238E27FC236}">
                  <a16:creationId xmlns:a16="http://schemas.microsoft.com/office/drawing/2014/main" id="{6972B1E0-6E70-41AF-9FFF-45AF0B286A5C}"/>
                </a:ext>
              </a:extLst>
            </p:cNvPr>
            <p:cNvSpPr txBox="1"/>
            <p:nvPr/>
          </p:nvSpPr>
          <p:spPr>
            <a:xfrm>
              <a:off x="9856264" y="4186088"/>
              <a:ext cx="569387" cy="369332"/>
            </a:xfrm>
            <a:prstGeom prst="rect">
              <a:avLst/>
            </a:prstGeom>
            <a:noFill/>
          </p:spPr>
          <p:txBody>
            <a:bodyPr wrap="none" rtlCol="0">
              <a:spAutoFit/>
            </a:bodyPr>
            <a:lstStyle/>
            <a:p>
              <a:r>
                <a:rPr lang="en-US" dirty="0"/>
                <a:t>200</a:t>
              </a:r>
            </a:p>
          </p:txBody>
        </p:sp>
      </p:grpSp>
      <p:sp>
        <p:nvSpPr>
          <p:cNvPr id="45" name="TextBox 44">
            <a:extLst>
              <a:ext uri="{FF2B5EF4-FFF2-40B4-BE49-F238E27FC236}">
                <a16:creationId xmlns:a16="http://schemas.microsoft.com/office/drawing/2014/main" id="{8D639926-DC73-425A-8877-9F5B3E28C1B3}"/>
              </a:ext>
            </a:extLst>
          </p:cNvPr>
          <p:cNvSpPr txBox="1"/>
          <p:nvPr/>
        </p:nvSpPr>
        <p:spPr>
          <a:xfrm>
            <a:off x="8151812" y="1118913"/>
            <a:ext cx="2135521" cy="369332"/>
          </a:xfrm>
          <a:prstGeom prst="rect">
            <a:avLst/>
          </a:prstGeom>
          <a:noFill/>
        </p:spPr>
        <p:txBody>
          <a:bodyPr wrap="none" rtlCol="0">
            <a:spAutoFit/>
          </a:bodyPr>
          <a:lstStyle/>
          <a:p>
            <a:r>
              <a:rPr lang="en-US" dirty="0"/>
              <a:t>Company code level</a:t>
            </a:r>
          </a:p>
        </p:txBody>
      </p:sp>
    </p:spTree>
    <p:extLst>
      <p:ext uri="{BB962C8B-B14F-4D97-AF65-F5344CB8AC3E}">
        <p14:creationId xmlns:p14="http://schemas.microsoft.com/office/powerpoint/2010/main" val="3511667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500"/>
                                        <p:tgtEl>
                                          <p:spTgt spid="4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500"/>
                                        <p:tgtEl>
                                          <p:spTgt spid="45"/>
                                        </p:tgtEl>
                                      </p:cBhvr>
                                    </p:animEffect>
                                  </p:childTnLst>
                                </p:cTn>
                              </p:par>
                              <p:par>
                                <p:cTn id="16" presetID="10" presetClass="entr" presetSubtype="0" fill="hold" nodeType="with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0-#ppt_w/2"/>
                                          </p:val>
                                        </p:tav>
                                        <p:tav tm="100000">
                                          <p:val>
                                            <p:strVal val="#ppt_x"/>
                                          </p:val>
                                        </p:tav>
                                      </p:tavLst>
                                    </p:anim>
                                    <p:anim calcmode="lin" valueType="num">
                                      <p:cBhvr additive="base">
                                        <p:cTn id="24"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SAP Finance Operations (FI)</a:t>
            </a:r>
            <a:br>
              <a:rPr lang="en-US" dirty="0"/>
            </a:br>
            <a:r>
              <a:rPr lang="en-US" dirty="0"/>
              <a:t>Reflection</a:t>
            </a:r>
          </a:p>
        </p:txBody>
      </p:sp>
      <p:sp>
        <p:nvSpPr>
          <p:cNvPr id="5" name="Content Placeholder 4"/>
          <p:cNvSpPr>
            <a:spLocks noGrp="1"/>
          </p:cNvSpPr>
          <p:nvPr>
            <p:ph idx="1"/>
          </p:nvPr>
        </p:nvSpPr>
        <p:spPr/>
        <p:txBody>
          <a:bodyPr/>
          <a:lstStyle/>
          <a:p>
            <a:r>
              <a:rPr lang="en-US" dirty="0"/>
              <a:t>What would be the most likely currency for the GBI financial consolidation and why?</a:t>
            </a:r>
          </a:p>
          <a:p>
            <a:r>
              <a:rPr lang="en-US" dirty="0"/>
              <a:t>What type of regulations may apply the setting of currencies and its configuration at the company code level?</a:t>
            </a:r>
          </a:p>
        </p:txBody>
      </p:sp>
      <p:pic>
        <p:nvPicPr>
          <p:cNvPr id="49154" name="Picture 2" descr="Image result for thinking icon"/>
          <p:cNvPicPr>
            <a:picLocks noChangeAspect="1" noChangeArrowheads="1"/>
          </p:cNvPicPr>
          <p:nvPr/>
        </p:nvPicPr>
        <p:blipFill>
          <a:blip r:embed="rId2" cstate="print"/>
          <a:srcRect/>
          <a:stretch>
            <a:fillRect/>
          </a:stretch>
        </p:blipFill>
        <p:spPr bwMode="auto">
          <a:xfrm>
            <a:off x="10285412" y="152400"/>
            <a:ext cx="1371600" cy="1371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E8212-AE4C-5449-9C1C-048FD334AADB}"/>
              </a:ext>
            </a:extLst>
          </p:cNvPr>
          <p:cNvSpPr>
            <a:spLocks noGrp="1"/>
          </p:cNvSpPr>
          <p:nvPr>
            <p:ph type="title"/>
          </p:nvPr>
        </p:nvSpPr>
        <p:spPr/>
        <p:txBody>
          <a:bodyPr/>
          <a:lstStyle/>
          <a:p>
            <a:r>
              <a:rPr lang="en-US" dirty="0"/>
              <a:t>General Ledger (GL)</a:t>
            </a:r>
            <a:br>
              <a:rPr lang="en-US" dirty="0"/>
            </a:br>
            <a:r>
              <a:rPr lang="en-US" sz="2800" dirty="0"/>
              <a:t>Part of Universal Journal</a:t>
            </a:r>
            <a:endParaRPr lang="en-US" dirty="0"/>
          </a:p>
        </p:txBody>
      </p:sp>
      <p:sp>
        <p:nvSpPr>
          <p:cNvPr id="3" name="Content Placeholder 2">
            <a:extLst>
              <a:ext uri="{FF2B5EF4-FFF2-40B4-BE49-F238E27FC236}">
                <a16:creationId xmlns:a16="http://schemas.microsoft.com/office/drawing/2014/main" id="{DD8BA276-AF69-3E43-A253-B2B7AA93D2C0}"/>
              </a:ext>
            </a:extLst>
          </p:cNvPr>
          <p:cNvSpPr>
            <a:spLocks noGrp="1"/>
          </p:cNvSpPr>
          <p:nvPr>
            <p:ph type="body" idx="1"/>
          </p:nvPr>
        </p:nvSpPr>
        <p:spPr/>
        <p:txBody>
          <a:bodyPr/>
          <a:lstStyle/>
          <a:p>
            <a:r>
              <a:rPr lang="en-US" dirty="0"/>
              <a:t>SAP Finance (FI)</a:t>
            </a:r>
          </a:p>
        </p:txBody>
      </p:sp>
    </p:spTree>
    <p:extLst>
      <p:ext uri="{BB962C8B-B14F-4D97-AF65-F5344CB8AC3E}">
        <p14:creationId xmlns:p14="http://schemas.microsoft.com/office/powerpoint/2010/main" val="612613806"/>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657ED-1438-4D1D-A886-3971282E298D}"/>
              </a:ext>
            </a:extLst>
          </p:cNvPr>
          <p:cNvSpPr>
            <a:spLocks noGrp="1"/>
          </p:cNvSpPr>
          <p:nvPr>
            <p:ph type="title"/>
          </p:nvPr>
        </p:nvSpPr>
        <p:spPr/>
        <p:txBody>
          <a:bodyPr>
            <a:normAutofit fontScale="90000"/>
          </a:bodyPr>
          <a:lstStyle/>
          <a:p>
            <a:br>
              <a:rPr lang="en-US" dirty="0"/>
            </a:br>
            <a:r>
              <a:rPr lang="en-US" dirty="0"/>
              <a:t>Universal Journal</a:t>
            </a:r>
            <a:br>
              <a:rPr lang="en-US" dirty="0"/>
            </a:br>
            <a:r>
              <a:rPr lang="en-US" dirty="0"/>
              <a:t>Introduction</a:t>
            </a:r>
          </a:p>
        </p:txBody>
      </p:sp>
      <p:sp>
        <p:nvSpPr>
          <p:cNvPr id="4" name="Content Placeholder 3">
            <a:extLst>
              <a:ext uri="{FF2B5EF4-FFF2-40B4-BE49-F238E27FC236}">
                <a16:creationId xmlns:a16="http://schemas.microsoft.com/office/drawing/2014/main" id="{C6744A24-7392-4226-BDCC-3BACE771999E}"/>
              </a:ext>
            </a:extLst>
          </p:cNvPr>
          <p:cNvSpPr>
            <a:spLocks noGrp="1"/>
          </p:cNvSpPr>
          <p:nvPr>
            <p:ph sz="half" idx="1"/>
          </p:nvPr>
        </p:nvSpPr>
        <p:spPr>
          <a:xfrm>
            <a:off x="1488168" y="1752600"/>
            <a:ext cx="4377644" cy="4419600"/>
          </a:xfrm>
        </p:spPr>
        <p:txBody>
          <a:bodyPr/>
          <a:lstStyle/>
          <a:p>
            <a:r>
              <a:rPr lang="en-US" dirty="0"/>
              <a:t>It brings together the SAP FI and CO components into a place. This “single source of truth” collects all accounting transactions with its costing elements.</a:t>
            </a:r>
          </a:p>
          <a:p>
            <a:pPr lvl="1"/>
            <a:r>
              <a:rPr lang="en-US" dirty="0"/>
              <a:t>General Ledger (FI)</a:t>
            </a:r>
          </a:p>
          <a:p>
            <a:pPr lvl="1"/>
            <a:r>
              <a:rPr lang="en-US" dirty="0"/>
              <a:t>Asset Accounting (FI)</a:t>
            </a:r>
          </a:p>
          <a:p>
            <a:pPr lvl="1"/>
            <a:r>
              <a:rPr lang="en-US" dirty="0"/>
              <a:t>Controlling (CO)</a:t>
            </a:r>
          </a:p>
          <a:p>
            <a:pPr lvl="1"/>
            <a:r>
              <a:rPr lang="en-US" dirty="0"/>
              <a:t>Profitability Analysis (CO)</a:t>
            </a:r>
          </a:p>
          <a:p>
            <a:pPr lvl="1"/>
            <a:r>
              <a:rPr lang="en-US" dirty="0"/>
              <a:t>Material Ledger (CO)</a:t>
            </a:r>
          </a:p>
        </p:txBody>
      </p:sp>
      <p:pic>
        <p:nvPicPr>
          <p:cNvPr id="6" name="Picture 5">
            <a:extLst>
              <a:ext uri="{FF2B5EF4-FFF2-40B4-BE49-F238E27FC236}">
                <a16:creationId xmlns:a16="http://schemas.microsoft.com/office/drawing/2014/main" id="{F065DA0C-7B05-4711-BFA7-758B70DD4797}"/>
              </a:ext>
            </a:extLst>
          </p:cNvPr>
          <p:cNvPicPr>
            <a:picLocks noChangeAspect="1"/>
          </p:cNvPicPr>
          <p:nvPr/>
        </p:nvPicPr>
        <p:blipFill>
          <a:blip r:embed="rId2"/>
          <a:stretch>
            <a:fillRect/>
          </a:stretch>
        </p:blipFill>
        <p:spPr>
          <a:xfrm>
            <a:off x="5865812" y="2362200"/>
            <a:ext cx="6053879" cy="2428875"/>
          </a:xfrm>
          <a:prstGeom prst="rect">
            <a:avLst/>
          </a:prstGeom>
        </p:spPr>
      </p:pic>
      <p:sp>
        <p:nvSpPr>
          <p:cNvPr id="5" name="Flowchart: Process 13">
            <a:extLst>
              <a:ext uri="{FF2B5EF4-FFF2-40B4-BE49-F238E27FC236}">
                <a16:creationId xmlns:a16="http://schemas.microsoft.com/office/drawing/2014/main" id="{9B015A5A-6D80-4907-ACC2-144583061E1D}"/>
              </a:ext>
            </a:extLst>
          </p:cNvPr>
          <p:cNvSpPr/>
          <p:nvPr/>
        </p:nvSpPr>
        <p:spPr>
          <a:xfrm>
            <a:off x="10818812" y="457200"/>
            <a:ext cx="914400" cy="304800"/>
          </a:xfrm>
          <a:prstGeom prst="flowChartProcess">
            <a:avLst/>
          </a:prstGeom>
          <a:solidFill>
            <a:srgbClr val="00B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GL</a:t>
            </a:r>
          </a:p>
        </p:txBody>
      </p:sp>
    </p:spTree>
    <p:extLst>
      <p:ext uri="{BB962C8B-B14F-4D97-AF65-F5344CB8AC3E}">
        <p14:creationId xmlns:p14="http://schemas.microsoft.com/office/powerpoint/2010/main" val="639729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500"/>
                                        <p:tgtEl>
                                          <p:spTgt spid="4">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General Ledger</a:t>
            </a:r>
            <a:br>
              <a:rPr lang="en-US" dirty="0"/>
            </a:br>
            <a:r>
              <a:rPr lang="en-US" dirty="0"/>
              <a:t>Introduction</a:t>
            </a:r>
          </a:p>
        </p:txBody>
      </p:sp>
      <p:sp>
        <p:nvSpPr>
          <p:cNvPr id="3" name="Content Placeholder 2"/>
          <p:cNvSpPr>
            <a:spLocks noGrp="1"/>
          </p:cNvSpPr>
          <p:nvPr>
            <p:ph sz="half" idx="1"/>
          </p:nvPr>
        </p:nvSpPr>
        <p:spPr>
          <a:xfrm>
            <a:off x="1517715" y="2160037"/>
            <a:ext cx="5901644" cy="3581400"/>
          </a:xfrm>
        </p:spPr>
        <p:txBody>
          <a:bodyPr>
            <a:normAutofit/>
          </a:bodyPr>
          <a:lstStyle/>
          <a:p>
            <a:r>
              <a:rPr lang="en-US" dirty="0"/>
              <a:t>The central task of G/L accounting is to provide a comprehensive picture of external accounting and accounts.</a:t>
            </a:r>
          </a:p>
          <a:p>
            <a:r>
              <a:rPr lang="en-US" dirty="0"/>
              <a:t>The general ledger serves as a complete record of all business transactions.</a:t>
            </a:r>
          </a:p>
          <a:p>
            <a:r>
              <a:rPr lang="en-US" dirty="0"/>
              <a:t>Managed at the company code level, where all accounting-relevant transactions are recorded here</a:t>
            </a:r>
          </a:p>
          <a:p>
            <a:pPr marL="282575" lvl="1" indent="0">
              <a:buNone/>
            </a:pPr>
            <a:endParaRPr lang="en-US" dirty="0"/>
          </a:p>
        </p:txBody>
      </p:sp>
      <p:sp>
        <p:nvSpPr>
          <p:cNvPr id="14" name="Flowchart: Process 13"/>
          <p:cNvSpPr/>
          <p:nvPr/>
        </p:nvSpPr>
        <p:spPr>
          <a:xfrm>
            <a:off x="10818812" y="457200"/>
            <a:ext cx="914400" cy="304800"/>
          </a:xfrm>
          <a:prstGeom prst="flowChartProcess">
            <a:avLst/>
          </a:prstGeom>
          <a:solidFill>
            <a:srgbClr val="00B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GL</a:t>
            </a:r>
          </a:p>
        </p:txBody>
      </p:sp>
      <p:pic>
        <p:nvPicPr>
          <p:cNvPr id="15" name="Content Placeholder 5">
            <a:extLst>
              <a:ext uri="{FF2B5EF4-FFF2-40B4-BE49-F238E27FC236}">
                <a16:creationId xmlns:a16="http://schemas.microsoft.com/office/drawing/2014/main" id="{74A28BD7-E459-492C-87F7-A1E5E8E3D634}"/>
              </a:ext>
            </a:extLst>
          </p:cNvPr>
          <p:cNvPicPr>
            <a:picLocks noChangeAspect="1"/>
          </p:cNvPicPr>
          <p:nvPr/>
        </p:nvPicPr>
        <p:blipFill>
          <a:blip r:embed="rId2"/>
          <a:stretch>
            <a:fillRect/>
          </a:stretch>
        </p:blipFill>
        <p:spPr>
          <a:xfrm>
            <a:off x="7618412" y="2133600"/>
            <a:ext cx="4269117" cy="30762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FDECB801-DD0C-44BE-8626-CEF730CCDDCF}"/>
              </a:ext>
            </a:extLst>
          </p:cNvPr>
          <p:cNvCxnSpPr>
            <a:cxnSpLocks/>
          </p:cNvCxnSpPr>
          <p:nvPr/>
        </p:nvCxnSpPr>
        <p:spPr>
          <a:xfrm flipV="1">
            <a:off x="3549332" y="3539569"/>
            <a:ext cx="1173480" cy="261878"/>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237A3A2-3B59-4D86-90C0-356E1DAAF81E}"/>
              </a:ext>
            </a:extLst>
          </p:cNvPr>
          <p:cNvCxnSpPr>
            <a:cxnSpLocks/>
          </p:cNvCxnSpPr>
          <p:nvPr/>
        </p:nvCxnSpPr>
        <p:spPr>
          <a:xfrm>
            <a:off x="3525245" y="4267200"/>
            <a:ext cx="1169542" cy="368015"/>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B0C7387-AA02-4725-9A88-533DBA98EC9A}"/>
              </a:ext>
            </a:extLst>
          </p:cNvPr>
          <p:cNvCxnSpPr>
            <a:cxnSpLocks/>
          </p:cNvCxnSpPr>
          <p:nvPr/>
        </p:nvCxnSpPr>
        <p:spPr>
          <a:xfrm>
            <a:off x="3122612" y="4724400"/>
            <a:ext cx="304800" cy="483481"/>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496123E-C324-4DA2-9C4D-A86F61542793}"/>
              </a:ext>
            </a:extLst>
          </p:cNvPr>
          <p:cNvCxnSpPr/>
          <p:nvPr/>
        </p:nvCxnSpPr>
        <p:spPr>
          <a:xfrm flipV="1">
            <a:off x="3122612" y="2895600"/>
            <a:ext cx="304800" cy="412724"/>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9BF9E21-E12B-406D-BC3D-418460EEAE27}"/>
              </a:ext>
            </a:extLst>
          </p:cNvPr>
          <p:cNvSpPr>
            <a:spLocks noGrp="1"/>
          </p:cNvSpPr>
          <p:nvPr>
            <p:ph type="title"/>
          </p:nvPr>
        </p:nvSpPr>
        <p:spPr/>
        <p:txBody>
          <a:bodyPr>
            <a:normAutofit fontScale="90000"/>
          </a:bodyPr>
          <a:lstStyle/>
          <a:p>
            <a:r>
              <a:rPr lang="en-US" dirty="0"/>
              <a:t>General Ledger</a:t>
            </a:r>
            <a:br>
              <a:rPr lang="en-US" dirty="0"/>
            </a:br>
            <a:r>
              <a:rPr lang="en-US" dirty="0"/>
              <a:t>Benefits</a:t>
            </a:r>
          </a:p>
        </p:txBody>
      </p:sp>
      <p:sp>
        <p:nvSpPr>
          <p:cNvPr id="5" name="Oval 4">
            <a:extLst>
              <a:ext uri="{FF2B5EF4-FFF2-40B4-BE49-F238E27FC236}">
                <a16:creationId xmlns:a16="http://schemas.microsoft.com/office/drawing/2014/main" id="{F1627F2F-1D1D-4D91-A0A8-5C79F2943581}"/>
              </a:ext>
            </a:extLst>
          </p:cNvPr>
          <p:cNvSpPr/>
          <p:nvPr/>
        </p:nvSpPr>
        <p:spPr>
          <a:xfrm>
            <a:off x="1903412" y="3201644"/>
            <a:ext cx="1645920" cy="1645920"/>
          </a:xfrm>
          <a:prstGeom prst="ellipse">
            <a:avLst/>
          </a:prstGeom>
          <a:noFill/>
          <a:ln w="57150">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General Ledger</a:t>
            </a:r>
          </a:p>
        </p:txBody>
      </p:sp>
      <p:sp>
        <p:nvSpPr>
          <p:cNvPr id="6" name="Oval 5">
            <a:extLst>
              <a:ext uri="{FF2B5EF4-FFF2-40B4-BE49-F238E27FC236}">
                <a16:creationId xmlns:a16="http://schemas.microsoft.com/office/drawing/2014/main" id="{6D7F8693-BEC1-4816-8119-0CEF72B7F4B3}"/>
              </a:ext>
            </a:extLst>
          </p:cNvPr>
          <p:cNvSpPr/>
          <p:nvPr/>
        </p:nvSpPr>
        <p:spPr>
          <a:xfrm>
            <a:off x="3122612" y="1650119"/>
            <a:ext cx="1371600" cy="1371600"/>
          </a:xfrm>
          <a:prstGeom prst="ellipse">
            <a:avLst/>
          </a:prstGeom>
          <a:solidFill>
            <a:schemeClr val="accent5">
              <a:lumMod val="50000"/>
            </a:schemeClr>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bg1"/>
                </a:solidFill>
              </a:rPr>
              <a:t>Parallel</a:t>
            </a:r>
          </a:p>
          <a:p>
            <a:pPr algn="ctr"/>
            <a:r>
              <a:rPr lang="en-US" sz="1200" dirty="0">
                <a:solidFill>
                  <a:schemeClr val="bg1"/>
                </a:solidFill>
              </a:rPr>
              <a:t>Accounting</a:t>
            </a:r>
          </a:p>
        </p:txBody>
      </p:sp>
      <p:sp>
        <p:nvSpPr>
          <p:cNvPr id="7" name="Oval 6">
            <a:extLst>
              <a:ext uri="{FF2B5EF4-FFF2-40B4-BE49-F238E27FC236}">
                <a16:creationId xmlns:a16="http://schemas.microsoft.com/office/drawing/2014/main" id="{DB21E431-16E9-4FD0-9742-E2656B6FDFB1}"/>
              </a:ext>
            </a:extLst>
          </p:cNvPr>
          <p:cNvSpPr/>
          <p:nvPr/>
        </p:nvSpPr>
        <p:spPr>
          <a:xfrm>
            <a:off x="4694787" y="4161764"/>
            <a:ext cx="1371600" cy="1371600"/>
          </a:xfrm>
          <a:prstGeom prst="ellipse">
            <a:avLst/>
          </a:prstGeom>
          <a:solidFill>
            <a:schemeClr val="accent5">
              <a:lumMod val="60000"/>
              <a:lumOff val="40000"/>
            </a:schemeClr>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chemeClr val="tx1"/>
                </a:solidFill>
              </a:rPr>
              <a:t>Segment</a:t>
            </a:r>
          </a:p>
          <a:p>
            <a:pPr algn="ctr"/>
            <a:r>
              <a:rPr lang="en-US" sz="1200" dirty="0">
                <a:solidFill>
                  <a:schemeClr val="tx1"/>
                </a:solidFill>
              </a:rPr>
              <a:t>Reporting</a:t>
            </a:r>
          </a:p>
        </p:txBody>
      </p:sp>
      <p:sp>
        <p:nvSpPr>
          <p:cNvPr id="8" name="Oval 7">
            <a:extLst>
              <a:ext uri="{FF2B5EF4-FFF2-40B4-BE49-F238E27FC236}">
                <a16:creationId xmlns:a16="http://schemas.microsoft.com/office/drawing/2014/main" id="{B30E0FA5-7214-4EAA-BCA6-CBBAD652C9D3}"/>
              </a:ext>
            </a:extLst>
          </p:cNvPr>
          <p:cNvSpPr/>
          <p:nvPr/>
        </p:nvSpPr>
        <p:spPr>
          <a:xfrm>
            <a:off x="4722812" y="2622524"/>
            <a:ext cx="1371600" cy="1371600"/>
          </a:xfrm>
          <a:prstGeom prst="ellipse">
            <a:avLst/>
          </a:prstGeom>
          <a:solidFill>
            <a:schemeClr val="accent5">
              <a:lumMod val="75000"/>
            </a:schemeClr>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chemeClr val="bg1"/>
                </a:solidFill>
              </a:rPr>
              <a:t>Document</a:t>
            </a:r>
          </a:p>
          <a:p>
            <a:pPr algn="ctr"/>
            <a:r>
              <a:rPr lang="en-US" sz="1200" dirty="0">
                <a:solidFill>
                  <a:schemeClr val="bg1"/>
                </a:solidFill>
              </a:rPr>
              <a:t>Splitting</a:t>
            </a:r>
          </a:p>
        </p:txBody>
      </p:sp>
      <p:sp>
        <p:nvSpPr>
          <p:cNvPr id="9" name="Oval 8">
            <a:extLst>
              <a:ext uri="{FF2B5EF4-FFF2-40B4-BE49-F238E27FC236}">
                <a16:creationId xmlns:a16="http://schemas.microsoft.com/office/drawing/2014/main" id="{C209097C-A091-46FE-A58C-84701E211909}"/>
              </a:ext>
            </a:extLst>
          </p:cNvPr>
          <p:cNvSpPr/>
          <p:nvPr/>
        </p:nvSpPr>
        <p:spPr>
          <a:xfrm>
            <a:off x="3122612" y="5078808"/>
            <a:ext cx="1371600" cy="1371600"/>
          </a:xfrm>
          <a:prstGeom prst="ellipse">
            <a:avLst/>
          </a:prstGeom>
          <a:solidFill>
            <a:schemeClr val="accent5">
              <a:lumMod val="40000"/>
              <a:lumOff val="60000"/>
            </a:schemeClr>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1200" dirty="0">
                <a:solidFill>
                  <a:schemeClr val="tx1"/>
                </a:solidFill>
              </a:rPr>
              <a:t>Ledger</a:t>
            </a:r>
          </a:p>
          <a:p>
            <a:pPr algn="ctr"/>
            <a:r>
              <a:rPr lang="en-US" sz="1200" dirty="0">
                <a:solidFill>
                  <a:schemeClr val="tx1"/>
                </a:solidFill>
              </a:rPr>
              <a:t>Consolidation</a:t>
            </a:r>
          </a:p>
        </p:txBody>
      </p:sp>
      <p:sp>
        <p:nvSpPr>
          <p:cNvPr id="22" name="TextBox 21">
            <a:extLst>
              <a:ext uri="{FF2B5EF4-FFF2-40B4-BE49-F238E27FC236}">
                <a16:creationId xmlns:a16="http://schemas.microsoft.com/office/drawing/2014/main" id="{27AA9945-3ED9-4A9A-92CA-494B05567F5D}"/>
              </a:ext>
            </a:extLst>
          </p:cNvPr>
          <p:cNvSpPr txBox="1"/>
          <p:nvPr/>
        </p:nvSpPr>
        <p:spPr>
          <a:xfrm>
            <a:off x="4677648" y="1733053"/>
            <a:ext cx="6400800" cy="646331"/>
          </a:xfrm>
          <a:prstGeom prst="rect">
            <a:avLst/>
          </a:prstGeom>
          <a:noFill/>
        </p:spPr>
        <p:txBody>
          <a:bodyPr wrap="square" rtlCol="0">
            <a:spAutoFit/>
          </a:bodyPr>
          <a:lstStyle/>
          <a:p>
            <a:r>
              <a:rPr lang="en-US" dirty="0"/>
              <a:t>Allows you to post in multiple currencies and satisfy reporting needs according to local accounting regulations (GAAP).</a:t>
            </a:r>
          </a:p>
        </p:txBody>
      </p:sp>
      <p:sp>
        <p:nvSpPr>
          <p:cNvPr id="23" name="TextBox 22">
            <a:extLst>
              <a:ext uri="{FF2B5EF4-FFF2-40B4-BE49-F238E27FC236}">
                <a16:creationId xmlns:a16="http://schemas.microsoft.com/office/drawing/2014/main" id="{B4FE905C-EB69-4319-B18E-9E822C720E6E}"/>
              </a:ext>
            </a:extLst>
          </p:cNvPr>
          <p:cNvSpPr txBox="1"/>
          <p:nvPr/>
        </p:nvSpPr>
        <p:spPr>
          <a:xfrm>
            <a:off x="6266962" y="2985158"/>
            <a:ext cx="5364480" cy="923330"/>
          </a:xfrm>
          <a:prstGeom prst="rect">
            <a:avLst/>
          </a:prstGeom>
          <a:noFill/>
        </p:spPr>
        <p:txBody>
          <a:bodyPr wrap="square" rtlCol="0">
            <a:spAutoFit/>
          </a:bodyPr>
          <a:lstStyle/>
          <a:p>
            <a:r>
              <a:rPr lang="en-US" dirty="0"/>
              <a:t>Extend allocation methodology to the balance sheet to create whole financial statements by business unit.</a:t>
            </a:r>
          </a:p>
        </p:txBody>
      </p:sp>
      <p:sp>
        <p:nvSpPr>
          <p:cNvPr id="24" name="TextBox 23">
            <a:extLst>
              <a:ext uri="{FF2B5EF4-FFF2-40B4-BE49-F238E27FC236}">
                <a16:creationId xmlns:a16="http://schemas.microsoft.com/office/drawing/2014/main" id="{183FB094-60E8-4AC8-ACAF-C401E7058AD0}"/>
              </a:ext>
            </a:extLst>
          </p:cNvPr>
          <p:cNvSpPr txBox="1"/>
          <p:nvPr/>
        </p:nvSpPr>
        <p:spPr>
          <a:xfrm>
            <a:off x="6266962" y="4320314"/>
            <a:ext cx="5364480" cy="646331"/>
          </a:xfrm>
          <a:prstGeom prst="rect">
            <a:avLst/>
          </a:prstGeom>
          <a:noFill/>
        </p:spPr>
        <p:txBody>
          <a:bodyPr wrap="square" rtlCol="0">
            <a:spAutoFit/>
          </a:bodyPr>
          <a:lstStyle/>
          <a:p>
            <a:r>
              <a:rPr lang="en-US" dirty="0"/>
              <a:t>Allow you to create financial statement is adherence to IFRS (International Accounting Standards).</a:t>
            </a:r>
          </a:p>
        </p:txBody>
      </p:sp>
      <p:sp>
        <p:nvSpPr>
          <p:cNvPr id="25" name="TextBox 24">
            <a:extLst>
              <a:ext uri="{FF2B5EF4-FFF2-40B4-BE49-F238E27FC236}">
                <a16:creationId xmlns:a16="http://schemas.microsoft.com/office/drawing/2014/main" id="{0324A2C7-A209-493B-AA14-CC3C9B4887EF}"/>
              </a:ext>
            </a:extLst>
          </p:cNvPr>
          <p:cNvSpPr txBox="1"/>
          <p:nvPr/>
        </p:nvSpPr>
        <p:spPr>
          <a:xfrm>
            <a:off x="4649622" y="5638800"/>
            <a:ext cx="6981819" cy="923330"/>
          </a:xfrm>
          <a:prstGeom prst="rect">
            <a:avLst/>
          </a:prstGeom>
          <a:noFill/>
        </p:spPr>
        <p:txBody>
          <a:bodyPr wrap="square" rtlCol="0">
            <a:spAutoFit/>
          </a:bodyPr>
          <a:lstStyle/>
          <a:p>
            <a:r>
              <a:rPr lang="en-US" dirty="0"/>
              <a:t>Consolidate the SAP Finance (FI) and Controlling (CO) into a single journal instead of multiple ones. This allows to speed financial processes and close.</a:t>
            </a:r>
          </a:p>
        </p:txBody>
      </p:sp>
      <p:sp>
        <p:nvSpPr>
          <p:cNvPr id="16" name="Flowchart: Process 13">
            <a:extLst>
              <a:ext uri="{FF2B5EF4-FFF2-40B4-BE49-F238E27FC236}">
                <a16:creationId xmlns:a16="http://schemas.microsoft.com/office/drawing/2014/main" id="{C083062A-E3D6-4B4E-AD67-FFDA04211405}"/>
              </a:ext>
            </a:extLst>
          </p:cNvPr>
          <p:cNvSpPr/>
          <p:nvPr/>
        </p:nvSpPr>
        <p:spPr>
          <a:xfrm>
            <a:off x="10818812" y="457200"/>
            <a:ext cx="914400" cy="304800"/>
          </a:xfrm>
          <a:prstGeom prst="flowChartProcess">
            <a:avLst/>
          </a:prstGeom>
          <a:solidFill>
            <a:srgbClr val="00B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GL</a:t>
            </a:r>
          </a:p>
        </p:txBody>
      </p:sp>
    </p:spTree>
    <p:extLst>
      <p:ext uri="{BB962C8B-B14F-4D97-AF65-F5344CB8AC3E}">
        <p14:creationId xmlns:p14="http://schemas.microsoft.com/office/powerpoint/2010/main" val="2956658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1+#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1+#ppt_w/2"/>
                                          </p:val>
                                        </p:tav>
                                        <p:tav tm="100000">
                                          <p:val>
                                            <p:strVal val="#ppt_x"/>
                                          </p:val>
                                        </p:tav>
                                      </p:tavLst>
                                    </p:anim>
                                    <p:anim calcmode="lin" valueType="num">
                                      <p:cBhvr additive="base">
                                        <p:cTn id="26"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9187CAA8-8A1A-4246-82CA-480555FFE113}"/>
              </a:ext>
            </a:extLst>
          </p:cNvPr>
          <p:cNvGrpSpPr/>
          <p:nvPr/>
        </p:nvGrpSpPr>
        <p:grpSpPr>
          <a:xfrm>
            <a:off x="1827212" y="3962400"/>
            <a:ext cx="9448800" cy="2590800"/>
            <a:chOff x="1827212" y="3962400"/>
            <a:chExt cx="9448800" cy="2590800"/>
          </a:xfrm>
        </p:grpSpPr>
        <p:sp>
          <p:nvSpPr>
            <p:cNvPr id="10" name="Rectangle 9">
              <a:extLst>
                <a:ext uri="{FF2B5EF4-FFF2-40B4-BE49-F238E27FC236}">
                  <a16:creationId xmlns:a16="http://schemas.microsoft.com/office/drawing/2014/main" id="{6DEB6340-375C-4966-BA3C-7516BAEBC708}"/>
                </a:ext>
              </a:extLst>
            </p:cNvPr>
            <p:cNvSpPr/>
            <p:nvPr/>
          </p:nvSpPr>
          <p:spPr>
            <a:xfrm>
              <a:off x="1827212" y="3962400"/>
              <a:ext cx="9448800" cy="2590800"/>
            </a:xfrm>
            <a:prstGeom prst="rect">
              <a:avLst/>
            </a:prstGeom>
            <a:solidFill>
              <a:schemeClr val="accent3">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892260A-5028-4FDD-91FA-1600FEEA6FFC}"/>
                </a:ext>
              </a:extLst>
            </p:cNvPr>
            <p:cNvSpPr/>
            <p:nvPr/>
          </p:nvSpPr>
          <p:spPr>
            <a:xfrm>
              <a:off x="7008812" y="4411414"/>
              <a:ext cx="3886200" cy="1692771"/>
            </a:xfrm>
            <a:prstGeom prst="rect">
              <a:avLst/>
            </a:prstGeom>
          </p:spPr>
          <p:txBody>
            <a:bodyPr wrap="square">
              <a:spAutoFit/>
            </a:bodyPr>
            <a:lstStyle/>
            <a:p>
              <a:r>
                <a:rPr lang="en-US" sz="2000" dirty="0"/>
                <a:t>You can use up to four currencies per company code </a:t>
              </a:r>
            </a:p>
            <a:p>
              <a:pPr marL="742950" lvl="1" indent="-285750">
                <a:buFont typeface="Arial" panose="020B0604020202020204" pitchFamily="34" charset="0"/>
                <a:buChar char="•"/>
              </a:pPr>
              <a:r>
                <a:rPr lang="en-US" sz="1600" dirty="0"/>
                <a:t>Transaction currency</a:t>
              </a:r>
            </a:p>
            <a:p>
              <a:pPr marL="742950" lvl="1" indent="-285750">
                <a:buFont typeface="Arial" panose="020B0604020202020204" pitchFamily="34" charset="0"/>
                <a:buChar char="•"/>
              </a:pPr>
              <a:r>
                <a:rPr lang="en-US" sz="1600" dirty="0"/>
                <a:t>Company code (local) currency </a:t>
              </a:r>
            </a:p>
            <a:p>
              <a:pPr marL="742950" lvl="1" indent="-285750">
                <a:buFont typeface="Arial" panose="020B0604020202020204" pitchFamily="34" charset="0"/>
                <a:buChar char="•"/>
              </a:pPr>
              <a:r>
                <a:rPr lang="en-US" sz="1600" dirty="0"/>
                <a:t>Group currency</a:t>
              </a:r>
            </a:p>
            <a:p>
              <a:pPr marL="742950" lvl="1" indent="-285750">
                <a:buFont typeface="Arial" panose="020B0604020202020204" pitchFamily="34" charset="0"/>
                <a:buChar char="•"/>
              </a:pPr>
              <a:r>
                <a:rPr lang="en-US" sz="1600" dirty="0"/>
                <a:t>Hard currency</a:t>
              </a:r>
            </a:p>
          </p:txBody>
        </p:sp>
      </p:grpSp>
      <p:sp>
        <p:nvSpPr>
          <p:cNvPr id="2" name="Title 1"/>
          <p:cNvSpPr>
            <a:spLocks noGrp="1"/>
          </p:cNvSpPr>
          <p:nvPr>
            <p:ph type="title"/>
          </p:nvPr>
        </p:nvSpPr>
        <p:spPr/>
        <p:txBody>
          <a:bodyPr>
            <a:normAutofit fontScale="90000"/>
          </a:bodyPr>
          <a:lstStyle/>
          <a:p>
            <a:r>
              <a:rPr lang="en-US" dirty="0"/>
              <a:t>General Ledger</a:t>
            </a:r>
            <a:br>
              <a:rPr lang="en-US" dirty="0"/>
            </a:br>
            <a:r>
              <a:rPr lang="en-US" dirty="0"/>
              <a:t>Ledgers &amp; Currencies</a:t>
            </a:r>
          </a:p>
        </p:txBody>
      </p:sp>
      <p:sp>
        <p:nvSpPr>
          <p:cNvPr id="3" name="Content Placeholder 2"/>
          <p:cNvSpPr>
            <a:spLocks noGrp="1"/>
          </p:cNvSpPr>
          <p:nvPr>
            <p:ph sz="half" idx="1"/>
          </p:nvPr>
        </p:nvSpPr>
        <p:spPr>
          <a:xfrm>
            <a:off x="1827212" y="1524000"/>
            <a:ext cx="4800600" cy="2514600"/>
          </a:xfrm>
        </p:spPr>
        <p:txBody>
          <a:bodyPr>
            <a:normAutofit/>
          </a:bodyPr>
          <a:lstStyle/>
          <a:p>
            <a:r>
              <a:rPr lang="en-US" sz="2000" dirty="0"/>
              <a:t>Ledgers are used to record financial transactions by account</a:t>
            </a:r>
          </a:p>
          <a:p>
            <a:r>
              <a:rPr lang="en-US" sz="2000" dirty="0"/>
              <a:t>Company codes can have:</a:t>
            </a:r>
          </a:p>
          <a:p>
            <a:pPr lvl="1"/>
            <a:r>
              <a:rPr lang="en-US" sz="1800" dirty="0"/>
              <a:t>One leading  ledger and  multiple non-leading (parallel) ledgers</a:t>
            </a:r>
          </a:p>
          <a:p>
            <a:pPr lvl="1"/>
            <a:r>
              <a:rPr lang="en-US" sz="1800" dirty="0"/>
              <a:t> independent currencies</a:t>
            </a:r>
          </a:p>
          <a:p>
            <a:pPr marL="0" indent="0">
              <a:buNone/>
            </a:pPr>
            <a:endParaRPr lang="en-US" sz="2000" dirty="0"/>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752301544"/>
              </p:ext>
            </p:extLst>
          </p:nvPr>
        </p:nvGraphicFramePr>
        <p:xfrm>
          <a:off x="2055812" y="3854797"/>
          <a:ext cx="4800600" cy="281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1" name="Group 10">
            <a:extLst>
              <a:ext uri="{FF2B5EF4-FFF2-40B4-BE49-F238E27FC236}">
                <a16:creationId xmlns:a16="http://schemas.microsoft.com/office/drawing/2014/main" id="{89D0E59D-C213-4B18-B613-B120214EBAB8}"/>
              </a:ext>
            </a:extLst>
          </p:cNvPr>
          <p:cNvGrpSpPr/>
          <p:nvPr/>
        </p:nvGrpSpPr>
        <p:grpSpPr>
          <a:xfrm>
            <a:off x="7466012" y="1846228"/>
            <a:ext cx="2590800" cy="1582772"/>
            <a:chOff x="6780212" y="1901686"/>
            <a:chExt cx="2590800" cy="1582772"/>
          </a:xfrm>
        </p:grpSpPr>
        <p:sp>
          <p:nvSpPr>
            <p:cNvPr id="4" name="Cylinder 3">
              <a:extLst>
                <a:ext uri="{FF2B5EF4-FFF2-40B4-BE49-F238E27FC236}">
                  <a16:creationId xmlns:a16="http://schemas.microsoft.com/office/drawing/2014/main" id="{A32B2010-F350-4849-99F6-4BBED9FA5B84}"/>
                </a:ext>
              </a:extLst>
            </p:cNvPr>
            <p:cNvSpPr/>
            <p:nvPr/>
          </p:nvSpPr>
          <p:spPr>
            <a:xfrm>
              <a:off x="6780212" y="1905000"/>
              <a:ext cx="990600" cy="1579458"/>
            </a:xfrm>
            <a:prstGeom prst="can">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Leading Ledger</a:t>
              </a:r>
            </a:p>
            <a:p>
              <a:pPr algn="ctr"/>
              <a:r>
                <a:rPr lang="en-US" dirty="0"/>
                <a:t>US GAAP</a:t>
              </a:r>
            </a:p>
          </p:txBody>
        </p:sp>
        <p:sp>
          <p:nvSpPr>
            <p:cNvPr id="8" name="Cylinder 7">
              <a:extLst>
                <a:ext uri="{FF2B5EF4-FFF2-40B4-BE49-F238E27FC236}">
                  <a16:creationId xmlns:a16="http://schemas.microsoft.com/office/drawing/2014/main" id="{FBA856DB-435D-44EB-B5D0-765806433DC8}"/>
                </a:ext>
              </a:extLst>
            </p:cNvPr>
            <p:cNvSpPr/>
            <p:nvPr/>
          </p:nvSpPr>
          <p:spPr>
            <a:xfrm>
              <a:off x="8380412" y="1901686"/>
              <a:ext cx="990600" cy="1579457"/>
            </a:xfrm>
            <a:prstGeom prst="ca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German HGB Ledger</a:t>
              </a:r>
            </a:p>
          </p:txBody>
        </p:sp>
      </p:grpSp>
      <p:sp>
        <p:nvSpPr>
          <p:cNvPr id="13" name="Flowchart: Process 13">
            <a:extLst>
              <a:ext uri="{FF2B5EF4-FFF2-40B4-BE49-F238E27FC236}">
                <a16:creationId xmlns:a16="http://schemas.microsoft.com/office/drawing/2014/main" id="{27278A4B-E804-4B73-BBC9-70365C21D012}"/>
              </a:ext>
            </a:extLst>
          </p:cNvPr>
          <p:cNvSpPr/>
          <p:nvPr/>
        </p:nvSpPr>
        <p:spPr>
          <a:xfrm>
            <a:off x="10818812" y="457200"/>
            <a:ext cx="914400" cy="304800"/>
          </a:xfrm>
          <a:prstGeom prst="flowChartProcess">
            <a:avLst/>
          </a:prstGeom>
          <a:solidFill>
            <a:srgbClr val="00B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GL</a:t>
            </a:r>
          </a:p>
        </p:txBody>
      </p:sp>
    </p:spTree>
    <p:extLst>
      <p:ext uri="{BB962C8B-B14F-4D97-AF65-F5344CB8AC3E}">
        <p14:creationId xmlns:p14="http://schemas.microsoft.com/office/powerpoint/2010/main" val="1946279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peech Bubble: Rectangle 13">
            <a:extLst>
              <a:ext uri="{FF2B5EF4-FFF2-40B4-BE49-F238E27FC236}">
                <a16:creationId xmlns:a16="http://schemas.microsoft.com/office/drawing/2014/main" id="{DC1AC1D5-C9DA-444C-A462-3E0BD8DFCC28}"/>
              </a:ext>
            </a:extLst>
          </p:cNvPr>
          <p:cNvSpPr/>
          <p:nvPr/>
        </p:nvSpPr>
        <p:spPr>
          <a:xfrm>
            <a:off x="8075612" y="3505200"/>
            <a:ext cx="1752600" cy="2590800"/>
          </a:xfrm>
          <a:prstGeom prst="wedgeRectCallout">
            <a:avLst>
              <a:gd name="adj1" fmla="val 78146"/>
              <a:gd name="adj2" fmla="val -57202"/>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peech Bubble: Rectangle 5">
            <a:extLst>
              <a:ext uri="{FF2B5EF4-FFF2-40B4-BE49-F238E27FC236}">
                <a16:creationId xmlns:a16="http://schemas.microsoft.com/office/drawing/2014/main" id="{D901B990-A6AC-4399-8C55-12D635139134}"/>
              </a:ext>
            </a:extLst>
          </p:cNvPr>
          <p:cNvSpPr/>
          <p:nvPr/>
        </p:nvSpPr>
        <p:spPr>
          <a:xfrm>
            <a:off x="8075612" y="3505200"/>
            <a:ext cx="3429000" cy="2590800"/>
          </a:xfrm>
          <a:prstGeom prst="wedgeRectCallout">
            <a:avLst>
              <a:gd name="adj1" fmla="val -19472"/>
              <a:gd name="adj2" fmla="val -58982"/>
            </a:avLst>
          </a:prstGeom>
          <a:solidFill>
            <a:srgbClr val="00206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r>
              <a:rPr lang="en-US" dirty="0"/>
              <a:t>General Ledger</a:t>
            </a:r>
            <a:br>
              <a:rPr lang="en-US" dirty="0"/>
            </a:br>
            <a:r>
              <a:rPr lang="en-US" dirty="0"/>
              <a:t>Parallel Accounting</a:t>
            </a:r>
          </a:p>
        </p:txBody>
      </p:sp>
      <p:sp>
        <p:nvSpPr>
          <p:cNvPr id="3" name="Content Placeholder 2"/>
          <p:cNvSpPr>
            <a:spLocks noGrp="1"/>
          </p:cNvSpPr>
          <p:nvPr>
            <p:ph sz="half" idx="1"/>
          </p:nvPr>
        </p:nvSpPr>
        <p:spPr>
          <a:xfrm>
            <a:off x="1446213" y="2057400"/>
            <a:ext cx="4800600" cy="1676400"/>
          </a:xfrm>
        </p:spPr>
        <p:txBody>
          <a:bodyPr>
            <a:normAutofit/>
          </a:bodyPr>
          <a:lstStyle/>
          <a:p>
            <a:r>
              <a:rPr lang="en-US" dirty="0"/>
              <a:t>Leading ledger</a:t>
            </a:r>
          </a:p>
          <a:p>
            <a:pPr lvl="1"/>
            <a:r>
              <a:rPr lang="en-US" dirty="0"/>
              <a:t>Follows the accounting principals of the company’s consolidated financials</a:t>
            </a:r>
          </a:p>
          <a:p>
            <a:pPr lvl="1"/>
            <a:r>
              <a:rPr lang="en-US" dirty="0"/>
              <a:t>It can contain up to 3 currencies</a:t>
            </a:r>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2295532866"/>
              </p:ext>
            </p:extLst>
          </p:nvPr>
        </p:nvGraphicFramePr>
        <p:xfrm>
          <a:off x="6551613" y="3429000"/>
          <a:ext cx="4800600" cy="2819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Flowchart: Process 13">
            <a:extLst>
              <a:ext uri="{FF2B5EF4-FFF2-40B4-BE49-F238E27FC236}">
                <a16:creationId xmlns:a16="http://schemas.microsoft.com/office/drawing/2014/main" id="{20B6C66C-BDA7-F948-8AF4-2433D53D7E06}"/>
              </a:ext>
            </a:extLst>
          </p:cNvPr>
          <p:cNvSpPr/>
          <p:nvPr/>
        </p:nvSpPr>
        <p:spPr>
          <a:xfrm>
            <a:off x="10818812" y="457200"/>
            <a:ext cx="914400" cy="304800"/>
          </a:xfrm>
          <a:prstGeom prst="flowChartProcess">
            <a:avLst/>
          </a:prstGeom>
          <a:solidFill>
            <a:srgbClr val="00B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GL</a:t>
            </a:r>
          </a:p>
        </p:txBody>
      </p:sp>
      <p:sp>
        <p:nvSpPr>
          <p:cNvPr id="12" name="Cylinder 11">
            <a:extLst>
              <a:ext uri="{FF2B5EF4-FFF2-40B4-BE49-F238E27FC236}">
                <a16:creationId xmlns:a16="http://schemas.microsoft.com/office/drawing/2014/main" id="{D0D75256-2915-43FC-BBDD-FE9BA5F7A0D3}"/>
              </a:ext>
            </a:extLst>
          </p:cNvPr>
          <p:cNvSpPr/>
          <p:nvPr/>
        </p:nvSpPr>
        <p:spPr>
          <a:xfrm>
            <a:off x="8456612" y="1679714"/>
            <a:ext cx="990600" cy="1579458"/>
          </a:xfrm>
          <a:prstGeom prst="can">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Leading Ledger</a:t>
            </a:r>
          </a:p>
          <a:p>
            <a:pPr algn="ctr"/>
            <a:r>
              <a:rPr lang="en-US" dirty="0"/>
              <a:t>US GAAP</a:t>
            </a:r>
          </a:p>
        </p:txBody>
      </p:sp>
      <p:sp>
        <p:nvSpPr>
          <p:cNvPr id="13" name="Cylinder 12">
            <a:extLst>
              <a:ext uri="{FF2B5EF4-FFF2-40B4-BE49-F238E27FC236}">
                <a16:creationId xmlns:a16="http://schemas.microsoft.com/office/drawing/2014/main" id="{8548EBBB-6323-44AE-AA49-76307D76162A}"/>
              </a:ext>
            </a:extLst>
          </p:cNvPr>
          <p:cNvSpPr/>
          <p:nvPr/>
        </p:nvSpPr>
        <p:spPr>
          <a:xfrm>
            <a:off x="10056812" y="1676400"/>
            <a:ext cx="990600" cy="1579457"/>
          </a:xfrm>
          <a:prstGeom prst="ca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German HGB Ledger</a:t>
            </a:r>
          </a:p>
        </p:txBody>
      </p:sp>
      <p:sp>
        <p:nvSpPr>
          <p:cNvPr id="15" name="Content Placeholder 2">
            <a:extLst>
              <a:ext uri="{FF2B5EF4-FFF2-40B4-BE49-F238E27FC236}">
                <a16:creationId xmlns:a16="http://schemas.microsoft.com/office/drawing/2014/main" id="{8ED3B026-C7F1-47C9-A1E8-8F280F1583F8}"/>
              </a:ext>
            </a:extLst>
          </p:cNvPr>
          <p:cNvSpPr txBox="1">
            <a:spLocks/>
          </p:cNvSpPr>
          <p:nvPr/>
        </p:nvSpPr>
        <p:spPr>
          <a:xfrm>
            <a:off x="1467015" y="4000500"/>
            <a:ext cx="4800600" cy="1676400"/>
          </a:xfrm>
          <a:prstGeom prst="rect">
            <a:avLst/>
          </a:prstGeom>
        </p:spPr>
        <p:txBody>
          <a:bodyPr vert="horz" lIns="91440" tIns="45720" rIns="91440" bIns="45720" rtlCol="0">
            <a:normAutofit lnSpcReduction="10000"/>
          </a:bodyPr>
          <a:lstStyle>
            <a:lvl1pPr marL="223838" indent="-223838" algn="l" defTabSz="914400" rtl="0" eaLnBrk="1" latinLnBrk="0" hangingPunct="1">
              <a:lnSpc>
                <a:spcPct val="90000"/>
              </a:lnSpc>
              <a:spcBef>
                <a:spcPts val="1800"/>
              </a:spcBef>
              <a:buClr>
                <a:schemeClr val="tx1">
                  <a:lumMod val="50000"/>
                  <a:lumOff val="50000"/>
                </a:schemeClr>
              </a:buClr>
              <a:buSzPct val="80000"/>
              <a:buFont typeface="Arial" pitchFamily="34" charset="0"/>
              <a:buChar char="•"/>
              <a:defRPr sz="2400" kern="1200">
                <a:solidFill>
                  <a:schemeClr val="tx1"/>
                </a:solidFill>
                <a:latin typeface="+mn-lt"/>
                <a:ea typeface="+mn-ea"/>
                <a:cs typeface="+mn-cs"/>
              </a:defRPr>
            </a:lvl1pPr>
            <a:lvl2pPr marL="511175" indent="-228600" algn="l" defTabSz="914400" rtl="0" eaLnBrk="1" latinLnBrk="0" hangingPunct="1">
              <a:lnSpc>
                <a:spcPct val="90000"/>
              </a:lnSpc>
              <a:spcBef>
                <a:spcPts val="1000"/>
              </a:spcBef>
              <a:buClr>
                <a:schemeClr val="tx1">
                  <a:lumMod val="50000"/>
                  <a:lumOff val="50000"/>
                </a:schemeClr>
              </a:buClr>
              <a:buSzPct val="80000"/>
              <a:buFont typeface="Arial" pitchFamily="34" charset="0"/>
              <a:buChar char="•"/>
              <a:defRPr sz="2000" kern="1200">
                <a:solidFill>
                  <a:schemeClr val="tx1"/>
                </a:solidFill>
                <a:latin typeface="+mn-lt"/>
                <a:ea typeface="+mn-ea"/>
                <a:cs typeface="+mn-cs"/>
              </a:defRPr>
            </a:lvl2pPr>
            <a:lvl3pPr marL="685800" indent="-174625"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800" kern="1200">
                <a:solidFill>
                  <a:schemeClr val="tx1"/>
                </a:solidFill>
                <a:latin typeface="+mn-lt"/>
                <a:ea typeface="+mn-ea"/>
                <a:cs typeface="+mn-cs"/>
              </a:defRPr>
            </a:lvl3pPr>
            <a:lvl4pPr marL="860425" indent="-174625"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4pPr>
            <a:lvl5pPr marL="1033463" indent="-173038" algn="l" defTabSz="914400" rtl="0" eaLnBrk="1" latinLnBrk="0" hangingPunct="1">
              <a:lnSpc>
                <a:spcPct val="90000"/>
              </a:lnSpc>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tx1">
                  <a:lumMod val="50000"/>
                  <a:lumOff val="50000"/>
                </a:schemeClr>
              </a:buClr>
              <a:buSzPct val="80000"/>
              <a:buFont typeface="Arial" pitchFamily="34" charset="0"/>
              <a:buChar char="•"/>
              <a:defRPr sz="1600" kern="1200">
                <a:solidFill>
                  <a:schemeClr val="tx1"/>
                </a:solidFill>
                <a:latin typeface="+mn-lt"/>
                <a:ea typeface="+mn-ea"/>
                <a:cs typeface="+mn-cs"/>
              </a:defRPr>
            </a:lvl9pPr>
          </a:lstStyle>
          <a:p>
            <a:r>
              <a:rPr lang="en-US" dirty="0"/>
              <a:t>Non-leading ledgers</a:t>
            </a:r>
          </a:p>
          <a:p>
            <a:pPr lvl="1"/>
            <a:r>
              <a:rPr lang="en-US" dirty="0"/>
              <a:t>They are used for parallel accounting and can be linked to one of the existing currencies</a:t>
            </a:r>
          </a:p>
          <a:p>
            <a:pPr lvl="1"/>
            <a:r>
              <a:rPr lang="en-US" dirty="0"/>
              <a:t>Can have different fiscal years</a:t>
            </a:r>
          </a:p>
        </p:txBody>
      </p:sp>
    </p:spTree>
    <p:extLst>
      <p:ext uri="{BB962C8B-B14F-4D97-AF65-F5344CB8AC3E}">
        <p14:creationId xmlns:p14="http://schemas.microsoft.com/office/powerpoint/2010/main" val="1846097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6" grpId="0" animBg="1"/>
      <p:bldP spid="3" grpId="0" build="p"/>
      <p:bldGraphic spid="5" grpId="0">
        <p:bldAsOne/>
      </p:bldGraphic>
      <p:bldP spid="12" grpId="0" animBg="1"/>
      <p:bldP spid="13" grpId="0" animBg="1"/>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General Ledger</a:t>
            </a:r>
            <a:br>
              <a:rPr lang="en-US" dirty="0"/>
            </a:br>
            <a:r>
              <a:rPr lang="en-US" dirty="0"/>
              <a:t>Document splitting</a:t>
            </a:r>
          </a:p>
        </p:txBody>
      </p:sp>
      <p:sp>
        <p:nvSpPr>
          <p:cNvPr id="3" name="Content Placeholder 2"/>
          <p:cNvSpPr>
            <a:spLocks noGrp="1"/>
          </p:cNvSpPr>
          <p:nvPr>
            <p:ph sz="half" idx="1"/>
          </p:nvPr>
        </p:nvSpPr>
        <p:spPr/>
        <p:txBody>
          <a:bodyPr>
            <a:normAutofit lnSpcReduction="10000"/>
          </a:bodyPr>
          <a:lstStyle/>
          <a:p>
            <a:r>
              <a:rPr lang="en-US" dirty="0"/>
              <a:t>New General Ledger functionality that allows organizations to split documents line</a:t>
            </a:r>
          </a:p>
          <a:p>
            <a:r>
              <a:rPr lang="en-US" dirty="0"/>
              <a:t>Advantages</a:t>
            </a:r>
          </a:p>
          <a:p>
            <a:pPr lvl="1"/>
            <a:r>
              <a:rPr lang="en-US" dirty="0"/>
              <a:t>Reduces the time and effort for the user to enter documents by deriving segment from profit center which can be derived from a cost object</a:t>
            </a:r>
          </a:p>
          <a:p>
            <a:pPr lvl="2"/>
            <a:r>
              <a:rPr lang="en-US" dirty="0"/>
              <a:t>cost center,</a:t>
            </a:r>
          </a:p>
          <a:p>
            <a:pPr lvl="2"/>
            <a:r>
              <a:rPr lang="en-US" dirty="0"/>
              <a:t>internal order, or </a:t>
            </a:r>
          </a:p>
          <a:p>
            <a:pPr lvl="2"/>
            <a:r>
              <a:rPr lang="en-US" dirty="0"/>
              <a:t>project</a:t>
            </a:r>
          </a:p>
          <a:p>
            <a:pPr lvl="1"/>
            <a:r>
              <a:rPr lang="en-US" dirty="0"/>
              <a:t>Allow a company to create real time balance sheets for segments creating a view for working capital analysis.</a:t>
            </a:r>
          </a:p>
          <a:p>
            <a:pPr lvl="1"/>
            <a:endParaRPr lang="en-US" dirty="0"/>
          </a:p>
        </p:txBody>
      </p:sp>
      <p:pic>
        <p:nvPicPr>
          <p:cNvPr id="1026" name="Picture 2"/>
          <p:cNvPicPr>
            <a:picLocks noGrp="1" noChangeAspect="1" noChangeArrowheads="1"/>
          </p:cNvPicPr>
          <p:nvPr>
            <p:ph sz="half" idx="2"/>
          </p:nvPr>
        </p:nvPicPr>
        <p:blipFill>
          <a:blip r:embed="rId2" cstate="print"/>
          <a:srcRect/>
          <a:stretch>
            <a:fillRect/>
          </a:stretch>
        </p:blipFill>
        <p:spPr bwMode="auto">
          <a:xfrm>
            <a:off x="6170612" y="2286000"/>
            <a:ext cx="5810864" cy="3002280"/>
          </a:xfrm>
          <a:prstGeom prst="rect">
            <a:avLst/>
          </a:prstGeom>
          <a:noFill/>
          <a:ln w="9525">
            <a:noFill/>
            <a:miter lim="800000"/>
            <a:headEnd/>
            <a:tailEnd/>
          </a:ln>
        </p:spPr>
      </p:pic>
      <p:sp>
        <p:nvSpPr>
          <p:cNvPr id="6" name="Flowchart: Process 5"/>
          <p:cNvSpPr/>
          <p:nvPr/>
        </p:nvSpPr>
        <p:spPr>
          <a:xfrm>
            <a:off x="10818812" y="457200"/>
            <a:ext cx="914400" cy="304800"/>
          </a:xfrm>
          <a:prstGeom prst="flowChartProcess">
            <a:avLst/>
          </a:prstGeom>
          <a:solidFill>
            <a:srgbClr val="00B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72B5E-AD70-4535-9874-F5218A8083AC}"/>
              </a:ext>
            </a:extLst>
          </p:cNvPr>
          <p:cNvSpPr>
            <a:spLocks noGrp="1"/>
          </p:cNvSpPr>
          <p:nvPr>
            <p:ph type="title"/>
          </p:nvPr>
        </p:nvSpPr>
        <p:spPr/>
        <p:txBody>
          <a:bodyPr>
            <a:normAutofit fontScale="90000"/>
          </a:bodyPr>
          <a:lstStyle/>
          <a:p>
            <a:r>
              <a:rPr lang="en-US" dirty="0"/>
              <a:t>General Ledger</a:t>
            </a:r>
            <a:br>
              <a:rPr lang="en-US" dirty="0"/>
            </a:br>
            <a:r>
              <a:rPr lang="en-US" dirty="0"/>
              <a:t>Document Principle</a:t>
            </a:r>
          </a:p>
        </p:txBody>
      </p:sp>
      <p:sp>
        <p:nvSpPr>
          <p:cNvPr id="29" name="Flowchart: Process 28">
            <a:extLst>
              <a:ext uri="{FF2B5EF4-FFF2-40B4-BE49-F238E27FC236}">
                <a16:creationId xmlns:a16="http://schemas.microsoft.com/office/drawing/2014/main" id="{F952ADD4-0E08-4FCB-8871-411A251BAE38}"/>
              </a:ext>
            </a:extLst>
          </p:cNvPr>
          <p:cNvSpPr/>
          <p:nvPr/>
        </p:nvSpPr>
        <p:spPr>
          <a:xfrm>
            <a:off x="10818812" y="457200"/>
            <a:ext cx="914400" cy="304800"/>
          </a:xfrm>
          <a:prstGeom prst="flowChartProcess">
            <a:avLst/>
          </a:prstGeom>
          <a:solidFill>
            <a:srgbClr val="00B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GL</a:t>
            </a:r>
          </a:p>
        </p:txBody>
      </p:sp>
      <p:sp>
        <p:nvSpPr>
          <p:cNvPr id="3" name="Rectangle 2">
            <a:extLst>
              <a:ext uri="{FF2B5EF4-FFF2-40B4-BE49-F238E27FC236}">
                <a16:creationId xmlns:a16="http://schemas.microsoft.com/office/drawing/2014/main" id="{FA475DEA-E66B-4C57-A822-8ADD1CB1A957}"/>
              </a:ext>
            </a:extLst>
          </p:cNvPr>
          <p:cNvSpPr/>
          <p:nvPr/>
        </p:nvSpPr>
        <p:spPr>
          <a:xfrm>
            <a:off x="2114746" y="5216887"/>
            <a:ext cx="9330929" cy="923330"/>
          </a:xfrm>
          <a:prstGeom prst="rect">
            <a:avLst/>
          </a:prstGeom>
        </p:spPr>
        <p:txBody>
          <a:bodyPr wrap="square">
            <a:spAutoFit/>
          </a:bodyPr>
          <a:lstStyle/>
          <a:p>
            <a:pPr>
              <a:lnSpc>
                <a:spcPct val="100000"/>
              </a:lnSpc>
            </a:pPr>
            <a:r>
              <a:rPr lang="en-US" b="1" dirty="0"/>
              <a:t>The SAP document principle provides a solid and important framework for a strong internal control system – a requirement of law for companies that operate in the United States and in most other countries in the world. </a:t>
            </a:r>
          </a:p>
        </p:txBody>
      </p:sp>
      <p:grpSp>
        <p:nvGrpSpPr>
          <p:cNvPr id="18" name="Group 17">
            <a:extLst>
              <a:ext uri="{FF2B5EF4-FFF2-40B4-BE49-F238E27FC236}">
                <a16:creationId xmlns:a16="http://schemas.microsoft.com/office/drawing/2014/main" id="{7C409E94-A00E-4771-BB6C-70C378B05C22}"/>
              </a:ext>
            </a:extLst>
          </p:cNvPr>
          <p:cNvGrpSpPr/>
          <p:nvPr/>
        </p:nvGrpSpPr>
        <p:grpSpPr>
          <a:xfrm>
            <a:off x="1751012" y="1869490"/>
            <a:ext cx="2286001" cy="2931110"/>
            <a:chOff x="1751012" y="1869490"/>
            <a:chExt cx="2286001" cy="2931110"/>
          </a:xfrm>
        </p:grpSpPr>
        <p:grpSp>
          <p:nvGrpSpPr>
            <p:cNvPr id="13" name="Group 12">
              <a:extLst>
                <a:ext uri="{FF2B5EF4-FFF2-40B4-BE49-F238E27FC236}">
                  <a16:creationId xmlns:a16="http://schemas.microsoft.com/office/drawing/2014/main" id="{EC663E2C-EF68-4498-A3DF-99694F23768D}"/>
                </a:ext>
              </a:extLst>
            </p:cNvPr>
            <p:cNvGrpSpPr/>
            <p:nvPr/>
          </p:nvGrpSpPr>
          <p:grpSpPr>
            <a:xfrm>
              <a:off x="1751012" y="1869490"/>
              <a:ext cx="2286001" cy="2931110"/>
              <a:chOff x="1751012" y="1869490"/>
              <a:chExt cx="2286001" cy="2931110"/>
            </a:xfrm>
          </p:grpSpPr>
          <p:sp>
            <p:nvSpPr>
              <p:cNvPr id="9" name="TextBox 8">
                <a:extLst>
                  <a:ext uri="{FF2B5EF4-FFF2-40B4-BE49-F238E27FC236}">
                    <a16:creationId xmlns:a16="http://schemas.microsoft.com/office/drawing/2014/main" id="{0A5ABE1A-0154-483C-9C51-4AAE30B7E167}"/>
                  </a:ext>
                </a:extLst>
              </p:cNvPr>
              <p:cNvSpPr txBox="1"/>
              <p:nvPr/>
            </p:nvSpPr>
            <p:spPr>
              <a:xfrm>
                <a:off x="1751012" y="2725412"/>
                <a:ext cx="2286000" cy="369332"/>
              </a:xfrm>
              <a:prstGeom prst="rect">
                <a:avLst/>
              </a:prstGeom>
              <a:noFill/>
            </p:spPr>
            <p:txBody>
              <a:bodyPr wrap="square" rtlCol="0">
                <a:spAutoFit/>
              </a:bodyPr>
              <a:lstStyle/>
              <a:p>
                <a:pPr lvl="0" algn="ctr"/>
                <a:r>
                  <a:rPr lang="en-US" b="1" dirty="0"/>
                  <a:t>Unique document</a:t>
                </a:r>
              </a:p>
            </p:txBody>
          </p:sp>
          <p:sp>
            <p:nvSpPr>
              <p:cNvPr id="10" name="TextBox 9">
                <a:extLst>
                  <a:ext uri="{FF2B5EF4-FFF2-40B4-BE49-F238E27FC236}">
                    <a16:creationId xmlns:a16="http://schemas.microsoft.com/office/drawing/2014/main" id="{C27DC594-957C-42D4-BFF2-309DD0BE2909}"/>
                  </a:ext>
                </a:extLst>
              </p:cNvPr>
              <p:cNvSpPr txBox="1"/>
              <p:nvPr/>
            </p:nvSpPr>
            <p:spPr>
              <a:xfrm>
                <a:off x="1751013" y="3230940"/>
                <a:ext cx="2286000" cy="1569660"/>
              </a:xfrm>
              <a:prstGeom prst="rect">
                <a:avLst/>
              </a:prstGeom>
              <a:noFill/>
            </p:spPr>
            <p:txBody>
              <a:bodyPr wrap="square" rtlCol="0">
                <a:spAutoFit/>
              </a:bodyPr>
              <a:lstStyle/>
              <a:p>
                <a:pPr>
                  <a:lnSpc>
                    <a:spcPct val="100000"/>
                  </a:lnSpc>
                </a:pPr>
                <a:r>
                  <a:rPr lang="en-US" sz="1600" dirty="0"/>
                  <a:t>Each business transaction impacting FI writes data to the SAP database creating a uniquely numbered electronic document. </a:t>
                </a:r>
              </a:p>
            </p:txBody>
          </p:sp>
          <p:sp>
            <p:nvSpPr>
              <p:cNvPr id="11" name="Овал 12">
                <a:extLst>
                  <a:ext uri="{FF2B5EF4-FFF2-40B4-BE49-F238E27FC236}">
                    <a16:creationId xmlns:a16="http://schemas.microsoft.com/office/drawing/2014/main" id="{9F0F55C6-E66F-46F7-89B9-AD14A3B0B78B}"/>
                  </a:ext>
                </a:extLst>
              </p:cNvPr>
              <p:cNvSpPr/>
              <p:nvPr/>
            </p:nvSpPr>
            <p:spPr>
              <a:xfrm>
                <a:off x="2476896" y="1869490"/>
                <a:ext cx="798116" cy="798116"/>
              </a:xfrm>
              <a:prstGeom prst="ellipse">
                <a:avLst/>
              </a:prstGeom>
              <a:solidFill>
                <a:srgbClr val="0070C0"/>
              </a:solidFill>
              <a:ln>
                <a:noFill/>
              </a:ln>
              <a:effectLst>
                <a:outerShdw blurRad="50800" dist="12700" dir="5400000" algn="t"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pic>
          <p:nvPicPr>
            <p:cNvPr id="6" name="Graphic 5" descr="Paper">
              <a:extLst>
                <a:ext uri="{FF2B5EF4-FFF2-40B4-BE49-F238E27FC236}">
                  <a16:creationId xmlns:a16="http://schemas.microsoft.com/office/drawing/2014/main" id="{82941D73-C5EF-4DA9-BD8C-D6037DE88C4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597251" y="1995694"/>
              <a:ext cx="593522" cy="593522"/>
            </a:xfrm>
            <a:prstGeom prst="rect">
              <a:avLst/>
            </a:prstGeom>
          </p:spPr>
        </p:pic>
      </p:grpSp>
      <p:grpSp>
        <p:nvGrpSpPr>
          <p:cNvPr id="46" name="Group 45">
            <a:extLst>
              <a:ext uri="{FF2B5EF4-FFF2-40B4-BE49-F238E27FC236}">
                <a16:creationId xmlns:a16="http://schemas.microsoft.com/office/drawing/2014/main" id="{302672CB-E46D-497C-8BCA-BFFD31EEE056}"/>
              </a:ext>
            </a:extLst>
          </p:cNvPr>
          <p:cNvGrpSpPr/>
          <p:nvPr/>
        </p:nvGrpSpPr>
        <p:grpSpPr>
          <a:xfrm>
            <a:off x="9371011" y="1865861"/>
            <a:ext cx="2286001" cy="3226621"/>
            <a:chOff x="9371011" y="1865861"/>
            <a:chExt cx="2286001" cy="3226621"/>
          </a:xfrm>
        </p:grpSpPr>
        <p:grpSp>
          <p:nvGrpSpPr>
            <p:cNvPr id="28" name="Group 27">
              <a:extLst>
                <a:ext uri="{FF2B5EF4-FFF2-40B4-BE49-F238E27FC236}">
                  <a16:creationId xmlns:a16="http://schemas.microsoft.com/office/drawing/2014/main" id="{C704B07B-C902-41EF-BCE3-B9D333B2F955}"/>
                </a:ext>
              </a:extLst>
            </p:cNvPr>
            <p:cNvGrpSpPr/>
            <p:nvPr/>
          </p:nvGrpSpPr>
          <p:grpSpPr>
            <a:xfrm>
              <a:off x="9371011" y="1865861"/>
              <a:ext cx="2286001" cy="3226621"/>
              <a:chOff x="1751012" y="1869490"/>
              <a:chExt cx="2286001" cy="3226621"/>
            </a:xfrm>
          </p:grpSpPr>
          <p:sp>
            <p:nvSpPr>
              <p:cNvPr id="30" name="TextBox 29">
                <a:extLst>
                  <a:ext uri="{FF2B5EF4-FFF2-40B4-BE49-F238E27FC236}">
                    <a16:creationId xmlns:a16="http://schemas.microsoft.com/office/drawing/2014/main" id="{1B7447A9-246B-4B72-A462-57818BC90DBF}"/>
                  </a:ext>
                </a:extLst>
              </p:cNvPr>
              <p:cNvSpPr txBox="1"/>
              <p:nvPr/>
            </p:nvSpPr>
            <p:spPr>
              <a:xfrm>
                <a:off x="1751012" y="2725412"/>
                <a:ext cx="2286000" cy="369332"/>
              </a:xfrm>
              <a:prstGeom prst="rect">
                <a:avLst/>
              </a:prstGeom>
              <a:noFill/>
            </p:spPr>
            <p:txBody>
              <a:bodyPr wrap="square" rtlCol="0">
                <a:spAutoFit/>
              </a:bodyPr>
              <a:lstStyle/>
              <a:p>
                <a:pPr lvl="0" algn="ctr"/>
                <a:r>
                  <a:rPr lang="en-US" b="1" dirty="0"/>
                  <a:t>Can not be deleted</a:t>
                </a:r>
              </a:p>
            </p:txBody>
          </p:sp>
          <p:sp>
            <p:nvSpPr>
              <p:cNvPr id="31" name="TextBox 30">
                <a:extLst>
                  <a:ext uri="{FF2B5EF4-FFF2-40B4-BE49-F238E27FC236}">
                    <a16:creationId xmlns:a16="http://schemas.microsoft.com/office/drawing/2014/main" id="{DA4E3C90-CD6C-4FC8-AB85-1806AAEB5C12}"/>
                  </a:ext>
                </a:extLst>
              </p:cNvPr>
              <p:cNvSpPr txBox="1"/>
              <p:nvPr/>
            </p:nvSpPr>
            <p:spPr>
              <a:xfrm>
                <a:off x="1751013" y="3280229"/>
                <a:ext cx="2286000" cy="1815882"/>
              </a:xfrm>
              <a:prstGeom prst="rect">
                <a:avLst/>
              </a:prstGeom>
              <a:noFill/>
            </p:spPr>
            <p:txBody>
              <a:bodyPr wrap="square" rtlCol="0">
                <a:spAutoFit/>
              </a:bodyPr>
              <a:lstStyle/>
              <a:p>
                <a:pPr>
                  <a:lnSpc>
                    <a:spcPct val="100000"/>
                  </a:lnSpc>
                </a:pPr>
                <a:r>
                  <a:rPr lang="en-US" sz="1600" dirty="0"/>
                  <a:t>Once a financial document is written to the SAP database </a:t>
                </a:r>
                <a:r>
                  <a:rPr lang="en-US" sz="1600" u="sng" dirty="0"/>
                  <a:t>can not be deleted </a:t>
                </a:r>
                <a:r>
                  <a:rPr lang="en-US" sz="1600" dirty="0"/>
                  <a:t>, although it can be changed to some degree or reverse its effect.</a:t>
                </a:r>
              </a:p>
            </p:txBody>
          </p:sp>
          <p:sp>
            <p:nvSpPr>
              <p:cNvPr id="32" name="Овал 12">
                <a:extLst>
                  <a:ext uri="{FF2B5EF4-FFF2-40B4-BE49-F238E27FC236}">
                    <a16:creationId xmlns:a16="http://schemas.microsoft.com/office/drawing/2014/main" id="{0729E27D-C4B3-46C9-96DB-A21CB205CB0E}"/>
                  </a:ext>
                </a:extLst>
              </p:cNvPr>
              <p:cNvSpPr/>
              <p:nvPr/>
            </p:nvSpPr>
            <p:spPr>
              <a:xfrm>
                <a:off x="2476896" y="1869490"/>
                <a:ext cx="798116" cy="798116"/>
              </a:xfrm>
              <a:prstGeom prst="ellipse">
                <a:avLst/>
              </a:prstGeom>
              <a:solidFill>
                <a:srgbClr val="0070C0"/>
              </a:solidFill>
              <a:ln>
                <a:noFill/>
              </a:ln>
              <a:effectLst>
                <a:outerShdw blurRad="50800" dist="12700" dir="5400000" algn="t"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pic>
          <p:nvPicPr>
            <p:cNvPr id="39" name="Graphic 38" descr="Lock">
              <a:extLst>
                <a:ext uri="{FF2B5EF4-FFF2-40B4-BE49-F238E27FC236}">
                  <a16:creationId xmlns:a16="http://schemas.microsoft.com/office/drawing/2014/main" id="{D6BB88FE-21AE-44A5-9E7C-E6F7EFD26D8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53052" y="1905000"/>
              <a:ext cx="685801" cy="685801"/>
            </a:xfrm>
            <a:prstGeom prst="rect">
              <a:avLst/>
            </a:prstGeom>
          </p:spPr>
        </p:pic>
      </p:grpSp>
      <p:grpSp>
        <p:nvGrpSpPr>
          <p:cNvPr id="45" name="Group 44">
            <a:extLst>
              <a:ext uri="{FF2B5EF4-FFF2-40B4-BE49-F238E27FC236}">
                <a16:creationId xmlns:a16="http://schemas.microsoft.com/office/drawing/2014/main" id="{D7830FC9-3C93-4BB7-B403-24343673B7A3}"/>
              </a:ext>
            </a:extLst>
          </p:cNvPr>
          <p:cNvGrpSpPr/>
          <p:nvPr/>
        </p:nvGrpSpPr>
        <p:grpSpPr>
          <a:xfrm>
            <a:off x="6780211" y="1865861"/>
            <a:ext cx="2286001" cy="2770433"/>
            <a:chOff x="6780211" y="1865861"/>
            <a:chExt cx="2286001" cy="2770433"/>
          </a:xfrm>
        </p:grpSpPr>
        <p:grpSp>
          <p:nvGrpSpPr>
            <p:cNvPr id="22" name="Group 21">
              <a:extLst>
                <a:ext uri="{FF2B5EF4-FFF2-40B4-BE49-F238E27FC236}">
                  <a16:creationId xmlns:a16="http://schemas.microsoft.com/office/drawing/2014/main" id="{F8C7F6F3-2F52-40AF-AE0D-82D7F2FBEB79}"/>
                </a:ext>
              </a:extLst>
            </p:cNvPr>
            <p:cNvGrpSpPr/>
            <p:nvPr/>
          </p:nvGrpSpPr>
          <p:grpSpPr>
            <a:xfrm>
              <a:off x="6780211" y="1865861"/>
              <a:ext cx="2286001" cy="2770433"/>
              <a:chOff x="1751012" y="1869490"/>
              <a:chExt cx="2286001" cy="2770433"/>
            </a:xfrm>
          </p:grpSpPr>
          <p:sp>
            <p:nvSpPr>
              <p:cNvPr id="24" name="TextBox 23">
                <a:extLst>
                  <a:ext uri="{FF2B5EF4-FFF2-40B4-BE49-F238E27FC236}">
                    <a16:creationId xmlns:a16="http://schemas.microsoft.com/office/drawing/2014/main" id="{29360BAD-AB31-4607-823B-ABF1CF5F0D16}"/>
                  </a:ext>
                </a:extLst>
              </p:cNvPr>
              <p:cNvSpPr txBox="1"/>
              <p:nvPr/>
            </p:nvSpPr>
            <p:spPr>
              <a:xfrm>
                <a:off x="1751012" y="2725412"/>
                <a:ext cx="2286000" cy="369332"/>
              </a:xfrm>
              <a:prstGeom prst="rect">
                <a:avLst/>
              </a:prstGeom>
              <a:noFill/>
            </p:spPr>
            <p:txBody>
              <a:bodyPr wrap="square" rtlCol="0">
                <a:spAutoFit/>
              </a:bodyPr>
              <a:lstStyle/>
              <a:p>
                <a:pPr lvl="0" algn="ctr"/>
                <a:r>
                  <a:rPr lang="en-US" b="1" dirty="0"/>
                  <a:t>Critical info</a:t>
                </a:r>
              </a:p>
            </p:txBody>
          </p:sp>
          <p:sp>
            <p:nvSpPr>
              <p:cNvPr id="25" name="TextBox 24">
                <a:extLst>
                  <a:ext uri="{FF2B5EF4-FFF2-40B4-BE49-F238E27FC236}">
                    <a16:creationId xmlns:a16="http://schemas.microsoft.com/office/drawing/2014/main" id="{D85A624A-EFFF-4A8E-88B0-06952A6E1344}"/>
                  </a:ext>
                </a:extLst>
              </p:cNvPr>
              <p:cNvSpPr txBox="1"/>
              <p:nvPr/>
            </p:nvSpPr>
            <p:spPr>
              <a:xfrm>
                <a:off x="1751013" y="3316484"/>
                <a:ext cx="2286000" cy="1323439"/>
              </a:xfrm>
              <a:prstGeom prst="rect">
                <a:avLst/>
              </a:prstGeom>
              <a:noFill/>
            </p:spPr>
            <p:txBody>
              <a:bodyPr wrap="square" rtlCol="0">
                <a:spAutoFit/>
              </a:bodyPr>
              <a:lstStyle/>
              <a:p>
                <a:pPr>
                  <a:lnSpc>
                    <a:spcPct val="100000"/>
                  </a:lnSpc>
                </a:pPr>
                <a:r>
                  <a:rPr lang="en-US" sz="1600" dirty="0"/>
                  <a:t>It contains, information like the responsible person, date and time of transaction, and commercial content</a:t>
                </a:r>
              </a:p>
            </p:txBody>
          </p:sp>
          <p:sp>
            <p:nvSpPr>
              <p:cNvPr id="26" name="Овал 12">
                <a:extLst>
                  <a:ext uri="{FF2B5EF4-FFF2-40B4-BE49-F238E27FC236}">
                    <a16:creationId xmlns:a16="http://schemas.microsoft.com/office/drawing/2014/main" id="{DBC1E69E-8102-4C82-8BC9-17332A07BA6F}"/>
                  </a:ext>
                </a:extLst>
              </p:cNvPr>
              <p:cNvSpPr/>
              <p:nvPr/>
            </p:nvSpPr>
            <p:spPr>
              <a:xfrm>
                <a:off x="2476896" y="1869490"/>
                <a:ext cx="798116" cy="798116"/>
              </a:xfrm>
              <a:prstGeom prst="ellipse">
                <a:avLst/>
              </a:prstGeom>
              <a:solidFill>
                <a:srgbClr val="0070C0"/>
              </a:solidFill>
              <a:ln>
                <a:noFill/>
              </a:ln>
              <a:effectLst>
                <a:outerShdw blurRad="50800" dist="12700" dir="5400000" algn="t"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pic>
          <p:nvPicPr>
            <p:cNvPr id="41" name="Graphic 40" descr="Information">
              <a:extLst>
                <a:ext uri="{FF2B5EF4-FFF2-40B4-BE49-F238E27FC236}">
                  <a16:creationId xmlns:a16="http://schemas.microsoft.com/office/drawing/2014/main" id="{99AD43E4-8A4A-4934-8CE8-06FD7A3BADA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613233" y="1968034"/>
              <a:ext cx="590836" cy="590836"/>
            </a:xfrm>
            <a:prstGeom prst="rect">
              <a:avLst/>
            </a:prstGeom>
          </p:spPr>
        </p:pic>
      </p:grpSp>
      <p:grpSp>
        <p:nvGrpSpPr>
          <p:cNvPr id="44" name="Group 43">
            <a:extLst>
              <a:ext uri="{FF2B5EF4-FFF2-40B4-BE49-F238E27FC236}">
                <a16:creationId xmlns:a16="http://schemas.microsoft.com/office/drawing/2014/main" id="{2CC768BD-3652-4B36-BE42-8B261FB353A0}"/>
              </a:ext>
            </a:extLst>
          </p:cNvPr>
          <p:cNvGrpSpPr/>
          <p:nvPr/>
        </p:nvGrpSpPr>
        <p:grpSpPr>
          <a:xfrm>
            <a:off x="4265612" y="1865861"/>
            <a:ext cx="2286001" cy="2487957"/>
            <a:chOff x="4265612" y="1865861"/>
            <a:chExt cx="2286001" cy="2487957"/>
          </a:xfrm>
        </p:grpSpPr>
        <p:grpSp>
          <p:nvGrpSpPr>
            <p:cNvPr id="14" name="Group 13">
              <a:extLst>
                <a:ext uri="{FF2B5EF4-FFF2-40B4-BE49-F238E27FC236}">
                  <a16:creationId xmlns:a16="http://schemas.microsoft.com/office/drawing/2014/main" id="{46E1D910-10DD-4010-B050-242C3F70145E}"/>
                </a:ext>
              </a:extLst>
            </p:cNvPr>
            <p:cNvGrpSpPr/>
            <p:nvPr/>
          </p:nvGrpSpPr>
          <p:grpSpPr>
            <a:xfrm>
              <a:off x="4265612" y="1865861"/>
              <a:ext cx="2286001" cy="2487957"/>
              <a:chOff x="1751012" y="1869490"/>
              <a:chExt cx="2286001" cy="2487957"/>
            </a:xfrm>
          </p:grpSpPr>
          <p:sp>
            <p:nvSpPr>
              <p:cNvPr id="15" name="TextBox 14">
                <a:extLst>
                  <a:ext uri="{FF2B5EF4-FFF2-40B4-BE49-F238E27FC236}">
                    <a16:creationId xmlns:a16="http://schemas.microsoft.com/office/drawing/2014/main" id="{CB349FFE-C1D6-402D-AC28-154733882315}"/>
                  </a:ext>
                </a:extLst>
              </p:cNvPr>
              <p:cNvSpPr txBox="1"/>
              <p:nvPr/>
            </p:nvSpPr>
            <p:spPr>
              <a:xfrm>
                <a:off x="1751012" y="2725412"/>
                <a:ext cx="2286000" cy="369332"/>
              </a:xfrm>
              <a:prstGeom prst="rect">
                <a:avLst/>
              </a:prstGeom>
              <a:noFill/>
            </p:spPr>
            <p:txBody>
              <a:bodyPr wrap="square" rtlCol="0">
                <a:spAutoFit/>
              </a:bodyPr>
              <a:lstStyle/>
              <a:p>
                <a:pPr lvl="0" algn="ctr"/>
                <a:r>
                  <a:rPr lang="en-US" b="1" dirty="0"/>
                  <a:t>Recall document</a:t>
                </a:r>
              </a:p>
            </p:txBody>
          </p:sp>
          <p:sp>
            <p:nvSpPr>
              <p:cNvPr id="16" name="TextBox 15">
                <a:extLst>
                  <a:ext uri="{FF2B5EF4-FFF2-40B4-BE49-F238E27FC236}">
                    <a16:creationId xmlns:a16="http://schemas.microsoft.com/office/drawing/2014/main" id="{A5B4D507-6FDA-4BCA-BBD0-AC2AE47A4075}"/>
                  </a:ext>
                </a:extLst>
              </p:cNvPr>
              <p:cNvSpPr txBox="1"/>
              <p:nvPr/>
            </p:nvSpPr>
            <p:spPr>
              <a:xfrm>
                <a:off x="1751013" y="3280229"/>
                <a:ext cx="2286000" cy="1077218"/>
              </a:xfrm>
              <a:prstGeom prst="rect">
                <a:avLst/>
              </a:prstGeom>
              <a:noFill/>
            </p:spPr>
            <p:txBody>
              <a:bodyPr wrap="square" rtlCol="0">
                <a:spAutoFit/>
              </a:bodyPr>
              <a:lstStyle/>
              <a:p>
                <a:pPr>
                  <a:lnSpc>
                    <a:spcPct val="100000"/>
                  </a:lnSpc>
                </a:pPr>
                <a:r>
                  <a:rPr lang="en-US" sz="1600" dirty="0"/>
                  <a:t>The document number can be used to recall the transaction at a later date. </a:t>
                </a:r>
              </a:p>
            </p:txBody>
          </p:sp>
          <p:sp>
            <p:nvSpPr>
              <p:cNvPr id="17" name="Овал 12">
                <a:extLst>
                  <a:ext uri="{FF2B5EF4-FFF2-40B4-BE49-F238E27FC236}">
                    <a16:creationId xmlns:a16="http://schemas.microsoft.com/office/drawing/2014/main" id="{04B3FB82-7316-41AC-9E05-14CB45D524AD}"/>
                  </a:ext>
                </a:extLst>
              </p:cNvPr>
              <p:cNvSpPr/>
              <p:nvPr/>
            </p:nvSpPr>
            <p:spPr>
              <a:xfrm>
                <a:off x="2476896" y="1869490"/>
                <a:ext cx="798116" cy="798116"/>
              </a:xfrm>
              <a:prstGeom prst="ellipse">
                <a:avLst/>
              </a:prstGeom>
              <a:solidFill>
                <a:srgbClr val="0070C0"/>
              </a:solidFill>
              <a:ln>
                <a:noFill/>
              </a:ln>
              <a:effectLst>
                <a:outerShdw blurRad="50800" dist="12700" dir="5400000" algn="t" rotWithShape="0">
                  <a:prstClr val="black">
                    <a:alpha val="4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pic>
          <p:nvPicPr>
            <p:cNvPr id="43" name="Graphic 42" descr="Pin">
              <a:extLst>
                <a:ext uri="{FF2B5EF4-FFF2-40B4-BE49-F238E27FC236}">
                  <a16:creationId xmlns:a16="http://schemas.microsoft.com/office/drawing/2014/main" id="{D494FB95-B63E-4B2E-AA10-A8E9A4FE681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067696" y="1938866"/>
              <a:ext cx="593522" cy="593522"/>
            </a:xfrm>
            <a:prstGeom prst="rect">
              <a:avLst/>
            </a:prstGeom>
          </p:spPr>
        </p:pic>
      </p:grpSp>
    </p:spTree>
    <p:extLst>
      <p:ext uri="{BB962C8B-B14F-4D97-AF65-F5344CB8AC3E}">
        <p14:creationId xmlns:p14="http://schemas.microsoft.com/office/powerpoint/2010/main" val="3936523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500"/>
                                        <p:tgtEl>
                                          <p:spTgt spid="4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General Ledger</a:t>
            </a:r>
            <a:br>
              <a:rPr lang="en-US" dirty="0"/>
            </a:br>
            <a:r>
              <a:rPr lang="en-US" dirty="0"/>
              <a:t>Transactions</a:t>
            </a:r>
          </a:p>
        </p:txBody>
      </p:sp>
      <p:pic>
        <p:nvPicPr>
          <p:cNvPr id="21505" name="Picture 1"/>
          <p:cNvPicPr>
            <a:picLocks noGrp="1" noChangeAspect="1" noChangeArrowheads="1"/>
          </p:cNvPicPr>
          <p:nvPr>
            <p:ph sz="half" idx="2"/>
          </p:nvPr>
        </p:nvPicPr>
        <p:blipFill>
          <a:blip r:embed="rId2" cstate="print"/>
          <a:srcRect/>
          <a:stretch>
            <a:fillRect/>
          </a:stretch>
        </p:blipFill>
        <p:spPr bwMode="auto">
          <a:xfrm>
            <a:off x="8532812" y="2057400"/>
            <a:ext cx="2844702" cy="3105466"/>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6" name="Flowchart: Process 5"/>
          <p:cNvSpPr/>
          <p:nvPr/>
        </p:nvSpPr>
        <p:spPr>
          <a:xfrm>
            <a:off x="10818812" y="457200"/>
            <a:ext cx="914400" cy="304800"/>
          </a:xfrm>
          <a:prstGeom prst="flowChartProcess">
            <a:avLst/>
          </a:prstGeom>
          <a:solidFill>
            <a:srgbClr val="00B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GL</a:t>
            </a:r>
          </a:p>
        </p:txBody>
      </p:sp>
      <p:graphicFrame>
        <p:nvGraphicFramePr>
          <p:cNvPr id="4" name="Table 4">
            <a:extLst>
              <a:ext uri="{FF2B5EF4-FFF2-40B4-BE49-F238E27FC236}">
                <a16:creationId xmlns:a16="http://schemas.microsoft.com/office/drawing/2014/main" id="{F627BC64-5D82-DD4D-B3F6-BF80E6801545}"/>
              </a:ext>
            </a:extLst>
          </p:cNvPr>
          <p:cNvGraphicFramePr>
            <a:graphicFrameLocks noGrp="1"/>
          </p:cNvGraphicFramePr>
          <p:nvPr>
            <p:extLst>
              <p:ext uri="{D42A27DB-BD31-4B8C-83A1-F6EECF244321}">
                <p14:modId xmlns:p14="http://schemas.microsoft.com/office/powerpoint/2010/main" val="1436343450"/>
              </p:ext>
            </p:extLst>
          </p:nvPr>
        </p:nvGraphicFramePr>
        <p:xfrm>
          <a:off x="1711209" y="1941353"/>
          <a:ext cx="6461189" cy="3337560"/>
        </p:xfrm>
        <a:graphic>
          <a:graphicData uri="http://schemas.openxmlformats.org/drawingml/2006/table">
            <a:tbl>
              <a:tblPr firstRow="1" bandRow="1">
                <a:tableStyleId>{1E171933-4619-4E11-9A3F-F7608DF75F80}</a:tableStyleId>
              </a:tblPr>
              <a:tblGrid>
                <a:gridCol w="1363980">
                  <a:extLst>
                    <a:ext uri="{9D8B030D-6E8A-4147-A177-3AD203B41FA5}">
                      <a16:colId xmlns:a16="http://schemas.microsoft.com/office/drawing/2014/main" val="4203995316"/>
                    </a:ext>
                  </a:extLst>
                </a:gridCol>
                <a:gridCol w="3535426">
                  <a:extLst>
                    <a:ext uri="{9D8B030D-6E8A-4147-A177-3AD203B41FA5}">
                      <a16:colId xmlns:a16="http://schemas.microsoft.com/office/drawing/2014/main" val="4217018990"/>
                    </a:ext>
                  </a:extLst>
                </a:gridCol>
                <a:gridCol w="1561783">
                  <a:extLst>
                    <a:ext uri="{9D8B030D-6E8A-4147-A177-3AD203B41FA5}">
                      <a16:colId xmlns:a16="http://schemas.microsoft.com/office/drawing/2014/main" val="47122741"/>
                    </a:ext>
                  </a:extLst>
                </a:gridCol>
              </a:tblGrid>
              <a:tr h="370840">
                <a:tc>
                  <a:txBody>
                    <a:bodyPr/>
                    <a:lstStyle/>
                    <a:p>
                      <a:r>
                        <a:rPr lang="en-US" dirty="0" err="1"/>
                        <a:t>Tcode</a:t>
                      </a:r>
                      <a:endParaRPr lang="en-US" dirty="0"/>
                    </a:p>
                  </a:txBody>
                  <a:tcPr/>
                </a:tc>
                <a:tc>
                  <a:txBody>
                    <a:bodyPr/>
                    <a:lstStyle/>
                    <a:p>
                      <a:r>
                        <a:rPr lang="en-US" dirty="0"/>
                        <a:t>Description</a:t>
                      </a:r>
                    </a:p>
                  </a:txBody>
                  <a:tcPr/>
                </a:tc>
                <a:tc>
                  <a:txBody>
                    <a:bodyPr/>
                    <a:lstStyle/>
                    <a:p>
                      <a:r>
                        <a:rPr lang="en-US" dirty="0"/>
                        <a:t>Type</a:t>
                      </a:r>
                    </a:p>
                  </a:txBody>
                  <a:tcPr/>
                </a:tc>
                <a:extLst>
                  <a:ext uri="{0D108BD9-81ED-4DB2-BD59-A6C34878D82A}">
                    <a16:rowId xmlns:a16="http://schemas.microsoft.com/office/drawing/2014/main" val="1529746292"/>
                  </a:ext>
                </a:extLst>
              </a:tr>
              <a:tr h="370840">
                <a:tc>
                  <a:txBody>
                    <a:bodyPr/>
                    <a:lstStyle/>
                    <a:p>
                      <a:r>
                        <a:rPr lang="en-US" dirty="0"/>
                        <a:t>FS00</a:t>
                      </a:r>
                    </a:p>
                  </a:txBody>
                  <a:tcPr/>
                </a:tc>
                <a:tc>
                  <a:txBody>
                    <a:bodyPr/>
                    <a:lstStyle/>
                    <a:p>
                      <a:r>
                        <a:rPr lang="en-US" dirty="0"/>
                        <a:t>GL master record</a:t>
                      </a:r>
                    </a:p>
                  </a:txBody>
                  <a:tcPr/>
                </a:tc>
                <a:tc>
                  <a:txBody>
                    <a:bodyPr/>
                    <a:lstStyle/>
                    <a:p>
                      <a:r>
                        <a:rPr lang="en-US" dirty="0"/>
                        <a:t>Master data</a:t>
                      </a:r>
                    </a:p>
                  </a:txBody>
                  <a:tcPr/>
                </a:tc>
                <a:extLst>
                  <a:ext uri="{0D108BD9-81ED-4DB2-BD59-A6C34878D82A}">
                    <a16:rowId xmlns:a16="http://schemas.microsoft.com/office/drawing/2014/main" val="3090478296"/>
                  </a:ext>
                </a:extLst>
              </a:tr>
              <a:tr h="370840">
                <a:tc>
                  <a:txBody>
                    <a:bodyPr/>
                    <a:lstStyle/>
                    <a:p>
                      <a:r>
                        <a:rPr lang="en-US" dirty="0"/>
                        <a:t>KA01</a:t>
                      </a:r>
                    </a:p>
                  </a:txBody>
                  <a:tcPr/>
                </a:tc>
                <a:tc>
                  <a:txBody>
                    <a:bodyPr/>
                    <a:lstStyle/>
                    <a:p>
                      <a:r>
                        <a:rPr lang="en-US" dirty="0"/>
                        <a:t>Primary cost element</a:t>
                      </a:r>
                    </a:p>
                  </a:txBody>
                  <a:tcPr/>
                </a:tc>
                <a:tc>
                  <a:txBody>
                    <a:bodyPr/>
                    <a:lstStyle/>
                    <a:p>
                      <a:r>
                        <a:rPr lang="en-US" dirty="0"/>
                        <a:t>Master data</a:t>
                      </a:r>
                    </a:p>
                  </a:txBody>
                  <a:tcPr/>
                </a:tc>
                <a:extLst>
                  <a:ext uri="{0D108BD9-81ED-4DB2-BD59-A6C34878D82A}">
                    <a16:rowId xmlns:a16="http://schemas.microsoft.com/office/drawing/2014/main" val="2867345854"/>
                  </a:ext>
                </a:extLst>
              </a:tr>
              <a:tr h="370840">
                <a:tc>
                  <a:txBody>
                    <a:bodyPr/>
                    <a:lstStyle/>
                    <a:p>
                      <a:r>
                        <a:rPr lang="en-US" dirty="0"/>
                        <a:t>FB50L</a:t>
                      </a:r>
                    </a:p>
                  </a:txBody>
                  <a:tcPr/>
                </a:tc>
                <a:tc>
                  <a:txBody>
                    <a:bodyPr/>
                    <a:lstStyle/>
                    <a:p>
                      <a:r>
                        <a:rPr lang="en-US" dirty="0"/>
                        <a:t>Enter GL account for ledger group</a:t>
                      </a:r>
                    </a:p>
                  </a:txBody>
                  <a:tcPr/>
                </a:tc>
                <a:tc>
                  <a:txBody>
                    <a:bodyPr/>
                    <a:lstStyle/>
                    <a:p>
                      <a:r>
                        <a:rPr lang="en-US" dirty="0"/>
                        <a:t>Transactional</a:t>
                      </a:r>
                    </a:p>
                  </a:txBody>
                  <a:tcPr/>
                </a:tc>
                <a:extLst>
                  <a:ext uri="{0D108BD9-81ED-4DB2-BD59-A6C34878D82A}">
                    <a16:rowId xmlns:a16="http://schemas.microsoft.com/office/drawing/2014/main" val="3418250064"/>
                  </a:ext>
                </a:extLst>
              </a:tr>
              <a:tr h="370840">
                <a:tc>
                  <a:txBody>
                    <a:bodyPr/>
                    <a:lstStyle/>
                    <a:p>
                      <a:r>
                        <a:rPr lang="en-US" dirty="0"/>
                        <a:t>FB03</a:t>
                      </a:r>
                    </a:p>
                  </a:txBody>
                  <a:tcPr/>
                </a:tc>
                <a:tc>
                  <a:txBody>
                    <a:bodyPr/>
                    <a:lstStyle/>
                    <a:p>
                      <a:r>
                        <a:rPr lang="en-US" dirty="0"/>
                        <a:t>Display document</a:t>
                      </a:r>
                    </a:p>
                  </a:txBody>
                  <a:tcPr/>
                </a:tc>
                <a:tc>
                  <a:txBody>
                    <a:bodyPr/>
                    <a:lstStyle/>
                    <a:p>
                      <a:r>
                        <a:rPr lang="en-US" dirty="0"/>
                        <a:t>Transactional</a:t>
                      </a:r>
                    </a:p>
                  </a:txBody>
                  <a:tcPr/>
                </a:tc>
                <a:extLst>
                  <a:ext uri="{0D108BD9-81ED-4DB2-BD59-A6C34878D82A}">
                    <a16:rowId xmlns:a16="http://schemas.microsoft.com/office/drawing/2014/main" val="322816013"/>
                  </a:ext>
                </a:extLst>
              </a:tr>
              <a:tr h="370840">
                <a:tc>
                  <a:txBody>
                    <a:bodyPr/>
                    <a:lstStyle/>
                    <a:p>
                      <a:r>
                        <a:rPr lang="en-US" dirty="0"/>
                        <a:t>FB08, FB80</a:t>
                      </a:r>
                    </a:p>
                  </a:txBody>
                  <a:tcPr/>
                </a:tc>
                <a:tc>
                  <a:txBody>
                    <a:bodyPr/>
                    <a:lstStyle/>
                    <a:p>
                      <a:r>
                        <a:rPr lang="en-US" dirty="0"/>
                        <a:t>Reverser document</a:t>
                      </a:r>
                    </a:p>
                  </a:txBody>
                  <a:tcPr/>
                </a:tc>
                <a:tc>
                  <a:txBody>
                    <a:bodyPr/>
                    <a:lstStyle/>
                    <a:p>
                      <a:r>
                        <a:rPr lang="en-US" dirty="0"/>
                        <a:t>Transactional</a:t>
                      </a:r>
                    </a:p>
                  </a:txBody>
                  <a:tcPr/>
                </a:tc>
                <a:extLst>
                  <a:ext uri="{0D108BD9-81ED-4DB2-BD59-A6C34878D82A}">
                    <a16:rowId xmlns:a16="http://schemas.microsoft.com/office/drawing/2014/main" val="3521100074"/>
                  </a:ext>
                </a:extLst>
              </a:tr>
              <a:tr h="370840">
                <a:tc>
                  <a:txBody>
                    <a:bodyPr/>
                    <a:lstStyle/>
                    <a:p>
                      <a:r>
                        <a:rPr lang="en-US" dirty="0"/>
                        <a:t>FAGLL03</a:t>
                      </a:r>
                    </a:p>
                  </a:txBody>
                  <a:tcPr/>
                </a:tc>
                <a:tc>
                  <a:txBody>
                    <a:bodyPr/>
                    <a:lstStyle/>
                    <a:p>
                      <a:r>
                        <a:rPr lang="en-US" dirty="0"/>
                        <a:t>Display GL account items</a:t>
                      </a:r>
                    </a:p>
                  </a:txBody>
                  <a:tcPr/>
                </a:tc>
                <a:tc>
                  <a:txBody>
                    <a:bodyPr/>
                    <a:lstStyle/>
                    <a:p>
                      <a:r>
                        <a:rPr lang="en-US" dirty="0"/>
                        <a:t>Transactional</a:t>
                      </a:r>
                    </a:p>
                  </a:txBody>
                  <a:tcPr/>
                </a:tc>
                <a:extLst>
                  <a:ext uri="{0D108BD9-81ED-4DB2-BD59-A6C34878D82A}">
                    <a16:rowId xmlns:a16="http://schemas.microsoft.com/office/drawing/2014/main" val="589237236"/>
                  </a:ext>
                </a:extLst>
              </a:tr>
              <a:tr h="370840">
                <a:tc>
                  <a:txBody>
                    <a:bodyPr/>
                    <a:lstStyle/>
                    <a:p>
                      <a:r>
                        <a:rPr lang="en-US" dirty="0"/>
                        <a:t>FAGLB03</a:t>
                      </a:r>
                    </a:p>
                  </a:txBody>
                  <a:tcPr/>
                </a:tc>
                <a:tc>
                  <a:txBody>
                    <a:bodyPr/>
                    <a:lstStyle/>
                    <a:p>
                      <a:r>
                        <a:rPr lang="en-US" dirty="0"/>
                        <a:t>Display balances</a:t>
                      </a:r>
                    </a:p>
                  </a:txBody>
                  <a:tcPr/>
                </a:tc>
                <a:tc>
                  <a:txBody>
                    <a:bodyPr/>
                    <a:lstStyle/>
                    <a:p>
                      <a:r>
                        <a:rPr lang="en-US" dirty="0"/>
                        <a:t>Transactional</a:t>
                      </a:r>
                    </a:p>
                  </a:txBody>
                  <a:tcPr/>
                </a:tc>
                <a:extLst>
                  <a:ext uri="{0D108BD9-81ED-4DB2-BD59-A6C34878D82A}">
                    <a16:rowId xmlns:a16="http://schemas.microsoft.com/office/drawing/2014/main" val="2824431657"/>
                  </a:ext>
                </a:extLst>
              </a:tr>
              <a:tr h="370840">
                <a:tc>
                  <a:txBody>
                    <a:bodyPr/>
                    <a:lstStyle/>
                    <a:p>
                      <a:r>
                        <a:rPr lang="en-US" dirty="0"/>
                        <a:t>F.01</a:t>
                      </a:r>
                    </a:p>
                  </a:txBody>
                  <a:tcPr/>
                </a:tc>
                <a:tc>
                  <a:txBody>
                    <a:bodyPr/>
                    <a:lstStyle/>
                    <a:p>
                      <a:r>
                        <a:rPr lang="en-US" dirty="0"/>
                        <a:t>Run financials</a:t>
                      </a:r>
                    </a:p>
                  </a:txBody>
                  <a:tcPr/>
                </a:tc>
                <a:tc>
                  <a:txBody>
                    <a:bodyPr/>
                    <a:lstStyle/>
                    <a:p>
                      <a:r>
                        <a:rPr lang="en-US" dirty="0"/>
                        <a:t>Transactional</a:t>
                      </a:r>
                    </a:p>
                  </a:txBody>
                  <a:tcPr/>
                </a:tc>
                <a:extLst>
                  <a:ext uri="{0D108BD9-81ED-4DB2-BD59-A6C34878D82A}">
                    <a16:rowId xmlns:a16="http://schemas.microsoft.com/office/drawing/2014/main" val="416263922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General Ledger</a:t>
            </a:r>
            <a:br>
              <a:rPr lang="en-US" dirty="0"/>
            </a:br>
            <a:r>
              <a:rPr lang="en-US" dirty="0"/>
              <a:t>Master Data: GL Account (FS00)</a:t>
            </a:r>
          </a:p>
        </p:txBody>
      </p:sp>
      <p:sp>
        <p:nvSpPr>
          <p:cNvPr id="7" name="TextBox 6"/>
          <p:cNvSpPr txBox="1"/>
          <p:nvPr/>
        </p:nvSpPr>
        <p:spPr>
          <a:xfrm>
            <a:off x="2589212" y="1683603"/>
            <a:ext cx="8991600" cy="830997"/>
          </a:xfrm>
          <a:prstGeom prst="rect">
            <a:avLst/>
          </a:prstGeom>
          <a:noFill/>
        </p:spPr>
        <p:txBody>
          <a:bodyPr wrap="square" rtlCol="0">
            <a:spAutoFit/>
          </a:bodyPr>
          <a:lstStyle/>
          <a:p>
            <a:r>
              <a:rPr lang="en-US" sz="2400" dirty="0"/>
              <a:t>General Ledger Accounts are master data that in the GL that belongs to the Chart of Account (CoA).</a:t>
            </a:r>
          </a:p>
        </p:txBody>
      </p:sp>
      <p:graphicFrame>
        <p:nvGraphicFramePr>
          <p:cNvPr id="8" name="Diagram 7"/>
          <p:cNvGraphicFramePr/>
          <p:nvPr/>
        </p:nvGraphicFramePr>
        <p:xfrm>
          <a:off x="2894012" y="2701572"/>
          <a:ext cx="7772400" cy="38516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owchart: Process 5"/>
          <p:cNvSpPr/>
          <p:nvPr/>
        </p:nvSpPr>
        <p:spPr>
          <a:xfrm>
            <a:off x="10818812" y="457200"/>
            <a:ext cx="914400" cy="304800"/>
          </a:xfrm>
          <a:prstGeom prst="flowChartProcess">
            <a:avLst/>
          </a:prstGeom>
          <a:solidFill>
            <a:srgbClr val="00B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GL</a:t>
            </a:r>
          </a:p>
        </p:txBody>
      </p:sp>
      <p:pic>
        <p:nvPicPr>
          <p:cNvPr id="4" name="Graphic 3" descr="Checklist">
            <a:extLst>
              <a:ext uri="{FF2B5EF4-FFF2-40B4-BE49-F238E27FC236}">
                <a16:creationId xmlns:a16="http://schemas.microsoft.com/office/drawing/2014/main" id="{C23E9214-96E1-426B-882D-E69C88FA5E4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674812" y="1683603"/>
            <a:ext cx="914400" cy="914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Ledger</a:t>
            </a:r>
            <a:br>
              <a:rPr lang="en-US" dirty="0"/>
            </a:br>
            <a:r>
              <a:rPr lang="en-US" dirty="0"/>
              <a:t>Global Bike Chart of Accounts</a:t>
            </a:r>
          </a:p>
        </p:txBody>
      </p:sp>
      <p:sp>
        <p:nvSpPr>
          <p:cNvPr id="7" name="Content Placeholder 6"/>
          <p:cNvSpPr>
            <a:spLocks noGrp="1"/>
          </p:cNvSpPr>
          <p:nvPr>
            <p:ph sz="half" idx="1"/>
          </p:nvPr>
        </p:nvSpPr>
        <p:spPr/>
        <p:txBody>
          <a:bodyPr/>
          <a:lstStyle/>
          <a:p>
            <a:r>
              <a:rPr lang="en-US" dirty="0"/>
              <a:t>Balance Sheet</a:t>
            </a:r>
          </a:p>
          <a:p>
            <a:pPr lvl="1"/>
            <a:r>
              <a:rPr lang="en-US" dirty="0"/>
              <a:t>Current Assets 1XXXXX</a:t>
            </a:r>
          </a:p>
          <a:p>
            <a:pPr lvl="1"/>
            <a:r>
              <a:rPr lang="en-US" dirty="0"/>
              <a:t>Inventory 20XXXXX</a:t>
            </a:r>
          </a:p>
          <a:p>
            <a:pPr lvl="1"/>
            <a:r>
              <a:rPr lang="en-US" dirty="0"/>
              <a:t>Fixed Assets 22XXXX</a:t>
            </a:r>
          </a:p>
          <a:p>
            <a:pPr lvl="1"/>
            <a:r>
              <a:rPr lang="en-US" dirty="0"/>
              <a:t>Current Liabilities 3XXXXX</a:t>
            </a:r>
          </a:p>
          <a:p>
            <a:pPr lvl="1"/>
            <a:r>
              <a:rPr lang="en-US" dirty="0"/>
              <a:t>GRIR 31XXXX</a:t>
            </a:r>
          </a:p>
          <a:p>
            <a:pPr lvl="1"/>
            <a:r>
              <a:rPr lang="en-US" dirty="0"/>
              <a:t>Long term liabilities 32XXXX</a:t>
            </a:r>
          </a:p>
          <a:p>
            <a:pPr lvl="1"/>
            <a:r>
              <a:rPr lang="en-US" dirty="0"/>
              <a:t>Equity 329XXX</a:t>
            </a:r>
          </a:p>
          <a:p>
            <a:pPr lvl="1"/>
            <a:r>
              <a:rPr lang="en-US" dirty="0"/>
              <a:t>Retained earnings 330000</a:t>
            </a:r>
          </a:p>
          <a:p>
            <a:pPr lvl="1"/>
            <a:endParaRPr lang="en-US" dirty="0"/>
          </a:p>
        </p:txBody>
      </p:sp>
      <p:sp>
        <p:nvSpPr>
          <p:cNvPr id="8" name="Content Placeholder 7"/>
          <p:cNvSpPr>
            <a:spLocks noGrp="1"/>
          </p:cNvSpPr>
          <p:nvPr>
            <p:ph sz="half" idx="2"/>
          </p:nvPr>
        </p:nvSpPr>
        <p:spPr/>
        <p:txBody>
          <a:bodyPr/>
          <a:lstStyle/>
          <a:p>
            <a:r>
              <a:rPr lang="en-US" dirty="0"/>
              <a:t>Profit &amp; Loss</a:t>
            </a:r>
          </a:p>
          <a:p>
            <a:pPr lvl="1"/>
            <a:r>
              <a:rPr lang="en-US" dirty="0"/>
              <a:t>Revenue 6XXXXX</a:t>
            </a:r>
          </a:p>
          <a:p>
            <a:pPr lvl="1"/>
            <a:r>
              <a:rPr lang="en-US" dirty="0"/>
              <a:t>Labor 700000</a:t>
            </a:r>
          </a:p>
          <a:p>
            <a:pPr lvl="1"/>
            <a:r>
              <a:rPr lang="en-US" dirty="0"/>
              <a:t>Consumption expense 72XXXX</a:t>
            </a:r>
          </a:p>
          <a:p>
            <a:pPr lvl="1"/>
            <a:r>
              <a:rPr lang="en-US" dirty="0"/>
              <a:t>Expenses 74XXXX</a:t>
            </a:r>
          </a:p>
          <a:p>
            <a:pPr lvl="1"/>
            <a:r>
              <a:rPr lang="en-US" dirty="0"/>
              <a:t>Price variance 760000</a:t>
            </a:r>
          </a:p>
          <a:p>
            <a:pPr lvl="1"/>
            <a:r>
              <a:rPr lang="en-US" dirty="0"/>
              <a:t>Production variance 760100</a:t>
            </a:r>
          </a:p>
          <a:p>
            <a:pPr lvl="1"/>
            <a:r>
              <a:rPr lang="en-US" dirty="0"/>
              <a:t>R&amp;D 78XXXX</a:t>
            </a:r>
          </a:p>
          <a:p>
            <a:pPr lvl="1"/>
            <a:r>
              <a:rPr lang="en-US" dirty="0"/>
              <a:t>COGS 79XXXX</a:t>
            </a:r>
          </a:p>
          <a:p>
            <a:pPr lvl="1"/>
            <a:endParaRPr lang="en-US" dirty="0"/>
          </a:p>
          <a:p>
            <a:pPr lvl="1"/>
            <a:endParaRPr lang="en-US" dirty="0"/>
          </a:p>
        </p:txBody>
      </p:sp>
      <p:pic>
        <p:nvPicPr>
          <p:cNvPr id="9" name="Picture 4" descr="Image result for global bike logo"/>
          <p:cNvPicPr>
            <a:picLocks noChangeAspect="1" noChangeArrowheads="1"/>
          </p:cNvPicPr>
          <p:nvPr/>
        </p:nvPicPr>
        <p:blipFill>
          <a:blip r:embed="rId2" cstate="print"/>
          <a:srcRect/>
          <a:stretch>
            <a:fillRect/>
          </a:stretch>
        </p:blipFill>
        <p:spPr bwMode="auto">
          <a:xfrm>
            <a:off x="9294812" y="447801"/>
            <a:ext cx="2362200" cy="99999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Ledger</a:t>
            </a:r>
            <a:br>
              <a:rPr lang="en-US" dirty="0"/>
            </a:br>
            <a:r>
              <a:rPr lang="en-US" dirty="0"/>
              <a:t>Master data: Account Group</a:t>
            </a:r>
          </a:p>
        </p:txBody>
      </p:sp>
      <p:sp>
        <p:nvSpPr>
          <p:cNvPr id="3" name="Content Placeholder 2"/>
          <p:cNvSpPr>
            <a:spLocks noGrp="1"/>
          </p:cNvSpPr>
          <p:nvPr>
            <p:ph sz="half" idx="1"/>
          </p:nvPr>
        </p:nvSpPr>
        <p:spPr>
          <a:xfrm>
            <a:off x="1488168" y="1752600"/>
            <a:ext cx="5063444" cy="4419600"/>
          </a:xfrm>
        </p:spPr>
        <p:txBody>
          <a:bodyPr/>
          <a:lstStyle/>
          <a:p>
            <a:r>
              <a:rPr lang="en-US" dirty="0"/>
              <a:t>Classify G/L account into user defined segments</a:t>
            </a:r>
          </a:p>
          <a:p>
            <a:r>
              <a:rPr lang="en-US" dirty="0"/>
              <a:t>Determine the number range of the accounts that will fall into these segments</a:t>
            </a:r>
          </a:p>
          <a:p>
            <a:r>
              <a:rPr lang="en-US" dirty="0"/>
              <a:t>Determine field status (suppress, required, display, and optional)</a:t>
            </a:r>
          </a:p>
        </p:txBody>
      </p:sp>
      <p:pic>
        <p:nvPicPr>
          <p:cNvPr id="5" name="Content Placeholder 8"/>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704012" y="1676400"/>
            <a:ext cx="4800600" cy="3600450"/>
          </a:xfrm>
        </p:spPr>
      </p:pic>
      <p:sp>
        <p:nvSpPr>
          <p:cNvPr id="7" name="Flowchart: Process 6"/>
          <p:cNvSpPr/>
          <p:nvPr/>
        </p:nvSpPr>
        <p:spPr>
          <a:xfrm>
            <a:off x="10818812" y="457200"/>
            <a:ext cx="914400" cy="304800"/>
          </a:xfrm>
          <a:prstGeom prst="flowChartProcess">
            <a:avLst/>
          </a:prstGeom>
          <a:solidFill>
            <a:srgbClr val="00B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Ledger</a:t>
            </a:r>
            <a:br>
              <a:rPr lang="en-US" dirty="0"/>
            </a:br>
            <a:r>
              <a:rPr lang="en-US" dirty="0"/>
              <a:t>Master Data: Reconciliation account</a:t>
            </a:r>
          </a:p>
        </p:txBody>
      </p:sp>
      <p:sp>
        <p:nvSpPr>
          <p:cNvPr id="3" name="Content Placeholder 2"/>
          <p:cNvSpPr>
            <a:spLocks noGrp="1"/>
          </p:cNvSpPr>
          <p:nvPr>
            <p:ph sz="half" idx="1"/>
          </p:nvPr>
        </p:nvSpPr>
        <p:spPr>
          <a:xfrm>
            <a:off x="1488168" y="1752600"/>
            <a:ext cx="5139644" cy="4419600"/>
          </a:xfrm>
        </p:spPr>
        <p:txBody>
          <a:bodyPr>
            <a:normAutofit fontScale="92500"/>
          </a:bodyPr>
          <a:lstStyle/>
          <a:p>
            <a:r>
              <a:rPr lang="en-US" dirty="0"/>
              <a:t>For each sub ledger account you must keep at least one reconciliation account in the general ledger.</a:t>
            </a:r>
          </a:p>
          <a:p>
            <a:r>
              <a:rPr lang="en-US" dirty="0"/>
              <a:t>Sub ledger postings automatically posts to the corresponding reconciliation account in the general ledger.</a:t>
            </a:r>
          </a:p>
          <a:p>
            <a:r>
              <a:rPr lang="en-US" dirty="0"/>
              <a:t>You can not manually post directly to reconciliation accounts.</a:t>
            </a:r>
          </a:p>
          <a:p>
            <a:r>
              <a:rPr lang="en-US" dirty="0"/>
              <a:t>Ensures real-time integration of sub ledger accounts and the general ledger</a:t>
            </a:r>
          </a:p>
          <a:p>
            <a:pPr>
              <a:buNone/>
            </a:pPr>
            <a:endParaRPr lang="en-US" dirty="0"/>
          </a:p>
        </p:txBody>
      </p:sp>
      <p:pic>
        <p:nvPicPr>
          <p:cNvPr id="5" name="Picture 2"/>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6780212" y="2133600"/>
            <a:ext cx="5131087" cy="314991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Flowchart: Process 6"/>
          <p:cNvSpPr/>
          <p:nvPr/>
        </p:nvSpPr>
        <p:spPr>
          <a:xfrm>
            <a:off x="10818812" y="457200"/>
            <a:ext cx="914400" cy="304800"/>
          </a:xfrm>
          <a:prstGeom prst="flowChartProcess">
            <a:avLst/>
          </a:prstGeom>
          <a:solidFill>
            <a:srgbClr val="00B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General Ledger</a:t>
            </a:r>
            <a:br>
              <a:rPr lang="en-US" dirty="0"/>
            </a:br>
            <a:r>
              <a:rPr lang="en-US" dirty="0"/>
              <a:t>Master Data: Primarily Cost Element (KA01)</a:t>
            </a:r>
          </a:p>
        </p:txBody>
      </p:sp>
      <p:sp>
        <p:nvSpPr>
          <p:cNvPr id="3" name="Content Placeholder 2"/>
          <p:cNvSpPr>
            <a:spLocks noGrp="1"/>
          </p:cNvSpPr>
          <p:nvPr>
            <p:ph sz="half" idx="1"/>
          </p:nvPr>
        </p:nvSpPr>
        <p:spPr>
          <a:xfrm>
            <a:off x="1514199" y="2922681"/>
            <a:ext cx="4800600" cy="2971800"/>
          </a:xfrm>
        </p:spPr>
        <p:txBody>
          <a:bodyPr>
            <a:normAutofit/>
          </a:bodyPr>
          <a:lstStyle/>
          <a:p>
            <a:r>
              <a:rPr lang="en-US" dirty="0"/>
              <a:t>Primary cost elements have to exist in the FI GL maser record before they can be created as primary cost elements in CO.</a:t>
            </a:r>
          </a:p>
          <a:p>
            <a:r>
              <a:rPr lang="en-US" dirty="0"/>
              <a:t>Primary cost elements create the link between FI and CO</a:t>
            </a:r>
          </a:p>
          <a:p>
            <a:pPr lvl="1"/>
            <a:endParaRPr lang="en-US" dirty="0"/>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3927283404"/>
              </p:ext>
            </p:extLst>
          </p:nvPr>
        </p:nvGraphicFramePr>
        <p:xfrm>
          <a:off x="6627812" y="2895600"/>
          <a:ext cx="4800600" cy="2895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Flowchart: Process 6"/>
          <p:cNvSpPr/>
          <p:nvPr/>
        </p:nvSpPr>
        <p:spPr>
          <a:xfrm>
            <a:off x="10818812" y="457200"/>
            <a:ext cx="914400" cy="304800"/>
          </a:xfrm>
          <a:prstGeom prst="flowChartProcess">
            <a:avLst/>
          </a:prstGeom>
          <a:solidFill>
            <a:srgbClr val="00B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GL</a:t>
            </a:r>
          </a:p>
        </p:txBody>
      </p:sp>
      <p:pic>
        <p:nvPicPr>
          <p:cNvPr id="6" name="Graphic 5" descr="Checklist">
            <a:extLst>
              <a:ext uri="{FF2B5EF4-FFF2-40B4-BE49-F238E27FC236}">
                <a16:creationId xmlns:a16="http://schemas.microsoft.com/office/drawing/2014/main" id="{E7293D0A-E1DA-42C5-B9F2-68E0A82A661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674812" y="1683603"/>
            <a:ext cx="914400" cy="914400"/>
          </a:xfrm>
          <a:prstGeom prst="rect">
            <a:avLst/>
          </a:prstGeom>
        </p:spPr>
      </p:pic>
      <p:sp>
        <p:nvSpPr>
          <p:cNvPr id="4" name="Rectangle 3">
            <a:extLst>
              <a:ext uri="{FF2B5EF4-FFF2-40B4-BE49-F238E27FC236}">
                <a16:creationId xmlns:a16="http://schemas.microsoft.com/office/drawing/2014/main" id="{D2126842-EA4E-4135-BADC-F1AF3B3F4929}"/>
              </a:ext>
            </a:extLst>
          </p:cNvPr>
          <p:cNvSpPr/>
          <p:nvPr/>
        </p:nvSpPr>
        <p:spPr>
          <a:xfrm>
            <a:off x="2665412" y="1683603"/>
            <a:ext cx="8458200" cy="830997"/>
          </a:xfrm>
          <a:prstGeom prst="rect">
            <a:avLst/>
          </a:prstGeom>
        </p:spPr>
        <p:txBody>
          <a:bodyPr wrap="square">
            <a:spAutoFit/>
          </a:bodyPr>
          <a:lstStyle/>
          <a:p>
            <a:r>
              <a:rPr lang="en-US" sz="2400" dirty="0"/>
              <a:t>When an expense is occurred in FI it is passed into CO by cost element accounting as a single sided posting.</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Ledger</a:t>
            </a:r>
            <a:br>
              <a:rPr lang="en-US" dirty="0"/>
            </a:br>
            <a:r>
              <a:rPr lang="en-US" dirty="0"/>
              <a:t>GL account link with Primary Cost Element</a:t>
            </a:r>
          </a:p>
        </p:txBody>
      </p:sp>
      <p:sp>
        <p:nvSpPr>
          <p:cNvPr id="3" name="Content Placeholder 2"/>
          <p:cNvSpPr>
            <a:spLocks noGrp="1"/>
          </p:cNvSpPr>
          <p:nvPr>
            <p:ph sz="half" idx="1"/>
          </p:nvPr>
        </p:nvSpPr>
        <p:spPr/>
        <p:txBody>
          <a:bodyPr>
            <a:normAutofit lnSpcReduction="10000"/>
          </a:bodyPr>
          <a:lstStyle/>
          <a:p>
            <a:r>
              <a:rPr lang="en-US" dirty="0"/>
              <a:t>When an entry is posted in FI to a G/L Account that is a cost or revenue account and a corresponding primary cost element exists in CO, then a corresponding entry is posted in CO.</a:t>
            </a:r>
          </a:p>
          <a:p>
            <a:r>
              <a:rPr lang="en-US" dirty="0"/>
              <a:t>This is a one sided entry to get the expense or revenue into CO.</a:t>
            </a:r>
          </a:p>
          <a:p>
            <a:r>
              <a:rPr lang="en-US" dirty="0"/>
              <a:t>A controlling object needs to be specified in the FI document to define where to post the costs in CO</a:t>
            </a:r>
          </a:p>
        </p:txBody>
      </p:sp>
      <p:sp>
        <p:nvSpPr>
          <p:cNvPr id="6" name="Flowchart: Process 5"/>
          <p:cNvSpPr/>
          <p:nvPr/>
        </p:nvSpPr>
        <p:spPr>
          <a:xfrm>
            <a:off x="10818812" y="457200"/>
            <a:ext cx="914400" cy="304800"/>
          </a:xfrm>
          <a:prstGeom prst="flowChartProcess">
            <a:avLst/>
          </a:prstGeom>
          <a:solidFill>
            <a:srgbClr val="00B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GL</a:t>
            </a:r>
          </a:p>
        </p:txBody>
      </p:sp>
      <p:pic>
        <p:nvPicPr>
          <p:cNvPr id="8" name="Picture 2">
            <a:extLst>
              <a:ext uri="{FF2B5EF4-FFF2-40B4-BE49-F238E27FC236}">
                <a16:creationId xmlns:a16="http://schemas.microsoft.com/office/drawing/2014/main" id="{500EFC85-A152-42D3-8317-F8DB0A9B36F7}"/>
              </a:ext>
            </a:extLst>
          </p:cNvPr>
          <p:cNvPicPr>
            <a:picLocks noGrp="1" noChangeAspect="1" noChangeArrowheads="1"/>
          </p:cNvPicPr>
          <p:nvPr>
            <p:ph sz="half" idx="2"/>
          </p:nvPr>
        </p:nvPicPr>
        <p:blipFill>
          <a:blip r:embed="rId2" cstate="print"/>
          <a:srcRect/>
          <a:stretch>
            <a:fillRect/>
          </a:stretch>
        </p:blipFill>
        <p:spPr bwMode="auto">
          <a:xfrm>
            <a:off x="6170612" y="1600200"/>
            <a:ext cx="5342688" cy="2905589"/>
          </a:xfrm>
          <a:prstGeom prst="rect">
            <a:avLst/>
          </a:prstGeom>
          <a:noFill/>
          <a:ln w="9525">
            <a:noFill/>
            <a:miter lim="800000"/>
            <a:headEnd/>
            <a:tailEnd/>
          </a:ln>
        </p:spPr>
      </p:pic>
      <p:grpSp>
        <p:nvGrpSpPr>
          <p:cNvPr id="9" name="Group 8">
            <a:extLst>
              <a:ext uri="{FF2B5EF4-FFF2-40B4-BE49-F238E27FC236}">
                <a16:creationId xmlns:a16="http://schemas.microsoft.com/office/drawing/2014/main" id="{3F880747-BEED-4328-BB44-50616CF37B03}"/>
              </a:ext>
            </a:extLst>
          </p:cNvPr>
          <p:cNvGrpSpPr/>
          <p:nvPr/>
        </p:nvGrpSpPr>
        <p:grpSpPr>
          <a:xfrm>
            <a:off x="6085048" y="2267339"/>
            <a:ext cx="5504452" cy="2761861"/>
            <a:chOff x="6085048" y="2267339"/>
            <a:chExt cx="5504452" cy="2761861"/>
          </a:xfrm>
        </p:grpSpPr>
        <p:grpSp>
          <p:nvGrpSpPr>
            <p:cNvPr id="10" name="Group 9">
              <a:extLst>
                <a:ext uri="{FF2B5EF4-FFF2-40B4-BE49-F238E27FC236}">
                  <a16:creationId xmlns:a16="http://schemas.microsoft.com/office/drawing/2014/main" id="{09500614-7736-4E50-827B-3B667F993194}"/>
                </a:ext>
              </a:extLst>
            </p:cNvPr>
            <p:cNvGrpSpPr/>
            <p:nvPr/>
          </p:nvGrpSpPr>
          <p:grpSpPr>
            <a:xfrm>
              <a:off x="6085048" y="2267339"/>
              <a:ext cx="5504452" cy="2761861"/>
              <a:chOff x="6085048" y="2267339"/>
              <a:chExt cx="5504452" cy="2761861"/>
            </a:xfrm>
          </p:grpSpPr>
          <p:sp>
            <p:nvSpPr>
              <p:cNvPr id="12" name="Rectangle 11">
                <a:extLst>
                  <a:ext uri="{FF2B5EF4-FFF2-40B4-BE49-F238E27FC236}">
                    <a16:creationId xmlns:a16="http://schemas.microsoft.com/office/drawing/2014/main" id="{B0508D21-27EA-489F-B643-E505E0ACBC63}"/>
                  </a:ext>
                </a:extLst>
              </p:cNvPr>
              <p:cNvSpPr/>
              <p:nvPr/>
            </p:nvSpPr>
            <p:spPr>
              <a:xfrm>
                <a:off x="8723312" y="2286000"/>
                <a:ext cx="2866188" cy="2743200"/>
              </a:xfrm>
              <a:prstGeom prst="rect">
                <a:avLst/>
              </a:prstGeom>
              <a:solidFill>
                <a:schemeClr val="accent3">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3" name="Rectangle 12">
                <a:extLst>
                  <a:ext uri="{FF2B5EF4-FFF2-40B4-BE49-F238E27FC236}">
                    <a16:creationId xmlns:a16="http://schemas.microsoft.com/office/drawing/2014/main" id="{89DF04FD-0D5B-4921-A8DC-4D17B3A0C5F6}"/>
                  </a:ext>
                </a:extLst>
              </p:cNvPr>
              <p:cNvSpPr/>
              <p:nvPr/>
            </p:nvSpPr>
            <p:spPr>
              <a:xfrm>
                <a:off x="6085048" y="2267339"/>
                <a:ext cx="2514600" cy="2761861"/>
              </a:xfrm>
              <a:prstGeom prst="rect">
                <a:avLst/>
              </a:prstGeom>
              <a:solidFill>
                <a:schemeClr val="accent3">
                  <a:lumMod val="60000"/>
                  <a:lumOff val="4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24FE4A7-C900-4EF4-B2CD-06640A2A7010}"/>
                  </a:ext>
                </a:extLst>
              </p:cNvPr>
              <p:cNvSpPr txBox="1"/>
              <p:nvPr/>
            </p:nvSpPr>
            <p:spPr>
              <a:xfrm>
                <a:off x="8854364" y="4657292"/>
                <a:ext cx="1357551" cy="338554"/>
              </a:xfrm>
              <a:prstGeom prst="rect">
                <a:avLst/>
              </a:prstGeom>
              <a:noFill/>
            </p:spPr>
            <p:txBody>
              <a:bodyPr wrap="none" rtlCol="0">
                <a:spAutoFit/>
              </a:bodyPr>
              <a:lstStyle/>
              <a:p>
                <a:r>
                  <a:rPr lang="en-US" sz="1600" dirty="0">
                    <a:solidFill>
                      <a:schemeClr val="accent4">
                        <a:lumMod val="50000"/>
                      </a:schemeClr>
                    </a:solidFill>
                  </a:rPr>
                  <a:t>75###5 Rent</a:t>
                </a:r>
              </a:p>
            </p:txBody>
          </p:sp>
          <p:sp>
            <p:nvSpPr>
              <p:cNvPr id="15" name="TextBox 14">
                <a:extLst>
                  <a:ext uri="{FF2B5EF4-FFF2-40B4-BE49-F238E27FC236}">
                    <a16:creationId xmlns:a16="http://schemas.microsoft.com/office/drawing/2014/main" id="{9EA494EF-EEE7-481F-B5BE-BF5A4557A18F}"/>
                  </a:ext>
                </a:extLst>
              </p:cNvPr>
              <p:cNvSpPr txBox="1"/>
              <p:nvPr/>
            </p:nvSpPr>
            <p:spPr>
              <a:xfrm>
                <a:off x="7090112" y="4641312"/>
                <a:ext cx="1357551" cy="338554"/>
              </a:xfrm>
              <a:prstGeom prst="rect">
                <a:avLst/>
              </a:prstGeom>
              <a:noFill/>
            </p:spPr>
            <p:txBody>
              <a:bodyPr wrap="none" rtlCol="0">
                <a:spAutoFit/>
              </a:bodyPr>
              <a:lstStyle/>
              <a:p>
                <a:r>
                  <a:rPr lang="en-US" sz="1600" dirty="0">
                    <a:solidFill>
                      <a:schemeClr val="accent4">
                        <a:lumMod val="50000"/>
                      </a:schemeClr>
                    </a:solidFill>
                  </a:rPr>
                  <a:t>75###5 Rent</a:t>
                </a:r>
              </a:p>
            </p:txBody>
          </p:sp>
        </p:grpSp>
        <p:sp>
          <p:nvSpPr>
            <p:cNvPr id="11" name="Rectangle 10">
              <a:extLst>
                <a:ext uri="{FF2B5EF4-FFF2-40B4-BE49-F238E27FC236}">
                  <a16:creationId xmlns:a16="http://schemas.microsoft.com/office/drawing/2014/main" id="{EA3FF9FB-3CC2-4175-BA0C-E1211F8846CF}"/>
                </a:ext>
              </a:extLst>
            </p:cNvPr>
            <p:cNvSpPr/>
            <p:nvPr/>
          </p:nvSpPr>
          <p:spPr>
            <a:xfrm>
              <a:off x="7389812" y="3581400"/>
              <a:ext cx="2514600" cy="426527"/>
            </a:xfrm>
            <a:prstGeom prst="rect">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Ledger</a:t>
            </a:r>
            <a:br>
              <a:rPr lang="en-US" dirty="0"/>
            </a:br>
            <a:r>
              <a:rPr lang="en-US" dirty="0"/>
              <a:t>Document entry: Document type</a:t>
            </a:r>
          </a:p>
        </p:txBody>
      </p:sp>
      <p:sp>
        <p:nvSpPr>
          <p:cNvPr id="3" name="Content Placeholder 2"/>
          <p:cNvSpPr>
            <a:spLocks noGrp="1"/>
          </p:cNvSpPr>
          <p:nvPr>
            <p:ph sz="half" idx="1"/>
          </p:nvPr>
        </p:nvSpPr>
        <p:spPr>
          <a:xfrm>
            <a:off x="1488168" y="1752600"/>
            <a:ext cx="5977844" cy="4419600"/>
          </a:xfrm>
        </p:spPr>
        <p:txBody>
          <a:bodyPr>
            <a:normAutofit/>
          </a:bodyPr>
          <a:lstStyle/>
          <a:p>
            <a:r>
              <a:rPr lang="en-US" dirty="0"/>
              <a:t>Two character alphanumerical key that distinguish different business transactions and classify accounting documents</a:t>
            </a:r>
          </a:p>
          <a:p>
            <a:r>
              <a:rPr lang="en-US" dirty="0"/>
              <a:t>Controls</a:t>
            </a:r>
          </a:p>
          <a:p>
            <a:pPr lvl="1"/>
            <a:r>
              <a:rPr lang="en-US" dirty="0"/>
              <a:t>Document ranges</a:t>
            </a:r>
          </a:p>
          <a:p>
            <a:pPr lvl="1"/>
            <a:r>
              <a:rPr lang="en-US" dirty="0"/>
              <a:t>Account types allowed</a:t>
            </a:r>
          </a:p>
          <a:p>
            <a:pPr lvl="1"/>
            <a:r>
              <a:rPr lang="en-US" dirty="0"/>
              <a:t>Type of transactions allowed</a:t>
            </a:r>
          </a:p>
          <a:p>
            <a:r>
              <a:rPr lang="en-US" dirty="0"/>
              <a:t>*List on the right is a sample of the document type list</a:t>
            </a:r>
          </a:p>
        </p:txBody>
      </p:sp>
      <p:pic>
        <p:nvPicPr>
          <p:cNvPr id="58371" name="Picture 3"/>
          <p:cNvPicPr>
            <a:picLocks noGrp="1" noChangeAspect="1" noChangeArrowheads="1"/>
          </p:cNvPicPr>
          <p:nvPr>
            <p:ph sz="half" idx="2"/>
          </p:nvPr>
        </p:nvPicPr>
        <p:blipFill>
          <a:blip r:embed="rId2" cstate="print"/>
          <a:srcRect/>
          <a:stretch>
            <a:fillRect/>
          </a:stretch>
        </p:blipFill>
        <p:spPr bwMode="auto">
          <a:xfrm>
            <a:off x="8380412" y="1219200"/>
            <a:ext cx="2381249" cy="5094765"/>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6" name="Flowchart: Process 5"/>
          <p:cNvSpPr/>
          <p:nvPr/>
        </p:nvSpPr>
        <p:spPr>
          <a:xfrm>
            <a:off x="10818812" y="457200"/>
            <a:ext cx="914400" cy="304800"/>
          </a:xfrm>
          <a:prstGeom prst="flowChartProcess">
            <a:avLst/>
          </a:prstGeom>
          <a:solidFill>
            <a:srgbClr val="00B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Ledger</a:t>
            </a:r>
            <a:br>
              <a:rPr lang="en-US" dirty="0"/>
            </a:br>
            <a:r>
              <a:rPr lang="en-US" dirty="0"/>
              <a:t>Document entry: Posting Key</a:t>
            </a:r>
          </a:p>
        </p:txBody>
      </p:sp>
      <p:sp>
        <p:nvSpPr>
          <p:cNvPr id="3" name="Content Placeholder 2"/>
          <p:cNvSpPr>
            <a:spLocks noGrp="1"/>
          </p:cNvSpPr>
          <p:nvPr>
            <p:ph sz="half" idx="1"/>
          </p:nvPr>
        </p:nvSpPr>
        <p:spPr/>
        <p:txBody>
          <a:bodyPr>
            <a:normAutofit lnSpcReduction="10000"/>
          </a:bodyPr>
          <a:lstStyle/>
          <a:p>
            <a:r>
              <a:rPr lang="en-US" dirty="0"/>
              <a:t>Two character numerical key that controls the entry of line items</a:t>
            </a:r>
          </a:p>
          <a:p>
            <a:r>
              <a:rPr lang="en-US" dirty="0"/>
              <a:t>Determines</a:t>
            </a:r>
          </a:p>
          <a:p>
            <a:pPr lvl="1"/>
            <a:r>
              <a:rPr lang="en-US" dirty="0"/>
              <a:t>Account type </a:t>
            </a:r>
          </a:p>
          <a:p>
            <a:pPr lvl="2"/>
            <a:r>
              <a:rPr lang="en-US" dirty="0"/>
              <a:t>D for customers</a:t>
            </a:r>
          </a:p>
          <a:p>
            <a:pPr lvl="2"/>
            <a:r>
              <a:rPr lang="en-US" dirty="0"/>
              <a:t>K for vendors</a:t>
            </a:r>
          </a:p>
          <a:p>
            <a:pPr lvl="2"/>
            <a:r>
              <a:rPr lang="en-US" dirty="0"/>
              <a:t>S for GL</a:t>
            </a:r>
          </a:p>
          <a:p>
            <a:pPr lvl="2"/>
            <a:r>
              <a:rPr lang="en-US" dirty="0"/>
              <a:t>A for assets</a:t>
            </a:r>
          </a:p>
          <a:p>
            <a:pPr lvl="2"/>
            <a:r>
              <a:rPr lang="en-US" dirty="0"/>
              <a:t>M for materials</a:t>
            </a:r>
          </a:p>
          <a:p>
            <a:pPr lvl="1"/>
            <a:r>
              <a:rPr lang="en-US" dirty="0"/>
              <a:t>Debit/credit posting</a:t>
            </a:r>
          </a:p>
          <a:p>
            <a:pPr lvl="1"/>
            <a:r>
              <a:rPr lang="en-US" dirty="0"/>
              <a:t>Field status of additional data</a:t>
            </a:r>
          </a:p>
          <a:p>
            <a:pPr lvl="1"/>
            <a:r>
              <a:rPr lang="en-US" dirty="0"/>
              <a:t>Layout of entry screens</a:t>
            </a:r>
          </a:p>
          <a:p>
            <a:endParaRPr lang="en-US" dirty="0"/>
          </a:p>
        </p:txBody>
      </p:sp>
      <p:pic>
        <p:nvPicPr>
          <p:cNvPr id="58370" name="Picture 2" descr="Image result for sap posting key"/>
          <p:cNvPicPr>
            <a:picLocks noGrp="1" noChangeAspect="1" noChangeArrowheads="1"/>
          </p:cNvPicPr>
          <p:nvPr>
            <p:ph sz="half" idx="2"/>
          </p:nvPr>
        </p:nvPicPr>
        <p:blipFill>
          <a:blip r:embed="rId2" cstate="print"/>
          <a:srcRect/>
          <a:stretch>
            <a:fillRect/>
          </a:stretch>
        </p:blipFill>
        <p:spPr bwMode="auto">
          <a:xfrm>
            <a:off x="6265533" y="2438400"/>
            <a:ext cx="5543879" cy="3493957"/>
          </a:xfrm>
          <a:prstGeom prst="rect">
            <a:avLst/>
          </a:prstGeom>
          <a:noFill/>
        </p:spPr>
      </p:pic>
      <p:sp>
        <p:nvSpPr>
          <p:cNvPr id="6" name="Flowchart: Process 5"/>
          <p:cNvSpPr/>
          <p:nvPr/>
        </p:nvSpPr>
        <p:spPr>
          <a:xfrm>
            <a:off x="10818812" y="457200"/>
            <a:ext cx="914400" cy="304800"/>
          </a:xfrm>
          <a:prstGeom prst="flowChartProcess">
            <a:avLst/>
          </a:prstGeom>
          <a:solidFill>
            <a:srgbClr val="00B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500"/>
                                        <p:tgtEl>
                                          <p:spTgt spid="3">
                                            <p:txEl>
                                              <p:pRg st="7" end="7"/>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animEffect transition="in" filter="fade">
                                      <p:cBhvr>
                                        <p:cTn id="35" dur="500"/>
                                        <p:tgtEl>
                                          <p:spTgt spid="3">
                                            <p:txEl>
                                              <p:pRg st="9" end="9"/>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animEffect transition="in" filter="fade">
                                      <p:cBhvr>
                                        <p:cTn id="40"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Ledger</a:t>
            </a:r>
            <a:br>
              <a:rPr lang="en-US" dirty="0"/>
            </a:br>
            <a:r>
              <a:rPr lang="en-US" dirty="0"/>
              <a:t>Document entry: Simulate, Parking, Post</a:t>
            </a:r>
          </a:p>
        </p:txBody>
      </p:sp>
      <p:sp>
        <p:nvSpPr>
          <p:cNvPr id="3" name="Content Placeholder 2"/>
          <p:cNvSpPr>
            <a:spLocks noGrp="1"/>
          </p:cNvSpPr>
          <p:nvPr>
            <p:ph sz="half" idx="1"/>
          </p:nvPr>
        </p:nvSpPr>
        <p:spPr>
          <a:xfrm>
            <a:off x="1488168" y="1752600"/>
            <a:ext cx="5673044" cy="4419600"/>
          </a:xfrm>
        </p:spPr>
        <p:txBody>
          <a:bodyPr/>
          <a:lstStyle/>
          <a:p>
            <a:r>
              <a:rPr lang="en-US" dirty="0"/>
              <a:t>Simulate. It allows you to review a document before posting or parking it.</a:t>
            </a:r>
          </a:p>
          <a:p>
            <a:r>
              <a:rPr lang="en-US" dirty="0"/>
              <a:t>Parking. It allows you to save a document in a transit space allocating a document but not creating a financial effect.</a:t>
            </a:r>
          </a:p>
          <a:p>
            <a:r>
              <a:rPr lang="en-US" dirty="0"/>
              <a:t>Post. It saves the document in the system allocating a document and creating a financial effect.</a:t>
            </a:r>
          </a:p>
        </p:txBody>
      </p:sp>
      <p:graphicFrame>
        <p:nvGraphicFramePr>
          <p:cNvPr id="5" name="Content Placeholder 4"/>
          <p:cNvGraphicFramePr>
            <a:graphicFrameLocks noGrp="1"/>
          </p:cNvGraphicFramePr>
          <p:nvPr>
            <p:ph sz="half" idx="2"/>
          </p:nvPr>
        </p:nvGraphicFramePr>
        <p:xfrm>
          <a:off x="7618411" y="1752600"/>
          <a:ext cx="3886201" cy="441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p:cNvPicPr>
            <a:picLocks noChangeAspect="1" noChangeArrowheads="1"/>
          </p:cNvPicPr>
          <p:nvPr/>
        </p:nvPicPr>
        <p:blipFill>
          <a:blip r:embed="rId7" cstate="print"/>
          <a:srcRect/>
          <a:stretch>
            <a:fillRect/>
          </a:stretch>
        </p:blipFill>
        <p:spPr bwMode="auto">
          <a:xfrm>
            <a:off x="9523412" y="2133600"/>
            <a:ext cx="1371600" cy="487680"/>
          </a:xfrm>
          <a:prstGeom prst="rect">
            <a:avLst/>
          </a:prstGeom>
          <a:noFill/>
          <a:ln w="9525">
            <a:noFill/>
            <a:miter lim="800000"/>
            <a:headEnd/>
            <a:tailEnd/>
          </a:ln>
        </p:spPr>
      </p:pic>
      <p:pic>
        <p:nvPicPr>
          <p:cNvPr id="1027" name="Picture 3"/>
          <p:cNvPicPr>
            <a:picLocks noChangeAspect="1" noChangeArrowheads="1"/>
          </p:cNvPicPr>
          <p:nvPr/>
        </p:nvPicPr>
        <p:blipFill>
          <a:blip r:embed="rId8" cstate="print"/>
          <a:srcRect/>
          <a:stretch>
            <a:fillRect/>
          </a:stretch>
        </p:blipFill>
        <p:spPr bwMode="auto">
          <a:xfrm>
            <a:off x="9142412" y="3733800"/>
            <a:ext cx="1109200" cy="452437"/>
          </a:xfrm>
          <a:prstGeom prst="rect">
            <a:avLst/>
          </a:prstGeom>
          <a:noFill/>
          <a:ln w="9525">
            <a:noFill/>
            <a:miter lim="800000"/>
            <a:headEnd/>
            <a:tailEnd/>
          </a:ln>
        </p:spPr>
      </p:pic>
      <p:pic>
        <p:nvPicPr>
          <p:cNvPr id="1028" name="Picture 4"/>
          <p:cNvPicPr>
            <a:picLocks noChangeAspect="1" noChangeArrowheads="1"/>
          </p:cNvPicPr>
          <p:nvPr/>
        </p:nvPicPr>
        <p:blipFill>
          <a:blip r:embed="rId9" cstate="print"/>
          <a:srcRect/>
          <a:stretch>
            <a:fillRect/>
          </a:stretch>
        </p:blipFill>
        <p:spPr bwMode="auto">
          <a:xfrm>
            <a:off x="9447212" y="5257800"/>
            <a:ext cx="628649" cy="541337"/>
          </a:xfrm>
          <a:prstGeom prst="rect">
            <a:avLst/>
          </a:prstGeom>
          <a:noFill/>
          <a:ln w="9525">
            <a:noFill/>
            <a:miter lim="800000"/>
            <a:headEnd/>
            <a:tailEnd/>
          </a:ln>
        </p:spPr>
      </p:pic>
      <p:sp>
        <p:nvSpPr>
          <p:cNvPr id="9" name="Flowchart: Process 8"/>
          <p:cNvSpPr/>
          <p:nvPr/>
        </p:nvSpPr>
        <p:spPr>
          <a:xfrm>
            <a:off x="10818812" y="457200"/>
            <a:ext cx="914400" cy="304800"/>
          </a:xfrm>
          <a:prstGeom prst="flowChartProcess">
            <a:avLst/>
          </a:prstGeom>
          <a:solidFill>
            <a:srgbClr val="00B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General Ledger</a:t>
            </a:r>
            <a:br>
              <a:rPr lang="en-US" dirty="0"/>
            </a:br>
            <a:r>
              <a:rPr lang="en-US" dirty="0"/>
              <a:t>Document entry: Financial impact</a:t>
            </a:r>
          </a:p>
        </p:txBody>
      </p:sp>
      <p:sp>
        <p:nvSpPr>
          <p:cNvPr id="4" name="Content Placeholder 3"/>
          <p:cNvSpPr>
            <a:spLocks noGrp="1"/>
          </p:cNvSpPr>
          <p:nvPr>
            <p:ph sz="half" idx="1"/>
          </p:nvPr>
        </p:nvSpPr>
        <p:spPr>
          <a:xfrm>
            <a:off x="1488168" y="1752600"/>
            <a:ext cx="3920444" cy="4419600"/>
          </a:xfrm>
        </p:spPr>
        <p:txBody>
          <a:bodyPr>
            <a:normAutofit lnSpcReduction="10000"/>
          </a:bodyPr>
          <a:lstStyle/>
          <a:p>
            <a:r>
              <a:rPr lang="en-US" dirty="0"/>
              <a:t>Company code</a:t>
            </a:r>
          </a:p>
          <a:p>
            <a:r>
              <a:rPr lang="en-US" dirty="0"/>
              <a:t>Posting &amp; Document date</a:t>
            </a:r>
          </a:p>
          <a:p>
            <a:r>
              <a:rPr lang="en-US" dirty="0"/>
              <a:t>Transaction date</a:t>
            </a:r>
          </a:p>
          <a:p>
            <a:r>
              <a:rPr lang="en-US" dirty="0"/>
              <a:t>Document number</a:t>
            </a:r>
          </a:p>
          <a:p>
            <a:r>
              <a:rPr lang="en-US" dirty="0"/>
              <a:t>Currency</a:t>
            </a:r>
          </a:p>
          <a:p>
            <a:r>
              <a:rPr lang="en-US" dirty="0"/>
              <a:t>Line items</a:t>
            </a:r>
          </a:p>
          <a:p>
            <a:pPr lvl="1"/>
            <a:r>
              <a:rPr lang="en-US" dirty="0"/>
              <a:t>GL accounts</a:t>
            </a:r>
          </a:p>
          <a:p>
            <a:pPr lvl="1"/>
            <a:r>
              <a:rPr lang="en-US" dirty="0"/>
              <a:t>Posting key (debits and credits)</a:t>
            </a:r>
          </a:p>
          <a:p>
            <a:pPr lvl="1"/>
            <a:r>
              <a:rPr lang="en-US" dirty="0"/>
              <a:t>Amounts</a:t>
            </a:r>
          </a:p>
          <a:p>
            <a:endParaRPr lang="en-US" dirty="0"/>
          </a:p>
        </p:txBody>
      </p:sp>
      <p:sp>
        <p:nvSpPr>
          <p:cNvPr id="6" name="Flowchart: Process 5"/>
          <p:cNvSpPr/>
          <p:nvPr/>
        </p:nvSpPr>
        <p:spPr>
          <a:xfrm>
            <a:off x="10818812" y="457200"/>
            <a:ext cx="914400" cy="304800"/>
          </a:xfrm>
          <a:prstGeom prst="flowChartProcess">
            <a:avLst/>
          </a:prstGeom>
          <a:solidFill>
            <a:srgbClr val="00B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GL</a:t>
            </a:r>
          </a:p>
        </p:txBody>
      </p:sp>
      <p:grpSp>
        <p:nvGrpSpPr>
          <p:cNvPr id="3" name="Group 2">
            <a:extLst>
              <a:ext uri="{FF2B5EF4-FFF2-40B4-BE49-F238E27FC236}">
                <a16:creationId xmlns:a16="http://schemas.microsoft.com/office/drawing/2014/main" id="{87E983C7-ACA6-46CE-85B8-446E93E5E764}"/>
              </a:ext>
            </a:extLst>
          </p:cNvPr>
          <p:cNvGrpSpPr/>
          <p:nvPr/>
        </p:nvGrpSpPr>
        <p:grpSpPr>
          <a:xfrm>
            <a:off x="5713412" y="2362200"/>
            <a:ext cx="5840380" cy="2667000"/>
            <a:chOff x="5713412" y="2362200"/>
            <a:chExt cx="5840380" cy="2667000"/>
          </a:xfrm>
        </p:grpSpPr>
        <p:grpSp>
          <p:nvGrpSpPr>
            <p:cNvPr id="14" name="Group 13">
              <a:extLst>
                <a:ext uri="{FF2B5EF4-FFF2-40B4-BE49-F238E27FC236}">
                  <a16:creationId xmlns:a16="http://schemas.microsoft.com/office/drawing/2014/main" id="{DC86BC08-E0C5-4FF8-89F9-B47DD4F27660}"/>
                </a:ext>
              </a:extLst>
            </p:cNvPr>
            <p:cNvGrpSpPr/>
            <p:nvPr/>
          </p:nvGrpSpPr>
          <p:grpSpPr>
            <a:xfrm>
              <a:off x="5713412" y="2362200"/>
              <a:ext cx="5840380" cy="2667000"/>
              <a:chOff x="5713412" y="1752600"/>
              <a:chExt cx="5840380" cy="2667000"/>
            </a:xfrm>
          </p:grpSpPr>
          <p:sp>
            <p:nvSpPr>
              <p:cNvPr id="9" name="TextBox 8">
                <a:extLst>
                  <a:ext uri="{FF2B5EF4-FFF2-40B4-BE49-F238E27FC236}">
                    <a16:creationId xmlns:a16="http://schemas.microsoft.com/office/drawing/2014/main" id="{F4544B4D-1D9A-4467-90BB-CDF4A6C1A7AF}"/>
                  </a:ext>
                </a:extLst>
              </p:cNvPr>
              <p:cNvSpPr txBox="1"/>
              <p:nvPr/>
            </p:nvSpPr>
            <p:spPr>
              <a:xfrm>
                <a:off x="5713412" y="1752600"/>
                <a:ext cx="1612749" cy="338554"/>
              </a:xfrm>
              <a:prstGeom prst="rect">
                <a:avLst/>
              </a:prstGeom>
              <a:noFill/>
            </p:spPr>
            <p:txBody>
              <a:bodyPr wrap="none" rtlCol="0">
                <a:spAutoFit/>
              </a:bodyPr>
              <a:lstStyle/>
              <a:p>
                <a:r>
                  <a:rPr lang="en-US" sz="1600" dirty="0"/>
                  <a:t>Document date: </a:t>
                </a:r>
              </a:p>
            </p:txBody>
          </p:sp>
          <p:sp>
            <p:nvSpPr>
              <p:cNvPr id="10" name="Rectangle 9">
                <a:extLst>
                  <a:ext uri="{FF2B5EF4-FFF2-40B4-BE49-F238E27FC236}">
                    <a16:creationId xmlns:a16="http://schemas.microsoft.com/office/drawing/2014/main" id="{4901AD4E-D028-4A66-B2F9-86F0263E9E80}"/>
                  </a:ext>
                </a:extLst>
              </p:cNvPr>
              <p:cNvSpPr/>
              <p:nvPr/>
            </p:nvSpPr>
            <p:spPr>
              <a:xfrm>
                <a:off x="7618412" y="1821543"/>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09/01/2018</a:t>
                </a:r>
              </a:p>
            </p:txBody>
          </p:sp>
          <p:sp>
            <p:nvSpPr>
              <p:cNvPr id="15" name="TextBox 14">
                <a:extLst>
                  <a:ext uri="{FF2B5EF4-FFF2-40B4-BE49-F238E27FC236}">
                    <a16:creationId xmlns:a16="http://schemas.microsoft.com/office/drawing/2014/main" id="{0604B1DA-CE39-45D3-BADD-37E2CA6DDB14}"/>
                  </a:ext>
                </a:extLst>
              </p:cNvPr>
              <p:cNvSpPr txBox="1"/>
              <p:nvPr/>
            </p:nvSpPr>
            <p:spPr>
              <a:xfrm>
                <a:off x="5713412" y="2183618"/>
                <a:ext cx="1362104" cy="338554"/>
              </a:xfrm>
              <a:prstGeom prst="rect">
                <a:avLst/>
              </a:prstGeom>
              <a:noFill/>
            </p:spPr>
            <p:txBody>
              <a:bodyPr wrap="none" rtlCol="0">
                <a:spAutoFit/>
              </a:bodyPr>
              <a:lstStyle/>
              <a:p>
                <a:r>
                  <a:rPr lang="en-US" sz="1600" dirty="0"/>
                  <a:t>Posting date: </a:t>
                </a:r>
              </a:p>
            </p:txBody>
          </p:sp>
          <p:sp>
            <p:nvSpPr>
              <p:cNvPr id="17" name="TextBox 16">
                <a:extLst>
                  <a:ext uri="{FF2B5EF4-FFF2-40B4-BE49-F238E27FC236}">
                    <a16:creationId xmlns:a16="http://schemas.microsoft.com/office/drawing/2014/main" id="{52BF6623-2CDB-430B-B44C-5B5F60A92AEB}"/>
                  </a:ext>
                </a:extLst>
              </p:cNvPr>
              <p:cNvSpPr txBox="1"/>
              <p:nvPr/>
            </p:nvSpPr>
            <p:spPr>
              <a:xfrm>
                <a:off x="5713412" y="2602468"/>
                <a:ext cx="1853392" cy="338554"/>
              </a:xfrm>
              <a:prstGeom prst="rect">
                <a:avLst/>
              </a:prstGeom>
              <a:noFill/>
            </p:spPr>
            <p:txBody>
              <a:bodyPr wrap="none" rtlCol="0">
                <a:spAutoFit/>
              </a:bodyPr>
              <a:lstStyle/>
              <a:p>
                <a:r>
                  <a:rPr lang="en-US" sz="1600" dirty="0"/>
                  <a:t>Document Number</a:t>
                </a:r>
              </a:p>
            </p:txBody>
          </p:sp>
          <p:sp>
            <p:nvSpPr>
              <p:cNvPr id="18" name="Rectangle 17">
                <a:extLst>
                  <a:ext uri="{FF2B5EF4-FFF2-40B4-BE49-F238E27FC236}">
                    <a16:creationId xmlns:a16="http://schemas.microsoft.com/office/drawing/2014/main" id="{14BF0217-7C3D-4297-A478-6BB0104E939F}"/>
                  </a:ext>
                </a:extLst>
              </p:cNvPr>
              <p:cNvSpPr/>
              <p:nvPr/>
            </p:nvSpPr>
            <p:spPr>
              <a:xfrm>
                <a:off x="7618412" y="2671411"/>
                <a:ext cx="1061583"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ln>
                      <a:solidFill>
                        <a:schemeClr val="tx2"/>
                      </a:solidFill>
                    </a:ln>
                    <a:solidFill>
                      <a:schemeClr val="bg1">
                        <a:lumMod val="75000"/>
                      </a:schemeClr>
                    </a:solidFill>
                  </a:rPr>
                  <a:t>1XXXXXXX</a:t>
                </a:r>
              </a:p>
            </p:txBody>
          </p:sp>
          <p:sp>
            <p:nvSpPr>
              <p:cNvPr id="19" name="Rectangle 18">
                <a:extLst>
                  <a:ext uri="{FF2B5EF4-FFF2-40B4-BE49-F238E27FC236}">
                    <a16:creationId xmlns:a16="http://schemas.microsoft.com/office/drawing/2014/main" id="{D9605D5F-E358-4F3B-8446-231D0A1D65A9}"/>
                  </a:ext>
                </a:extLst>
              </p:cNvPr>
              <p:cNvSpPr/>
              <p:nvPr/>
            </p:nvSpPr>
            <p:spPr>
              <a:xfrm>
                <a:off x="7613195" y="2252561"/>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09/01/2018</a:t>
                </a:r>
              </a:p>
            </p:txBody>
          </p:sp>
          <p:cxnSp>
            <p:nvCxnSpPr>
              <p:cNvPr id="12" name="Straight Connector 11">
                <a:extLst>
                  <a:ext uri="{FF2B5EF4-FFF2-40B4-BE49-F238E27FC236}">
                    <a16:creationId xmlns:a16="http://schemas.microsoft.com/office/drawing/2014/main" id="{4F3A2E6D-A656-436F-980C-654CA8C00BCD}"/>
                  </a:ext>
                </a:extLst>
              </p:cNvPr>
              <p:cNvCxnSpPr/>
              <p:nvPr/>
            </p:nvCxnSpPr>
            <p:spPr>
              <a:xfrm>
                <a:off x="5865812" y="3352800"/>
                <a:ext cx="4800600" cy="0"/>
              </a:xfrm>
              <a:prstGeom prst="line">
                <a:avLst/>
              </a:prstGeom>
            </p:spPr>
            <p:style>
              <a:lnRef idx="1">
                <a:schemeClr val="accent4"/>
              </a:lnRef>
              <a:fillRef idx="0">
                <a:schemeClr val="accent4"/>
              </a:fillRef>
              <a:effectRef idx="0">
                <a:schemeClr val="accent4"/>
              </a:effectRef>
              <a:fontRef idx="minor">
                <a:schemeClr val="tx1"/>
              </a:fontRef>
            </p:style>
          </p:cxnSp>
          <p:sp>
            <p:nvSpPr>
              <p:cNvPr id="13" name="TextBox 12">
                <a:extLst>
                  <a:ext uri="{FF2B5EF4-FFF2-40B4-BE49-F238E27FC236}">
                    <a16:creationId xmlns:a16="http://schemas.microsoft.com/office/drawing/2014/main" id="{1A043361-7F70-4C88-BC33-96A5F7EEFCAD}"/>
                  </a:ext>
                </a:extLst>
              </p:cNvPr>
              <p:cNvSpPr txBox="1"/>
              <p:nvPr/>
            </p:nvSpPr>
            <p:spPr>
              <a:xfrm>
                <a:off x="5789612" y="3006805"/>
                <a:ext cx="2553904" cy="338554"/>
              </a:xfrm>
              <a:prstGeom prst="rect">
                <a:avLst/>
              </a:prstGeom>
              <a:noFill/>
            </p:spPr>
            <p:txBody>
              <a:bodyPr wrap="none" rtlCol="0">
                <a:spAutoFit/>
              </a:bodyPr>
              <a:lstStyle/>
              <a:p>
                <a:r>
                  <a:rPr lang="en-US" sz="1600" dirty="0"/>
                  <a:t>Item in document currency</a:t>
                </a:r>
              </a:p>
            </p:txBody>
          </p:sp>
          <p:sp>
            <p:nvSpPr>
              <p:cNvPr id="25" name="TextBox 24">
                <a:extLst>
                  <a:ext uri="{FF2B5EF4-FFF2-40B4-BE49-F238E27FC236}">
                    <a16:creationId xmlns:a16="http://schemas.microsoft.com/office/drawing/2014/main" id="{6D886B0C-CDBF-434D-9CD2-B1AC269EFF7F}"/>
                  </a:ext>
                </a:extLst>
              </p:cNvPr>
              <p:cNvSpPr txBox="1"/>
              <p:nvPr/>
            </p:nvSpPr>
            <p:spPr>
              <a:xfrm>
                <a:off x="5789612" y="3387137"/>
                <a:ext cx="611065" cy="338554"/>
              </a:xfrm>
              <a:prstGeom prst="rect">
                <a:avLst/>
              </a:prstGeom>
              <a:noFill/>
            </p:spPr>
            <p:txBody>
              <a:bodyPr wrap="none" rtlCol="0">
                <a:spAutoFit/>
              </a:bodyPr>
              <a:lstStyle/>
              <a:p>
                <a:r>
                  <a:rPr lang="en-US" sz="1600" dirty="0"/>
                  <a:t>Line </a:t>
                </a:r>
              </a:p>
            </p:txBody>
          </p:sp>
          <p:sp>
            <p:nvSpPr>
              <p:cNvPr id="26" name="TextBox 25">
                <a:extLst>
                  <a:ext uri="{FF2B5EF4-FFF2-40B4-BE49-F238E27FC236}">
                    <a16:creationId xmlns:a16="http://schemas.microsoft.com/office/drawing/2014/main" id="{01910A3D-4FBF-42A3-BAE4-ACFF3BE1B98F}"/>
                  </a:ext>
                </a:extLst>
              </p:cNvPr>
              <p:cNvSpPr txBox="1"/>
              <p:nvPr/>
            </p:nvSpPr>
            <p:spPr>
              <a:xfrm>
                <a:off x="6290453" y="3387137"/>
                <a:ext cx="476412" cy="338554"/>
              </a:xfrm>
              <a:prstGeom prst="rect">
                <a:avLst/>
              </a:prstGeom>
              <a:noFill/>
            </p:spPr>
            <p:txBody>
              <a:bodyPr wrap="none" rtlCol="0">
                <a:spAutoFit/>
              </a:bodyPr>
              <a:lstStyle/>
              <a:p>
                <a:r>
                  <a:rPr lang="en-US" sz="1600" dirty="0"/>
                  <a:t>PK </a:t>
                </a:r>
              </a:p>
            </p:txBody>
          </p:sp>
          <p:sp>
            <p:nvSpPr>
              <p:cNvPr id="27" name="TextBox 26">
                <a:extLst>
                  <a:ext uri="{FF2B5EF4-FFF2-40B4-BE49-F238E27FC236}">
                    <a16:creationId xmlns:a16="http://schemas.microsoft.com/office/drawing/2014/main" id="{99615133-081A-4CC7-8AB3-EF98BB21ABF2}"/>
                  </a:ext>
                </a:extLst>
              </p:cNvPr>
              <p:cNvSpPr txBox="1"/>
              <p:nvPr/>
            </p:nvSpPr>
            <p:spPr>
              <a:xfrm>
                <a:off x="6686265" y="3395062"/>
                <a:ext cx="941283" cy="338554"/>
              </a:xfrm>
              <a:prstGeom prst="rect">
                <a:avLst/>
              </a:prstGeom>
              <a:noFill/>
            </p:spPr>
            <p:txBody>
              <a:bodyPr wrap="none" rtlCol="0">
                <a:spAutoFit/>
              </a:bodyPr>
              <a:lstStyle/>
              <a:p>
                <a:r>
                  <a:rPr lang="en-US" sz="1600" dirty="0"/>
                  <a:t>Account </a:t>
                </a:r>
              </a:p>
            </p:txBody>
          </p:sp>
          <p:sp>
            <p:nvSpPr>
              <p:cNvPr id="28" name="TextBox 27">
                <a:extLst>
                  <a:ext uri="{FF2B5EF4-FFF2-40B4-BE49-F238E27FC236}">
                    <a16:creationId xmlns:a16="http://schemas.microsoft.com/office/drawing/2014/main" id="{E2CF4306-406E-4EE6-B043-78576EC4122B}"/>
                  </a:ext>
                </a:extLst>
              </p:cNvPr>
              <p:cNvSpPr txBox="1"/>
              <p:nvPr/>
            </p:nvSpPr>
            <p:spPr>
              <a:xfrm>
                <a:off x="10301707" y="3402504"/>
                <a:ext cx="934871" cy="338554"/>
              </a:xfrm>
              <a:prstGeom prst="rect">
                <a:avLst/>
              </a:prstGeom>
              <a:noFill/>
            </p:spPr>
            <p:txBody>
              <a:bodyPr wrap="none" rtlCol="0">
                <a:spAutoFit/>
              </a:bodyPr>
              <a:lstStyle/>
              <a:p>
                <a:r>
                  <a:rPr lang="en-US" sz="1600" dirty="0"/>
                  <a:t>Amount </a:t>
                </a:r>
              </a:p>
            </p:txBody>
          </p:sp>
          <p:sp>
            <p:nvSpPr>
              <p:cNvPr id="29" name="TextBox 28">
                <a:extLst>
                  <a:ext uri="{FF2B5EF4-FFF2-40B4-BE49-F238E27FC236}">
                    <a16:creationId xmlns:a16="http://schemas.microsoft.com/office/drawing/2014/main" id="{3FAF54E5-791C-45A2-A9F6-CE80D8AF8E60}"/>
                  </a:ext>
                </a:extLst>
              </p:cNvPr>
              <p:cNvSpPr txBox="1"/>
              <p:nvPr/>
            </p:nvSpPr>
            <p:spPr>
              <a:xfrm>
                <a:off x="8760617" y="1763953"/>
                <a:ext cx="1565621" cy="338554"/>
              </a:xfrm>
              <a:prstGeom prst="rect">
                <a:avLst/>
              </a:prstGeom>
              <a:noFill/>
            </p:spPr>
            <p:txBody>
              <a:bodyPr wrap="none" rtlCol="0">
                <a:spAutoFit/>
              </a:bodyPr>
              <a:lstStyle/>
              <a:p>
                <a:r>
                  <a:rPr lang="en-US" sz="1600" dirty="0"/>
                  <a:t>Company code: </a:t>
                </a:r>
              </a:p>
            </p:txBody>
          </p:sp>
          <p:sp>
            <p:nvSpPr>
              <p:cNvPr id="30" name="Rectangle 29">
                <a:extLst>
                  <a:ext uri="{FF2B5EF4-FFF2-40B4-BE49-F238E27FC236}">
                    <a16:creationId xmlns:a16="http://schemas.microsoft.com/office/drawing/2014/main" id="{0AE3556F-BEB7-4C1F-A27C-C6035A194BF9}"/>
                  </a:ext>
                </a:extLst>
              </p:cNvPr>
              <p:cNvSpPr/>
              <p:nvPr/>
            </p:nvSpPr>
            <p:spPr>
              <a:xfrm>
                <a:off x="10484102" y="1821543"/>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US00</a:t>
                </a:r>
              </a:p>
            </p:txBody>
          </p:sp>
          <p:sp>
            <p:nvSpPr>
              <p:cNvPr id="32" name="TextBox 31">
                <a:extLst>
                  <a:ext uri="{FF2B5EF4-FFF2-40B4-BE49-F238E27FC236}">
                    <a16:creationId xmlns:a16="http://schemas.microsoft.com/office/drawing/2014/main" id="{167AF1F8-591B-4138-B99D-CEB95BCA4D69}"/>
                  </a:ext>
                </a:extLst>
              </p:cNvPr>
              <p:cNvSpPr txBox="1"/>
              <p:nvPr/>
            </p:nvSpPr>
            <p:spPr>
              <a:xfrm>
                <a:off x="8760617" y="2206122"/>
                <a:ext cx="1085875" cy="338554"/>
              </a:xfrm>
              <a:prstGeom prst="rect">
                <a:avLst/>
              </a:prstGeom>
              <a:noFill/>
            </p:spPr>
            <p:txBody>
              <a:bodyPr wrap="none" rtlCol="0">
                <a:spAutoFit/>
              </a:bodyPr>
              <a:lstStyle/>
              <a:p>
                <a:r>
                  <a:rPr lang="en-US" sz="1600" dirty="0"/>
                  <a:t>Currency: </a:t>
                </a:r>
              </a:p>
            </p:txBody>
          </p:sp>
          <p:sp>
            <p:nvSpPr>
              <p:cNvPr id="33" name="Rectangle 32">
                <a:extLst>
                  <a:ext uri="{FF2B5EF4-FFF2-40B4-BE49-F238E27FC236}">
                    <a16:creationId xmlns:a16="http://schemas.microsoft.com/office/drawing/2014/main" id="{3001DF5C-4696-4B20-9A75-0391DA84AA3E}"/>
                  </a:ext>
                </a:extLst>
              </p:cNvPr>
              <p:cNvSpPr/>
              <p:nvPr/>
            </p:nvSpPr>
            <p:spPr>
              <a:xfrm>
                <a:off x="10468677" y="2252561"/>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USD</a:t>
                </a:r>
              </a:p>
            </p:txBody>
          </p:sp>
          <p:sp>
            <p:nvSpPr>
              <p:cNvPr id="34" name="TextBox 33">
                <a:extLst>
                  <a:ext uri="{FF2B5EF4-FFF2-40B4-BE49-F238E27FC236}">
                    <a16:creationId xmlns:a16="http://schemas.microsoft.com/office/drawing/2014/main" id="{67F8675A-EB9E-43C5-BFBE-486B7C8D23B0}"/>
                  </a:ext>
                </a:extLst>
              </p:cNvPr>
              <p:cNvSpPr txBox="1"/>
              <p:nvPr/>
            </p:nvSpPr>
            <p:spPr>
              <a:xfrm>
                <a:off x="8734392" y="2668251"/>
                <a:ext cx="1749710" cy="338554"/>
              </a:xfrm>
              <a:prstGeom prst="rect">
                <a:avLst/>
              </a:prstGeom>
              <a:noFill/>
            </p:spPr>
            <p:txBody>
              <a:bodyPr wrap="none" rtlCol="0">
                <a:spAutoFit/>
              </a:bodyPr>
              <a:lstStyle/>
              <a:p>
                <a:r>
                  <a:rPr lang="en-US" sz="1600" dirty="0"/>
                  <a:t>Transaction date: </a:t>
                </a:r>
              </a:p>
            </p:txBody>
          </p:sp>
          <p:sp>
            <p:nvSpPr>
              <p:cNvPr id="35" name="Rectangle 34">
                <a:extLst>
                  <a:ext uri="{FF2B5EF4-FFF2-40B4-BE49-F238E27FC236}">
                    <a16:creationId xmlns:a16="http://schemas.microsoft.com/office/drawing/2014/main" id="{BA71AFC7-E2E8-4597-80F3-1F3C609401A9}"/>
                  </a:ext>
                </a:extLst>
              </p:cNvPr>
              <p:cNvSpPr/>
              <p:nvPr/>
            </p:nvSpPr>
            <p:spPr>
              <a:xfrm>
                <a:off x="10486992" y="2737194"/>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09/15/2018</a:t>
                </a:r>
              </a:p>
            </p:txBody>
          </p:sp>
          <p:sp>
            <p:nvSpPr>
              <p:cNvPr id="36" name="TextBox 35">
                <a:extLst>
                  <a:ext uri="{FF2B5EF4-FFF2-40B4-BE49-F238E27FC236}">
                    <a16:creationId xmlns:a16="http://schemas.microsoft.com/office/drawing/2014/main" id="{26173D25-04D9-46AA-8F4D-86C3B02D606B}"/>
                  </a:ext>
                </a:extLst>
              </p:cNvPr>
              <p:cNvSpPr txBox="1"/>
              <p:nvPr/>
            </p:nvSpPr>
            <p:spPr>
              <a:xfrm>
                <a:off x="5798636" y="3700046"/>
                <a:ext cx="526106" cy="338554"/>
              </a:xfrm>
              <a:prstGeom prst="rect">
                <a:avLst/>
              </a:prstGeom>
              <a:noFill/>
            </p:spPr>
            <p:txBody>
              <a:bodyPr wrap="none" rtlCol="0">
                <a:spAutoFit/>
              </a:bodyPr>
              <a:lstStyle/>
              <a:p>
                <a:r>
                  <a:rPr lang="en-US" sz="1600" dirty="0"/>
                  <a:t>001</a:t>
                </a:r>
              </a:p>
            </p:txBody>
          </p:sp>
          <p:sp>
            <p:nvSpPr>
              <p:cNvPr id="37" name="TextBox 36">
                <a:extLst>
                  <a:ext uri="{FF2B5EF4-FFF2-40B4-BE49-F238E27FC236}">
                    <a16:creationId xmlns:a16="http://schemas.microsoft.com/office/drawing/2014/main" id="{1F63B52D-57CA-4E8D-B571-4424C8799D9A}"/>
                  </a:ext>
                </a:extLst>
              </p:cNvPr>
              <p:cNvSpPr txBox="1"/>
              <p:nvPr/>
            </p:nvSpPr>
            <p:spPr>
              <a:xfrm>
                <a:off x="6268366" y="3700046"/>
                <a:ext cx="412292" cy="338554"/>
              </a:xfrm>
              <a:prstGeom prst="rect">
                <a:avLst/>
              </a:prstGeom>
              <a:noFill/>
            </p:spPr>
            <p:txBody>
              <a:bodyPr wrap="none" rtlCol="0">
                <a:spAutoFit/>
              </a:bodyPr>
              <a:lstStyle/>
              <a:p>
                <a:r>
                  <a:rPr lang="en-US" sz="1600" dirty="0"/>
                  <a:t>40</a:t>
                </a:r>
              </a:p>
            </p:txBody>
          </p:sp>
          <p:sp>
            <p:nvSpPr>
              <p:cNvPr id="39" name="TextBox 38">
                <a:extLst>
                  <a:ext uri="{FF2B5EF4-FFF2-40B4-BE49-F238E27FC236}">
                    <a16:creationId xmlns:a16="http://schemas.microsoft.com/office/drawing/2014/main" id="{B2D47EE6-81E2-4196-9DB2-B7D8EE55E025}"/>
                  </a:ext>
                </a:extLst>
              </p:cNvPr>
              <p:cNvSpPr txBox="1"/>
              <p:nvPr/>
            </p:nvSpPr>
            <p:spPr>
              <a:xfrm>
                <a:off x="6680658" y="3712535"/>
                <a:ext cx="1331903" cy="338554"/>
              </a:xfrm>
              <a:prstGeom prst="rect">
                <a:avLst/>
              </a:prstGeom>
              <a:noFill/>
            </p:spPr>
            <p:txBody>
              <a:bodyPr wrap="none" rtlCol="0">
                <a:spAutoFit/>
              </a:bodyPr>
              <a:lstStyle/>
              <a:p>
                <a:r>
                  <a:rPr lang="en-US" sz="1600" dirty="0"/>
                  <a:t>75XXXX Rent</a:t>
                </a:r>
              </a:p>
            </p:txBody>
          </p:sp>
          <p:sp>
            <p:nvSpPr>
              <p:cNvPr id="40" name="TextBox 39">
                <a:extLst>
                  <a:ext uri="{FF2B5EF4-FFF2-40B4-BE49-F238E27FC236}">
                    <a16:creationId xmlns:a16="http://schemas.microsoft.com/office/drawing/2014/main" id="{1131F376-71D4-460D-B652-A5E0D6D519BD}"/>
                  </a:ext>
                </a:extLst>
              </p:cNvPr>
              <p:cNvSpPr txBox="1"/>
              <p:nvPr/>
            </p:nvSpPr>
            <p:spPr>
              <a:xfrm>
                <a:off x="10237210" y="3725691"/>
                <a:ext cx="1055097" cy="338554"/>
              </a:xfrm>
              <a:prstGeom prst="rect">
                <a:avLst/>
              </a:prstGeom>
              <a:noFill/>
            </p:spPr>
            <p:txBody>
              <a:bodyPr wrap="none" rtlCol="0">
                <a:spAutoFit/>
              </a:bodyPr>
              <a:lstStyle/>
              <a:p>
                <a:r>
                  <a:rPr lang="en-US" sz="1600" dirty="0"/>
                  <a:t>$3,000.00</a:t>
                </a:r>
              </a:p>
            </p:txBody>
          </p:sp>
          <p:sp>
            <p:nvSpPr>
              <p:cNvPr id="41" name="TextBox 40">
                <a:extLst>
                  <a:ext uri="{FF2B5EF4-FFF2-40B4-BE49-F238E27FC236}">
                    <a16:creationId xmlns:a16="http://schemas.microsoft.com/office/drawing/2014/main" id="{F90F7FD4-321E-4C24-B6EA-E018204885CE}"/>
                  </a:ext>
                </a:extLst>
              </p:cNvPr>
              <p:cNvSpPr txBox="1"/>
              <p:nvPr/>
            </p:nvSpPr>
            <p:spPr>
              <a:xfrm>
                <a:off x="5789612" y="4055401"/>
                <a:ext cx="526106" cy="338554"/>
              </a:xfrm>
              <a:prstGeom prst="rect">
                <a:avLst/>
              </a:prstGeom>
              <a:noFill/>
            </p:spPr>
            <p:txBody>
              <a:bodyPr wrap="none" rtlCol="0">
                <a:spAutoFit/>
              </a:bodyPr>
              <a:lstStyle/>
              <a:p>
                <a:r>
                  <a:rPr lang="en-US" sz="1600" dirty="0"/>
                  <a:t>002</a:t>
                </a:r>
              </a:p>
            </p:txBody>
          </p:sp>
          <p:sp>
            <p:nvSpPr>
              <p:cNvPr id="42" name="TextBox 41">
                <a:extLst>
                  <a:ext uri="{FF2B5EF4-FFF2-40B4-BE49-F238E27FC236}">
                    <a16:creationId xmlns:a16="http://schemas.microsoft.com/office/drawing/2014/main" id="{49315A9C-4663-4932-B645-C7030CECF33F}"/>
                  </a:ext>
                </a:extLst>
              </p:cNvPr>
              <p:cNvSpPr txBox="1"/>
              <p:nvPr/>
            </p:nvSpPr>
            <p:spPr>
              <a:xfrm>
                <a:off x="6259342" y="4055401"/>
                <a:ext cx="412292" cy="338554"/>
              </a:xfrm>
              <a:prstGeom prst="rect">
                <a:avLst/>
              </a:prstGeom>
              <a:noFill/>
            </p:spPr>
            <p:txBody>
              <a:bodyPr wrap="none" rtlCol="0">
                <a:spAutoFit/>
              </a:bodyPr>
              <a:lstStyle/>
              <a:p>
                <a:r>
                  <a:rPr lang="en-US" sz="1600" dirty="0"/>
                  <a:t>31</a:t>
                </a:r>
              </a:p>
            </p:txBody>
          </p:sp>
          <p:sp>
            <p:nvSpPr>
              <p:cNvPr id="43" name="TextBox 42">
                <a:extLst>
                  <a:ext uri="{FF2B5EF4-FFF2-40B4-BE49-F238E27FC236}">
                    <a16:creationId xmlns:a16="http://schemas.microsoft.com/office/drawing/2014/main" id="{F737FB55-E1B8-4329-99A6-2D4C760EB4B1}"/>
                  </a:ext>
                </a:extLst>
              </p:cNvPr>
              <p:cNvSpPr txBox="1"/>
              <p:nvPr/>
            </p:nvSpPr>
            <p:spPr>
              <a:xfrm>
                <a:off x="6671634" y="4067890"/>
                <a:ext cx="1363258" cy="338554"/>
              </a:xfrm>
              <a:prstGeom prst="rect">
                <a:avLst/>
              </a:prstGeom>
              <a:noFill/>
            </p:spPr>
            <p:txBody>
              <a:bodyPr wrap="none" rtlCol="0">
                <a:spAutoFit/>
              </a:bodyPr>
              <a:lstStyle/>
              <a:p>
                <a:r>
                  <a:rPr lang="en-US" sz="1600" dirty="0"/>
                  <a:t>123 Vendor X</a:t>
                </a:r>
              </a:p>
            </p:txBody>
          </p:sp>
          <p:sp>
            <p:nvSpPr>
              <p:cNvPr id="44" name="TextBox 43">
                <a:extLst>
                  <a:ext uri="{FF2B5EF4-FFF2-40B4-BE49-F238E27FC236}">
                    <a16:creationId xmlns:a16="http://schemas.microsoft.com/office/drawing/2014/main" id="{5914E18C-511A-4B58-940E-63D8F1C9780B}"/>
                  </a:ext>
                </a:extLst>
              </p:cNvPr>
              <p:cNvSpPr txBox="1"/>
              <p:nvPr/>
            </p:nvSpPr>
            <p:spPr>
              <a:xfrm>
                <a:off x="10228186" y="4081046"/>
                <a:ext cx="1124026" cy="338554"/>
              </a:xfrm>
              <a:prstGeom prst="rect">
                <a:avLst/>
              </a:prstGeom>
              <a:noFill/>
            </p:spPr>
            <p:txBody>
              <a:bodyPr wrap="none" rtlCol="0">
                <a:spAutoFit/>
              </a:bodyPr>
              <a:lstStyle/>
              <a:p>
                <a:r>
                  <a:rPr lang="en-US" sz="1600" dirty="0"/>
                  <a:t>$3,000.00-</a:t>
                </a:r>
              </a:p>
            </p:txBody>
          </p:sp>
        </p:grpSp>
        <p:sp>
          <p:nvSpPr>
            <p:cNvPr id="76" name="TextBox 75">
              <a:extLst>
                <a:ext uri="{FF2B5EF4-FFF2-40B4-BE49-F238E27FC236}">
                  <a16:creationId xmlns:a16="http://schemas.microsoft.com/office/drawing/2014/main" id="{31DA505C-2A62-4477-BA2E-13B2D5167B2C}"/>
                </a:ext>
              </a:extLst>
            </p:cNvPr>
            <p:cNvSpPr txBox="1"/>
            <p:nvPr/>
          </p:nvSpPr>
          <p:spPr>
            <a:xfrm>
              <a:off x="8044716" y="4002112"/>
              <a:ext cx="1210396" cy="338554"/>
            </a:xfrm>
            <a:prstGeom prst="rect">
              <a:avLst/>
            </a:prstGeom>
            <a:noFill/>
          </p:spPr>
          <p:txBody>
            <a:bodyPr wrap="none" rtlCol="0">
              <a:spAutoFit/>
            </a:bodyPr>
            <a:lstStyle/>
            <a:p>
              <a:r>
                <a:rPr lang="en-US" sz="1600" dirty="0"/>
                <a:t>Cost center </a:t>
              </a:r>
            </a:p>
          </p:txBody>
        </p:sp>
        <p:sp>
          <p:nvSpPr>
            <p:cNvPr id="77" name="TextBox 76">
              <a:extLst>
                <a:ext uri="{FF2B5EF4-FFF2-40B4-BE49-F238E27FC236}">
                  <a16:creationId xmlns:a16="http://schemas.microsoft.com/office/drawing/2014/main" id="{C0C4F8A1-F281-459B-AEAF-BD099EF1ABD3}"/>
                </a:ext>
              </a:extLst>
            </p:cNvPr>
            <p:cNvSpPr txBox="1"/>
            <p:nvPr/>
          </p:nvSpPr>
          <p:spPr>
            <a:xfrm>
              <a:off x="8075612" y="4319585"/>
              <a:ext cx="787395" cy="338554"/>
            </a:xfrm>
            <a:prstGeom prst="rect">
              <a:avLst/>
            </a:prstGeom>
            <a:noFill/>
          </p:spPr>
          <p:txBody>
            <a:bodyPr wrap="none" rtlCol="0">
              <a:spAutoFit/>
            </a:bodyPr>
            <a:lstStyle/>
            <a:p>
              <a:r>
                <a:rPr lang="en-US" sz="1600" dirty="0"/>
                <a:t>ABC IT</a:t>
              </a:r>
            </a:p>
          </p:txBody>
        </p:sp>
      </p:grpSp>
    </p:spTree>
    <p:extLst>
      <p:ext uri="{BB962C8B-B14F-4D97-AF65-F5344CB8AC3E}">
        <p14:creationId xmlns:p14="http://schemas.microsoft.com/office/powerpoint/2010/main" val="263768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Ledger</a:t>
            </a:r>
            <a:br>
              <a:rPr lang="en-US" dirty="0"/>
            </a:br>
            <a:r>
              <a:rPr lang="en-US" dirty="0"/>
              <a:t>Run Financials: Financial Statement Version</a:t>
            </a:r>
          </a:p>
        </p:txBody>
      </p:sp>
      <p:sp>
        <p:nvSpPr>
          <p:cNvPr id="3" name="Content Placeholder 2"/>
          <p:cNvSpPr>
            <a:spLocks noGrp="1"/>
          </p:cNvSpPr>
          <p:nvPr>
            <p:ph sz="half" idx="1"/>
          </p:nvPr>
        </p:nvSpPr>
        <p:spPr/>
        <p:txBody>
          <a:bodyPr/>
          <a:lstStyle/>
          <a:p>
            <a:r>
              <a:rPr lang="en-US" dirty="0"/>
              <a:t>To meet various reporting requirements, various financial statement versions have been created in the system.</a:t>
            </a:r>
          </a:p>
          <a:p>
            <a:r>
              <a:rPr lang="en-US" dirty="0"/>
              <a:t>You define exactly which accounts appear in which line items of the financial statement</a:t>
            </a:r>
          </a:p>
        </p:txBody>
      </p:sp>
      <p:pic>
        <p:nvPicPr>
          <p:cNvPr id="57346" name="Picture 2" descr="Image result for sap financial statement version"/>
          <p:cNvPicPr>
            <a:picLocks noGrp="1" noChangeAspect="1" noChangeArrowheads="1"/>
          </p:cNvPicPr>
          <p:nvPr>
            <p:ph sz="half" idx="2"/>
          </p:nvPr>
        </p:nvPicPr>
        <p:blipFill>
          <a:blip r:embed="rId2" cstate="print"/>
          <a:srcRect/>
          <a:stretch>
            <a:fillRect/>
          </a:stretch>
        </p:blipFill>
        <p:spPr bwMode="auto">
          <a:xfrm>
            <a:off x="6704012" y="2133600"/>
            <a:ext cx="4800600" cy="3756546"/>
          </a:xfrm>
          <a:prstGeom prst="rect">
            <a:avLst/>
          </a:prstGeom>
          <a:noFill/>
          <a:effectLst>
            <a:outerShdw blurRad="50800" dist="38100" dir="2700000" algn="tl" rotWithShape="0">
              <a:prstClr val="black">
                <a:alpha val="40000"/>
              </a:prstClr>
            </a:outerShdw>
          </a:effectLst>
        </p:spPr>
      </p:pic>
      <p:sp>
        <p:nvSpPr>
          <p:cNvPr id="6" name="Flowchart: Process 5"/>
          <p:cNvSpPr/>
          <p:nvPr/>
        </p:nvSpPr>
        <p:spPr>
          <a:xfrm>
            <a:off x="10818812" y="457200"/>
            <a:ext cx="914400" cy="304800"/>
          </a:xfrm>
          <a:prstGeom prst="flowChartProcess">
            <a:avLst/>
          </a:prstGeom>
          <a:solidFill>
            <a:srgbClr val="00B05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GL</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General Ledger</a:t>
            </a:r>
            <a:br>
              <a:rPr lang="en-US" dirty="0"/>
            </a:br>
            <a:r>
              <a:rPr lang="en-US" dirty="0"/>
              <a:t>Reflection</a:t>
            </a:r>
          </a:p>
        </p:txBody>
      </p:sp>
      <p:sp>
        <p:nvSpPr>
          <p:cNvPr id="5" name="Content Placeholder 4"/>
          <p:cNvSpPr>
            <a:spLocks noGrp="1"/>
          </p:cNvSpPr>
          <p:nvPr>
            <p:ph idx="1"/>
          </p:nvPr>
        </p:nvSpPr>
        <p:spPr/>
        <p:txBody>
          <a:bodyPr>
            <a:normAutofit lnSpcReduction="10000"/>
          </a:bodyPr>
          <a:lstStyle/>
          <a:p>
            <a:r>
              <a:rPr lang="en-US" dirty="0"/>
              <a:t>What currencies would be involved in a FI transaction on Global Bike Inc?</a:t>
            </a:r>
          </a:p>
          <a:p>
            <a:r>
              <a:rPr lang="en-US" dirty="0"/>
              <a:t>What currencies would be involved in a FI transactions on Global Bike Germany?</a:t>
            </a:r>
          </a:p>
          <a:p>
            <a:r>
              <a:rPr lang="en-US" dirty="0"/>
              <a:t>What implications/benefits/uses may have document splitting functionality for finance?</a:t>
            </a:r>
          </a:p>
          <a:p>
            <a:r>
              <a:rPr lang="en-US" dirty="0"/>
              <a:t>What functionality or functionalities of the new GL would your recommend to implement to address GAAP differences between countries and why?</a:t>
            </a:r>
          </a:p>
          <a:p>
            <a:r>
              <a:rPr lang="en-US" dirty="0"/>
              <a:t>What internal control benefits would you highlight from the implementation of SAP ECC?</a:t>
            </a:r>
          </a:p>
          <a:p>
            <a:endParaRPr lang="en-US" dirty="0"/>
          </a:p>
        </p:txBody>
      </p:sp>
      <p:pic>
        <p:nvPicPr>
          <p:cNvPr id="4" name="Picture 2" descr="Image result for thinking icon"/>
          <p:cNvPicPr>
            <a:picLocks noChangeAspect="1" noChangeArrowheads="1"/>
          </p:cNvPicPr>
          <p:nvPr/>
        </p:nvPicPr>
        <p:blipFill>
          <a:blip r:embed="rId2" cstate="print"/>
          <a:srcRect/>
          <a:stretch>
            <a:fillRect/>
          </a:stretch>
        </p:blipFill>
        <p:spPr bwMode="auto">
          <a:xfrm>
            <a:off x="10285412" y="152400"/>
            <a:ext cx="1371600" cy="1371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E8212-AE4C-5449-9C1C-048FD334AADB}"/>
              </a:ext>
            </a:extLst>
          </p:cNvPr>
          <p:cNvSpPr>
            <a:spLocks noGrp="1"/>
          </p:cNvSpPr>
          <p:nvPr>
            <p:ph type="title"/>
          </p:nvPr>
        </p:nvSpPr>
        <p:spPr/>
        <p:txBody>
          <a:bodyPr/>
          <a:lstStyle/>
          <a:p>
            <a:r>
              <a:rPr lang="en-US" dirty="0"/>
              <a:t>Asset Management (AM)</a:t>
            </a:r>
            <a:br>
              <a:rPr lang="en-US" dirty="0"/>
            </a:br>
            <a:r>
              <a:rPr lang="en-US" sz="2800" dirty="0"/>
              <a:t>Part of Universal Journal</a:t>
            </a:r>
          </a:p>
        </p:txBody>
      </p:sp>
      <p:sp>
        <p:nvSpPr>
          <p:cNvPr id="3" name="Content Placeholder 2">
            <a:extLst>
              <a:ext uri="{FF2B5EF4-FFF2-40B4-BE49-F238E27FC236}">
                <a16:creationId xmlns:a16="http://schemas.microsoft.com/office/drawing/2014/main" id="{DD8BA276-AF69-3E43-A253-B2B7AA93D2C0}"/>
              </a:ext>
            </a:extLst>
          </p:cNvPr>
          <p:cNvSpPr>
            <a:spLocks noGrp="1"/>
          </p:cNvSpPr>
          <p:nvPr>
            <p:ph type="body" idx="1"/>
          </p:nvPr>
        </p:nvSpPr>
        <p:spPr/>
        <p:txBody>
          <a:bodyPr/>
          <a:lstStyle/>
          <a:p>
            <a:r>
              <a:rPr lang="en-US" dirty="0"/>
              <a:t>SAP Finance (FI)</a:t>
            </a:r>
          </a:p>
        </p:txBody>
      </p:sp>
    </p:spTree>
    <p:extLst>
      <p:ext uri="{BB962C8B-B14F-4D97-AF65-F5344CB8AC3E}">
        <p14:creationId xmlns:p14="http://schemas.microsoft.com/office/powerpoint/2010/main" val="766906384"/>
      </p:ext>
    </p:extLst>
  </p:cSld>
  <p:clrMapOvr>
    <a:masterClrMapping/>
  </p:clrMapOvr>
  <p:transition spd="slow">
    <p:push dir="u"/>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Asset Management</a:t>
            </a:r>
            <a:br>
              <a:rPr lang="en-US" dirty="0"/>
            </a:br>
            <a:r>
              <a:rPr lang="en-US" dirty="0"/>
              <a:t>Introduction</a:t>
            </a:r>
          </a:p>
        </p:txBody>
      </p:sp>
      <p:sp>
        <p:nvSpPr>
          <p:cNvPr id="4" name="Content Placeholder 3"/>
          <p:cNvSpPr>
            <a:spLocks noGrp="1"/>
          </p:cNvSpPr>
          <p:nvPr>
            <p:ph sz="half" idx="1"/>
          </p:nvPr>
        </p:nvSpPr>
        <p:spPr/>
        <p:txBody>
          <a:bodyPr>
            <a:normAutofit fontScale="92500" lnSpcReduction="10000"/>
          </a:bodyPr>
          <a:lstStyle/>
          <a:p>
            <a:r>
              <a:rPr lang="en-US" dirty="0"/>
              <a:t>Records and manage accounting data for all fixed assets</a:t>
            </a:r>
          </a:p>
          <a:p>
            <a:pPr lvl="1"/>
            <a:r>
              <a:rPr lang="en-US" dirty="0"/>
              <a:t>Part of the Universal Journal it manages all asset transactions (acquisitions, transfers, sells, retirement, depreciation) are controlled by asset management during its life and calculate asset depreciation</a:t>
            </a:r>
          </a:p>
          <a:p>
            <a:r>
              <a:rPr lang="en-US" dirty="0"/>
              <a:t>AM is integrated with AR and AP</a:t>
            </a:r>
          </a:p>
          <a:p>
            <a:pPr lvl="1"/>
            <a:r>
              <a:rPr lang="en-US" dirty="0"/>
              <a:t>Postings in AR and AP are simultaneously recording in asset management</a:t>
            </a:r>
          </a:p>
          <a:p>
            <a:pPr lvl="1"/>
            <a:r>
              <a:rPr lang="en-US" dirty="0"/>
              <a:t>Postings in asset management are simultaneously recorded in the G/L </a:t>
            </a:r>
          </a:p>
          <a:p>
            <a:endParaRPr lang="en-US" dirty="0"/>
          </a:p>
        </p:txBody>
      </p:sp>
      <p:graphicFrame>
        <p:nvGraphicFramePr>
          <p:cNvPr id="6" name="Content Placeholder 5"/>
          <p:cNvGraphicFramePr>
            <a:graphicFrameLocks noGrp="1"/>
          </p:cNvGraphicFramePr>
          <p:nvPr>
            <p:ph sz="half" idx="2"/>
            <p:extLst>
              <p:ext uri="{D42A27DB-BD31-4B8C-83A1-F6EECF244321}">
                <p14:modId xmlns:p14="http://schemas.microsoft.com/office/powerpoint/2010/main" val="1497885789"/>
              </p:ext>
            </p:extLst>
          </p:nvPr>
        </p:nvGraphicFramePr>
        <p:xfrm>
          <a:off x="6170612" y="1447800"/>
          <a:ext cx="53340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lowchart: Process 4"/>
          <p:cNvSpPr/>
          <p:nvPr/>
        </p:nvSpPr>
        <p:spPr>
          <a:xfrm>
            <a:off x="10818812" y="457200"/>
            <a:ext cx="914400" cy="304800"/>
          </a:xfrm>
          <a:prstGeom prst="flowChartProcess">
            <a:avLst/>
          </a:prstGeom>
          <a:solidFill>
            <a:schemeClr val="accent5">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AM</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3" end="3"/>
                                            </p:txEl>
                                          </p:spTgt>
                                        </p:tgtEl>
                                        <p:attrNameLst>
                                          <p:attrName>style.visibility</p:attrName>
                                        </p:attrNameLst>
                                      </p:cBhvr>
                                      <p:to>
                                        <p:strVal val="visible"/>
                                      </p:to>
                                    </p:set>
                                    <p:animEffect transition="in" filter="fade">
                                      <p:cBhvr>
                                        <p:cTn id="10" dur="500"/>
                                        <p:tgtEl>
                                          <p:spTgt spid="4">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fade">
                                      <p:cBhvr>
                                        <p:cTn id="13"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Asset Management </a:t>
            </a:r>
            <a:br>
              <a:rPr lang="en-US" dirty="0"/>
            </a:br>
            <a:r>
              <a:rPr lang="en-US" dirty="0"/>
              <a:t>Transactions</a:t>
            </a:r>
          </a:p>
        </p:txBody>
      </p:sp>
      <p:graphicFrame>
        <p:nvGraphicFramePr>
          <p:cNvPr id="4" name="Table 4">
            <a:extLst>
              <a:ext uri="{FF2B5EF4-FFF2-40B4-BE49-F238E27FC236}">
                <a16:creationId xmlns:a16="http://schemas.microsoft.com/office/drawing/2014/main" id="{F627BC64-5D82-DD4D-B3F6-BF80E6801545}"/>
              </a:ext>
            </a:extLst>
          </p:cNvPr>
          <p:cNvGraphicFramePr>
            <a:graphicFrameLocks noGrp="1"/>
          </p:cNvGraphicFramePr>
          <p:nvPr>
            <p:extLst>
              <p:ext uri="{D42A27DB-BD31-4B8C-83A1-F6EECF244321}">
                <p14:modId xmlns:p14="http://schemas.microsoft.com/office/powerpoint/2010/main" val="3643463821"/>
              </p:ext>
            </p:extLst>
          </p:nvPr>
        </p:nvGraphicFramePr>
        <p:xfrm>
          <a:off x="1711209" y="1941353"/>
          <a:ext cx="6461189" cy="2595880"/>
        </p:xfrm>
        <a:graphic>
          <a:graphicData uri="http://schemas.openxmlformats.org/drawingml/2006/table">
            <a:tbl>
              <a:tblPr firstRow="1" bandRow="1">
                <a:tableStyleId>{1E171933-4619-4E11-9A3F-F7608DF75F80}</a:tableStyleId>
              </a:tblPr>
              <a:tblGrid>
                <a:gridCol w="1363980">
                  <a:extLst>
                    <a:ext uri="{9D8B030D-6E8A-4147-A177-3AD203B41FA5}">
                      <a16:colId xmlns:a16="http://schemas.microsoft.com/office/drawing/2014/main" val="4203995316"/>
                    </a:ext>
                  </a:extLst>
                </a:gridCol>
                <a:gridCol w="3535426">
                  <a:extLst>
                    <a:ext uri="{9D8B030D-6E8A-4147-A177-3AD203B41FA5}">
                      <a16:colId xmlns:a16="http://schemas.microsoft.com/office/drawing/2014/main" val="4217018990"/>
                    </a:ext>
                  </a:extLst>
                </a:gridCol>
                <a:gridCol w="1561783">
                  <a:extLst>
                    <a:ext uri="{9D8B030D-6E8A-4147-A177-3AD203B41FA5}">
                      <a16:colId xmlns:a16="http://schemas.microsoft.com/office/drawing/2014/main" val="47122741"/>
                    </a:ext>
                  </a:extLst>
                </a:gridCol>
              </a:tblGrid>
              <a:tr h="370840">
                <a:tc>
                  <a:txBody>
                    <a:bodyPr/>
                    <a:lstStyle/>
                    <a:p>
                      <a:r>
                        <a:rPr lang="en-US" dirty="0" err="1"/>
                        <a:t>Tcode</a:t>
                      </a:r>
                      <a:endParaRPr lang="en-US" dirty="0"/>
                    </a:p>
                  </a:txBody>
                  <a:tcPr/>
                </a:tc>
                <a:tc>
                  <a:txBody>
                    <a:bodyPr/>
                    <a:lstStyle/>
                    <a:p>
                      <a:r>
                        <a:rPr lang="en-US" dirty="0"/>
                        <a:t>Description</a:t>
                      </a:r>
                    </a:p>
                  </a:txBody>
                  <a:tcPr/>
                </a:tc>
                <a:tc>
                  <a:txBody>
                    <a:bodyPr/>
                    <a:lstStyle/>
                    <a:p>
                      <a:r>
                        <a:rPr lang="en-US" dirty="0"/>
                        <a:t>Type</a:t>
                      </a:r>
                    </a:p>
                  </a:txBody>
                  <a:tcPr/>
                </a:tc>
                <a:extLst>
                  <a:ext uri="{0D108BD9-81ED-4DB2-BD59-A6C34878D82A}">
                    <a16:rowId xmlns:a16="http://schemas.microsoft.com/office/drawing/2014/main" val="1529746292"/>
                  </a:ext>
                </a:extLst>
              </a:tr>
              <a:tr h="370840">
                <a:tc>
                  <a:txBody>
                    <a:bodyPr/>
                    <a:lstStyle/>
                    <a:p>
                      <a:r>
                        <a:rPr lang="en-US" dirty="0"/>
                        <a:t>AS01</a:t>
                      </a:r>
                    </a:p>
                  </a:txBody>
                  <a:tcPr/>
                </a:tc>
                <a:tc>
                  <a:txBody>
                    <a:bodyPr/>
                    <a:lstStyle/>
                    <a:p>
                      <a:r>
                        <a:rPr lang="en-US" dirty="0"/>
                        <a:t>Asset master record</a:t>
                      </a:r>
                    </a:p>
                  </a:txBody>
                  <a:tcPr/>
                </a:tc>
                <a:tc>
                  <a:txBody>
                    <a:bodyPr/>
                    <a:lstStyle/>
                    <a:p>
                      <a:r>
                        <a:rPr lang="en-US" dirty="0"/>
                        <a:t>Master data</a:t>
                      </a:r>
                    </a:p>
                  </a:txBody>
                  <a:tcPr/>
                </a:tc>
                <a:extLst>
                  <a:ext uri="{0D108BD9-81ED-4DB2-BD59-A6C34878D82A}">
                    <a16:rowId xmlns:a16="http://schemas.microsoft.com/office/drawing/2014/main" val="3090478296"/>
                  </a:ext>
                </a:extLst>
              </a:tr>
              <a:tr h="370840">
                <a:tc>
                  <a:txBody>
                    <a:bodyPr/>
                    <a:lstStyle/>
                    <a:p>
                      <a:r>
                        <a:rPr lang="en-US" dirty="0"/>
                        <a:t>F-90</a:t>
                      </a:r>
                    </a:p>
                  </a:txBody>
                  <a:tcPr/>
                </a:tc>
                <a:tc>
                  <a:txBody>
                    <a:bodyPr/>
                    <a:lstStyle/>
                    <a:p>
                      <a:r>
                        <a:rPr lang="en-US" dirty="0"/>
                        <a:t>Acquisition with vendor</a:t>
                      </a:r>
                    </a:p>
                  </a:txBody>
                  <a:tcPr/>
                </a:tc>
                <a:tc>
                  <a:txBody>
                    <a:bodyPr/>
                    <a:lstStyle/>
                    <a:p>
                      <a:r>
                        <a:rPr lang="en-US" dirty="0"/>
                        <a:t>Transactional</a:t>
                      </a:r>
                    </a:p>
                  </a:txBody>
                  <a:tcPr/>
                </a:tc>
                <a:extLst>
                  <a:ext uri="{0D108BD9-81ED-4DB2-BD59-A6C34878D82A}">
                    <a16:rowId xmlns:a16="http://schemas.microsoft.com/office/drawing/2014/main" val="3418250064"/>
                  </a:ext>
                </a:extLst>
              </a:tr>
              <a:tr h="370840">
                <a:tc>
                  <a:txBody>
                    <a:bodyPr/>
                    <a:lstStyle/>
                    <a:p>
                      <a:r>
                        <a:rPr lang="en-US" dirty="0"/>
                        <a:t>AW01N</a:t>
                      </a:r>
                    </a:p>
                  </a:txBody>
                  <a:tcPr/>
                </a:tc>
                <a:tc>
                  <a:txBody>
                    <a:bodyPr/>
                    <a:lstStyle/>
                    <a:p>
                      <a:r>
                        <a:rPr lang="en-US" dirty="0"/>
                        <a:t>Asset Explorer</a:t>
                      </a:r>
                    </a:p>
                  </a:txBody>
                  <a:tcPr/>
                </a:tc>
                <a:tc>
                  <a:txBody>
                    <a:bodyPr/>
                    <a:lstStyle/>
                    <a:p>
                      <a:r>
                        <a:rPr lang="en-US" dirty="0"/>
                        <a:t>Transactional</a:t>
                      </a:r>
                    </a:p>
                  </a:txBody>
                  <a:tcPr/>
                </a:tc>
                <a:extLst>
                  <a:ext uri="{0D108BD9-81ED-4DB2-BD59-A6C34878D82A}">
                    <a16:rowId xmlns:a16="http://schemas.microsoft.com/office/drawing/2014/main" val="322816013"/>
                  </a:ext>
                </a:extLst>
              </a:tr>
              <a:tr h="370840">
                <a:tc>
                  <a:txBody>
                    <a:bodyPr/>
                    <a:lstStyle/>
                    <a:p>
                      <a:r>
                        <a:rPr lang="en-US" dirty="0"/>
                        <a:t>F-92</a:t>
                      </a:r>
                    </a:p>
                  </a:txBody>
                  <a:tcPr/>
                </a:tc>
                <a:tc>
                  <a:txBody>
                    <a:bodyPr/>
                    <a:lstStyle/>
                    <a:p>
                      <a:r>
                        <a:rPr lang="en-US" dirty="0"/>
                        <a:t>Retirement with customer</a:t>
                      </a:r>
                    </a:p>
                  </a:txBody>
                  <a:tcPr/>
                </a:tc>
                <a:tc>
                  <a:txBody>
                    <a:bodyPr/>
                    <a:lstStyle/>
                    <a:p>
                      <a:r>
                        <a:rPr lang="en-US" dirty="0"/>
                        <a:t>Transactional</a:t>
                      </a:r>
                    </a:p>
                  </a:txBody>
                  <a:tcPr/>
                </a:tc>
                <a:extLst>
                  <a:ext uri="{0D108BD9-81ED-4DB2-BD59-A6C34878D82A}">
                    <a16:rowId xmlns:a16="http://schemas.microsoft.com/office/drawing/2014/main" val="1619333380"/>
                  </a:ext>
                </a:extLst>
              </a:tr>
              <a:tr h="370840">
                <a:tc>
                  <a:txBody>
                    <a:bodyPr/>
                    <a:lstStyle/>
                    <a:p>
                      <a:r>
                        <a:rPr lang="en-US" dirty="0"/>
                        <a:t>AFAB</a:t>
                      </a:r>
                    </a:p>
                  </a:txBody>
                  <a:tcPr/>
                </a:tc>
                <a:tc>
                  <a:txBody>
                    <a:bodyPr/>
                    <a:lstStyle/>
                    <a:p>
                      <a:r>
                        <a:rPr lang="en-US" dirty="0"/>
                        <a:t>Depreciation run</a:t>
                      </a:r>
                    </a:p>
                  </a:txBody>
                  <a:tcPr/>
                </a:tc>
                <a:tc>
                  <a:txBody>
                    <a:bodyPr/>
                    <a:lstStyle/>
                    <a:p>
                      <a:r>
                        <a:rPr lang="en-US" dirty="0"/>
                        <a:t>Transactional</a:t>
                      </a:r>
                    </a:p>
                  </a:txBody>
                  <a:tcPr/>
                </a:tc>
                <a:extLst>
                  <a:ext uri="{0D108BD9-81ED-4DB2-BD59-A6C34878D82A}">
                    <a16:rowId xmlns:a16="http://schemas.microsoft.com/office/drawing/2014/main" val="3788142456"/>
                  </a:ext>
                </a:extLst>
              </a:tr>
              <a:tr h="370840">
                <a:tc>
                  <a:txBody>
                    <a:bodyPr/>
                    <a:lstStyle/>
                    <a:p>
                      <a:r>
                        <a:rPr lang="en-US" dirty="0"/>
                        <a:t>AB08</a:t>
                      </a:r>
                    </a:p>
                  </a:txBody>
                  <a:tcPr/>
                </a:tc>
                <a:tc>
                  <a:txBody>
                    <a:bodyPr/>
                    <a:lstStyle/>
                    <a:p>
                      <a:r>
                        <a:rPr lang="en-US" dirty="0"/>
                        <a:t>Reverse document</a:t>
                      </a:r>
                    </a:p>
                  </a:txBody>
                  <a:tcPr/>
                </a:tc>
                <a:tc>
                  <a:txBody>
                    <a:bodyPr/>
                    <a:lstStyle/>
                    <a:p>
                      <a:r>
                        <a:rPr lang="en-US" dirty="0"/>
                        <a:t>Transactional</a:t>
                      </a:r>
                    </a:p>
                  </a:txBody>
                  <a:tcPr/>
                </a:tc>
                <a:extLst>
                  <a:ext uri="{0D108BD9-81ED-4DB2-BD59-A6C34878D82A}">
                    <a16:rowId xmlns:a16="http://schemas.microsoft.com/office/drawing/2014/main" val="3521100074"/>
                  </a:ext>
                </a:extLst>
              </a:tr>
            </a:tbl>
          </a:graphicData>
        </a:graphic>
      </p:graphicFrame>
      <p:sp>
        <p:nvSpPr>
          <p:cNvPr id="3" name="Flowchart: Process 4">
            <a:extLst>
              <a:ext uri="{FF2B5EF4-FFF2-40B4-BE49-F238E27FC236}">
                <a16:creationId xmlns:a16="http://schemas.microsoft.com/office/drawing/2014/main" id="{25B5A68B-D42F-404F-BB08-A2531785BB39}"/>
              </a:ext>
            </a:extLst>
          </p:cNvPr>
          <p:cNvSpPr/>
          <p:nvPr/>
        </p:nvSpPr>
        <p:spPr>
          <a:xfrm>
            <a:off x="10818812" y="457200"/>
            <a:ext cx="914400" cy="304800"/>
          </a:xfrm>
          <a:prstGeom prst="flowChartProcess">
            <a:avLst/>
          </a:prstGeom>
          <a:solidFill>
            <a:schemeClr val="accent5">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AM</a:t>
            </a:r>
          </a:p>
        </p:txBody>
      </p:sp>
      <p:pic>
        <p:nvPicPr>
          <p:cNvPr id="9" name="Picture 2">
            <a:extLst>
              <a:ext uri="{FF2B5EF4-FFF2-40B4-BE49-F238E27FC236}">
                <a16:creationId xmlns:a16="http://schemas.microsoft.com/office/drawing/2014/main" id="{710E120C-815A-9845-B023-562595B09CD4}"/>
              </a:ext>
            </a:extLst>
          </p:cNvPr>
          <p:cNvPicPr>
            <a:picLocks noGrp="1" noChangeAspect="1" noChangeArrowheads="1"/>
          </p:cNvPicPr>
          <p:nvPr>
            <p:ph sz="half" idx="2"/>
          </p:nvPr>
        </p:nvPicPr>
        <p:blipFill>
          <a:blip r:embed="rId2" cstate="print"/>
          <a:srcRect/>
          <a:stretch>
            <a:fillRect/>
          </a:stretch>
        </p:blipFill>
        <p:spPr bwMode="auto">
          <a:xfrm>
            <a:off x="8746595" y="2274187"/>
            <a:ext cx="2605616" cy="1816035"/>
          </a:xfrm>
          <a:prstGeom prst="rect">
            <a:avLst/>
          </a:prstGeom>
          <a:noFill/>
          <a:ln w="9525">
            <a:no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32755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Asset Management </a:t>
            </a:r>
            <a:br>
              <a:rPr lang="en-US" dirty="0"/>
            </a:br>
            <a:r>
              <a:rPr lang="en-US" dirty="0"/>
              <a:t>Master Data: Asset Master</a:t>
            </a:r>
          </a:p>
        </p:txBody>
      </p:sp>
      <p:sp>
        <p:nvSpPr>
          <p:cNvPr id="7" name="TextBox 6"/>
          <p:cNvSpPr txBox="1"/>
          <p:nvPr/>
        </p:nvSpPr>
        <p:spPr>
          <a:xfrm>
            <a:off x="2741612" y="1683603"/>
            <a:ext cx="8839200" cy="830997"/>
          </a:xfrm>
          <a:prstGeom prst="rect">
            <a:avLst/>
          </a:prstGeom>
          <a:noFill/>
        </p:spPr>
        <p:txBody>
          <a:bodyPr wrap="square" rtlCol="0">
            <a:spAutoFit/>
          </a:bodyPr>
          <a:lstStyle/>
          <a:p>
            <a:r>
              <a:rPr lang="en-US" sz="2400" dirty="0"/>
              <a:t>Asset Master Record contains data to track the financial consequences associated with the entire lifecycle of an asset. </a:t>
            </a:r>
          </a:p>
        </p:txBody>
      </p:sp>
      <p:graphicFrame>
        <p:nvGraphicFramePr>
          <p:cNvPr id="8" name="Diagram 7"/>
          <p:cNvGraphicFramePr/>
          <p:nvPr/>
        </p:nvGraphicFramePr>
        <p:xfrm>
          <a:off x="2970212" y="2819400"/>
          <a:ext cx="7620000" cy="36230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lowchart: Process 4">
            <a:extLst>
              <a:ext uri="{FF2B5EF4-FFF2-40B4-BE49-F238E27FC236}">
                <a16:creationId xmlns:a16="http://schemas.microsoft.com/office/drawing/2014/main" id="{5A7EA40C-0D17-BF4C-9FF0-52A6C5E4D981}"/>
              </a:ext>
            </a:extLst>
          </p:cNvPr>
          <p:cNvSpPr/>
          <p:nvPr/>
        </p:nvSpPr>
        <p:spPr>
          <a:xfrm>
            <a:off x="10818812" y="457200"/>
            <a:ext cx="914400" cy="304800"/>
          </a:xfrm>
          <a:prstGeom prst="flowChartProcess">
            <a:avLst/>
          </a:prstGeom>
          <a:solidFill>
            <a:schemeClr val="accent5">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AM</a:t>
            </a:r>
          </a:p>
        </p:txBody>
      </p:sp>
      <p:pic>
        <p:nvPicPr>
          <p:cNvPr id="5" name="Graphic 4" descr="City">
            <a:extLst>
              <a:ext uri="{FF2B5EF4-FFF2-40B4-BE49-F238E27FC236}">
                <a16:creationId xmlns:a16="http://schemas.microsoft.com/office/drawing/2014/main" id="{69362164-9C9D-43D6-9207-A0C2061E7FE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674812" y="1650473"/>
            <a:ext cx="914400" cy="914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Asset Management </a:t>
            </a:r>
            <a:br>
              <a:rPr lang="en-US" dirty="0"/>
            </a:br>
            <a:r>
              <a:rPr lang="en-US" dirty="0"/>
              <a:t>Master data: Asset Class</a:t>
            </a:r>
          </a:p>
        </p:txBody>
      </p:sp>
      <p:sp>
        <p:nvSpPr>
          <p:cNvPr id="3" name="Content Placeholder 2"/>
          <p:cNvSpPr>
            <a:spLocks noGrp="1"/>
          </p:cNvSpPr>
          <p:nvPr>
            <p:ph sz="half" idx="1"/>
          </p:nvPr>
        </p:nvSpPr>
        <p:spPr>
          <a:xfrm>
            <a:off x="1488168" y="1752600"/>
            <a:ext cx="5063444" cy="4419600"/>
          </a:xfrm>
        </p:spPr>
        <p:txBody>
          <a:bodyPr>
            <a:normAutofit lnSpcReduction="10000"/>
          </a:bodyPr>
          <a:lstStyle/>
          <a:p>
            <a:r>
              <a:rPr lang="en-US" dirty="0"/>
              <a:t>Grouping of assets with possess similar characteristics</a:t>
            </a:r>
          </a:p>
          <a:p>
            <a:pPr lvl="1"/>
            <a:r>
              <a:rPr lang="en-US" dirty="0"/>
              <a:t>Asset classes created at client level (apply to all company codes)</a:t>
            </a:r>
          </a:p>
          <a:p>
            <a:pPr lvl="1"/>
            <a:r>
              <a:rPr lang="en-US" dirty="0"/>
              <a:t>Each asset class is associated to a reconciliation account via account determination</a:t>
            </a:r>
          </a:p>
          <a:p>
            <a:r>
              <a:rPr lang="en-US" dirty="0"/>
              <a:t>Each asset has to be assigned to an asset class.</a:t>
            </a:r>
          </a:p>
          <a:p>
            <a:r>
              <a:rPr lang="en-US" dirty="0"/>
              <a:t>There is at least one special asset class for assets under construction and one for low-value assets.</a:t>
            </a:r>
          </a:p>
          <a:p>
            <a:endParaRPr lang="en-US" dirty="0"/>
          </a:p>
        </p:txBody>
      </p:sp>
      <p:pic>
        <p:nvPicPr>
          <p:cNvPr id="7" name="Content Placeholder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559316" y="1931670"/>
            <a:ext cx="5173896" cy="3097530"/>
          </a:xfrm>
        </p:spPr>
      </p:pic>
      <p:sp>
        <p:nvSpPr>
          <p:cNvPr id="4" name="Flowchart: Process 4">
            <a:extLst>
              <a:ext uri="{FF2B5EF4-FFF2-40B4-BE49-F238E27FC236}">
                <a16:creationId xmlns:a16="http://schemas.microsoft.com/office/drawing/2014/main" id="{5362C8E1-F406-3C42-890A-0AB7D22946BC}"/>
              </a:ext>
            </a:extLst>
          </p:cNvPr>
          <p:cNvSpPr/>
          <p:nvPr/>
        </p:nvSpPr>
        <p:spPr>
          <a:xfrm>
            <a:off x="10818812" y="457200"/>
            <a:ext cx="914400" cy="304800"/>
          </a:xfrm>
          <a:prstGeom prst="flowChartProcess">
            <a:avLst/>
          </a:prstGeom>
          <a:solidFill>
            <a:schemeClr val="accent5">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AM</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Asset Management </a:t>
            </a:r>
            <a:br>
              <a:rPr lang="en-US" dirty="0"/>
            </a:br>
            <a:r>
              <a:rPr lang="en-US" dirty="0"/>
              <a:t>Master data: Account Determination</a:t>
            </a:r>
          </a:p>
        </p:txBody>
      </p:sp>
      <p:sp>
        <p:nvSpPr>
          <p:cNvPr id="3" name="Content Placeholder 2"/>
          <p:cNvSpPr>
            <a:spLocks noGrp="1"/>
          </p:cNvSpPr>
          <p:nvPr>
            <p:ph sz="half" idx="1"/>
          </p:nvPr>
        </p:nvSpPr>
        <p:spPr>
          <a:xfrm>
            <a:off x="1488168" y="1752600"/>
            <a:ext cx="5063444" cy="4419600"/>
          </a:xfrm>
        </p:spPr>
        <p:txBody>
          <a:bodyPr>
            <a:normAutofit fontScale="92500" lnSpcReduction="10000"/>
          </a:bodyPr>
          <a:lstStyle/>
          <a:p>
            <a:r>
              <a:rPr lang="en-US" dirty="0"/>
              <a:t>It create the link between the asset master record and the GL</a:t>
            </a:r>
          </a:p>
          <a:p>
            <a:r>
              <a:rPr lang="en-US" dirty="0"/>
              <a:t>Each asset class is assigned to an account determination but it is possible to have unique account determination per chart of depreciation</a:t>
            </a:r>
          </a:p>
          <a:p>
            <a:r>
              <a:rPr lang="en-US" dirty="0"/>
              <a:t>Each account determination is associated with a depreciation area</a:t>
            </a:r>
          </a:p>
          <a:p>
            <a:r>
              <a:rPr lang="en-US" dirty="0"/>
              <a:t>Each account determination holds the GL accounts for</a:t>
            </a:r>
          </a:p>
          <a:p>
            <a:pPr lvl="1"/>
            <a:r>
              <a:rPr lang="en-US" dirty="0"/>
              <a:t>Acquisitions, depreciation and retirement</a:t>
            </a:r>
          </a:p>
        </p:txBody>
      </p:sp>
      <p:pic>
        <p:nvPicPr>
          <p:cNvPr id="7"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475412" y="2231709"/>
            <a:ext cx="5181600" cy="3461703"/>
          </a:xfrm>
        </p:spPr>
      </p:pic>
      <p:sp>
        <p:nvSpPr>
          <p:cNvPr id="4" name="Flowchart: Process 4">
            <a:extLst>
              <a:ext uri="{FF2B5EF4-FFF2-40B4-BE49-F238E27FC236}">
                <a16:creationId xmlns:a16="http://schemas.microsoft.com/office/drawing/2014/main" id="{CB9B1BC5-2746-714C-B4E1-31A3F4CC8F6B}"/>
              </a:ext>
            </a:extLst>
          </p:cNvPr>
          <p:cNvSpPr/>
          <p:nvPr/>
        </p:nvSpPr>
        <p:spPr>
          <a:xfrm>
            <a:off x="10818812" y="457200"/>
            <a:ext cx="914400" cy="304800"/>
          </a:xfrm>
          <a:prstGeom prst="flowChartProcess">
            <a:avLst/>
          </a:prstGeom>
          <a:solidFill>
            <a:schemeClr val="accent5">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AM</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Asset Management </a:t>
            </a:r>
            <a:br>
              <a:rPr lang="en-US" dirty="0"/>
            </a:br>
            <a:r>
              <a:rPr lang="en-US" dirty="0"/>
              <a:t>Master data: Dep. areas and dep. keys</a:t>
            </a:r>
          </a:p>
        </p:txBody>
      </p:sp>
      <p:sp>
        <p:nvSpPr>
          <p:cNvPr id="3" name="Content Placeholder 2"/>
          <p:cNvSpPr>
            <a:spLocks noGrp="1"/>
          </p:cNvSpPr>
          <p:nvPr>
            <p:ph sz="half" idx="1"/>
          </p:nvPr>
        </p:nvSpPr>
        <p:spPr>
          <a:xfrm>
            <a:off x="1488168" y="1752600"/>
            <a:ext cx="5901644" cy="4419600"/>
          </a:xfrm>
        </p:spPr>
        <p:txBody>
          <a:bodyPr>
            <a:normAutofit fontScale="92500" lnSpcReduction="10000"/>
          </a:bodyPr>
          <a:lstStyle/>
          <a:p>
            <a:r>
              <a:rPr lang="en-US" dirty="0"/>
              <a:t>Depreciation area</a:t>
            </a:r>
          </a:p>
          <a:p>
            <a:pPr lvl="1"/>
            <a:r>
              <a:rPr lang="en-US" dirty="0"/>
              <a:t>Chart of depreciation specific</a:t>
            </a:r>
          </a:p>
          <a:p>
            <a:pPr lvl="1"/>
            <a:r>
              <a:rPr lang="en-US" dirty="0"/>
              <a:t>Used to calculate different values in parallel for each fixed asset for different purposes an can be linked to different ledgers.</a:t>
            </a:r>
          </a:p>
          <a:p>
            <a:pPr lvl="1"/>
            <a:r>
              <a:rPr lang="en-US" dirty="0"/>
              <a:t>Various data is stored in the asset master record for depreciation areas which control the calculation of normal and special depreciation for the special depreciation areas.</a:t>
            </a:r>
          </a:p>
          <a:p>
            <a:r>
              <a:rPr lang="en-US" dirty="0"/>
              <a:t>Depreciation key</a:t>
            </a:r>
          </a:p>
          <a:p>
            <a:pPr lvl="1"/>
            <a:r>
              <a:rPr lang="en-US" dirty="0"/>
              <a:t>Depend from the depreciation area</a:t>
            </a:r>
          </a:p>
          <a:p>
            <a:pPr lvl="1"/>
            <a:r>
              <a:rPr lang="en-US" dirty="0"/>
              <a:t>Can use different depreciation method for general business procedures from the depreciation method required by tax authorities.</a:t>
            </a:r>
          </a:p>
        </p:txBody>
      </p:sp>
      <p:grpSp>
        <p:nvGrpSpPr>
          <p:cNvPr id="30" name="Group 29"/>
          <p:cNvGrpSpPr/>
          <p:nvPr/>
        </p:nvGrpSpPr>
        <p:grpSpPr>
          <a:xfrm>
            <a:off x="7542213" y="2057400"/>
            <a:ext cx="4190999" cy="3253764"/>
            <a:chOff x="7542213" y="2362199"/>
            <a:chExt cx="4190999" cy="3253764"/>
          </a:xfrm>
        </p:grpSpPr>
        <p:sp>
          <p:nvSpPr>
            <p:cNvPr id="18" name="Rectangle 17"/>
            <p:cNvSpPr/>
            <p:nvPr/>
          </p:nvSpPr>
          <p:spPr>
            <a:xfrm>
              <a:off x="7542213" y="2362199"/>
              <a:ext cx="4190999" cy="2100782"/>
            </a:xfrm>
            <a:prstGeom prst="rect">
              <a:avLst/>
            </a:prstGeom>
            <a:solidFill>
              <a:srgbClr val="FF5050"/>
            </a:solidFill>
            <a:ln>
              <a:noFill/>
            </a:ln>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2800" b="1" dirty="0">
                  <a:solidFill>
                    <a:schemeClr val="tx1"/>
                  </a:solidFill>
                </a:rPr>
                <a:t>CoD</a:t>
              </a:r>
            </a:p>
          </p:txBody>
        </p:sp>
        <p:sp>
          <p:nvSpPr>
            <p:cNvPr id="19" name="Rectangle 8"/>
            <p:cNvSpPr>
              <a:spLocks noChangeArrowheads="1"/>
            </p:cNvSpPr>
            <p:nvPr/>
          </p:nvSpPr>
          <p:spPr bwMode="auto">
            <a:xfrm>
              <a:off x="7995294" y="2895599"/>
              <a:ext cx="1019432" cy="1443805"/>
            </a:xfrm>
            <a:prstGeom prst="rect">
              <a:avLst/>
            </a:prstGeom>
            <a:solidFill>
              <a:schemeClr val="accent1">
                <a:lumMod val="20000"/>
                <a:lumOff val="80000"/>
                <a:alpha val="50000"/>
              </a:schemeClr>
            </a:solidFill>
            <a:ln w="12700" algn="ctr">
              <a:solidFill>
                <a:srgbClr val="FF0000"/>
              </a:solidFill>
              <a:miter lim="800000"/>
              <a:headEnd type="none" w="sm" len="sm"/>
              <a:tailEnd type="none" w="sm" len="sm"/>
            </a:ln>
            <a:scene3d>
              <a:camera prst="orthographicFront"/>
              <a:lightRig rig="threePt" dir="t"/>
            </a:scene3d>
            <a:sp3d>
              <a:bevelT/>
            </a:sp3d>
          </p:spPr>
          <p:txBody>
            <a:bodyPr wrap="square" anchor="t" anchorCtr="0">
              <a:noAutofit/>
            </a:bodyPr>
            <a:lstStyle/>
            <a:p>
              <a:pPr algn="ctr" eaLnBrk="0" hangingPunct="0">
                <a:spcBef>
                  <a:spcPct val="0"/>
                </a:spcBef>
                <a:buClrTx/>
                <a:buFontTx/>
                <a:buNone/>
              </a:pPr>
              <a:r>
                <a:rPr lang="en-US" b="1" dirty="0"/>
                <a:t>Dep area 01</a:t>
              </a:r>
            </a:p>
          </p:txBody>
        </p:sp>
        <p:sp>
          <p:nvSpPr>
            <p:cNvPr id="20" name="Rectangle 19"/>
            <p:cNvSpPr>
              <a:spLocks noChangeArrowheads="1"/>
            </p:cNvSpPr>
            <p:nvPr/>
          </p:nvSpPr>
          <p:spPr bwMode="auto">
            <a:xfrm>
              <a:off x="9127996" y="2895599"/>
              <a:ext cx="1019432" cy="1443805"/>
            </a:xfrm>
            <a:prstGeom prst="rect">
              <a:avLst/>
            </a:prstGeom>
            <a:solidFill>
              <a:schemeClr val="accent1">
                <a:lumMod val="20000"/>
                <a:lumOff val="80000"/>
                <a:alpha val="50000"/>
              </a:schemeClr>
            </a:solidFill>
            <a:ln w="12700" algn="ctr">
              <a:solidFill>
                <a:srgbClr val="FF0000"/>
              </a:solidFill>
              <a:miter lim="800000"/>
              <a:headEnd type="none" w="sm" len="sm"/>
              <a:tailEnd type="none" w="sm" len="sm"/>
            </a:ln>
            <a:scene3d>
              <a:camera prst="orthographicFront"/>
              <a:lightRig rig="threePt" dir="t"/>
            </a:scene3d>
            <a:sp3d>
              <a:bevelT/>
            </a:sp3d>
          </p:spPr>
          <p:txBody>
            <a:bodyPr wrap="square" anchor="t" anchorCtr="0">
              <a:noAutofit/>
            </a:bodyPr>
            <a:lstStyle/>
            <a:p>
              <a:pPr algn="ctr" eaLnBrk="0" hangingPunct="0">
                <a:spcBef>
                  <a:spcPct val="0"/>
                </a:spcBef>
                <a:buClrTx/>
                <a:buFontTx/>
                <a:buNone/>
              </a:pPr>
              <a:r>
                <a:rPr lang="en-US" b="1" dirty="0"/>
                <a:t>Dep area 02</a:t>
              </a:r>
            </a:p>
          </p:txBody>
        </p:sp>
        <p:sp>
          <p:nvSpPr>
            <p:cNvPr id="21" name="Rectangle 8"/>
            <p:cNvSpPr>
              <a:spLocks noChangeArrowheads="1"/>
            </p:cNvSpPr>
            <p:nvPr/>
          </p:nvSpPr>
          <p:spPr bwMode="auto">
            <a:xfrm>
              <a:off x="10260699" y="2895599"/>
              <a:ext cx="1019432" cy="1443805"/>
            </a:xfrm>
            <a:prstGeom prst="rect">
              <a:avLst/>
            </a:prstGeom>
            <a:solidFill>
              <a:schemeClr val="accent1">
                <a:lumMod val="20000"/>
                <a:lumOff val="80000"/>
                <a:alpha val="50000"/>
              </a:schemeClr>
            </a:solidFill>
            <a:ln w="12700" algn="ctr">
              <a:solidFill>
                <a:srgbClr val="FF0000"/>
              </a:solidFill>
              <a:miter lim="800000"/>
              <a:headEnd type="none" w="sm" len="sm"/>
              <a:tailEnd type="none" w="sm" len="sm"/>
            </a:ln>
            <a:scene3d>
              <a:camera prst="orthographicFront"/>
              <a:lightRig rig="threePt" dir="t"/>
            </a:scene3d>
            <a:sp3d>
              <a:bevelT/>
            </a:sp3d>
          </p:spPr>
          <p:txBody>
            <a:bodyPr wrap="square" anchor="t" anchorCtr="0">
              <a:noAutofit/>
            </a:bodyPr>
            <a:lstStyle/>
            <a:p>
              <a:pPr algn="ctr" eaLnBrk="0" hangingPunct="0">
                <a:spcBef>
                  <a:spcPct val="0"/>
                </a:spcBef>
                <a:buClrTx/>
                <a:buFontTx/>
                <a:buNone/>
              </a:pPr>
              <a:r>
                <a:rPr lang="en-US" b="1" dirty="0"/>
                <a:t>Dep area 03</a:t>
              </a:r>
            </a:p>
          </p:txBody>
        </p:sp>
        <p:sp>
          <p:nvSpPr>
            <p:cNvPr id="22" name="Rectangle 21"/>
            <p:cNvSpPr/>
            <p:nvPr/>
          </p:nvSpPr>
          <p:spPr>
            <a:xfrm>
              <a:off x="7542213" y="4952999"/>
              <a:ext cx="4190999" cy="662964"/>
            </a:xfrm>
            <a:prstGeom prst="rect">
              <a:avLst/>
            </a:prstGeom>
            <a:solidFill>
              <a:schemeClr val="accent1">
                <a:lumMod val="20000"/>
                <a:lumOff val="80000"/>
              </a:schemeClr>
            </a:solidFill>
            <a:effectLst>
              <a:outerShdw blurRad="50800" dist="38100" dir="8100000" algn="tr"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b" anchorCtr="1"/>
            <a:lstStyle/>
            <a:p>
              <a:pPr algn="ctr"/>
              <a:r>
                <a:rPr lang="en-US" sz="4000" dirty="0">
                  <a:solidFill>
                    <a:schemeClr val="tx1"/>
                  </a:solidFill>
                </a:rPr>
                <a:t>GL</a:t>
              </a:r>
            </a:p>
          </p:txBody>
        </p:sp>
        <p:sp>
          <p:nvSpPr>
            <p:cNvPr id="23" name="Down Arrow 22"/>
            <p:cNvSpPr/>
            <p:nvPr/>
          </p:nvSpPr>
          <p:spPr>
            <a:xfrm>
              <a:off x="8221834" y="4339406"/>
              <a:ext cx="566351" cy="741453"/>
            </a:xfrm>
            <a:prstGeom prst="downArrow">
              <a:avLst/>
            </a:prstGeom>
            <a:scene3d>
              <a:camera prst="isometricOffAxis2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p>
          </p:txBody>
        </p:sp>
        <p:sp>
          <p:nvSpPr>
            <p:cNvPr id="24" name="Rectangle 8"/>
            <p:cNvSpPr>
              <a:spLocks noChangeArrowheads="1"/>
            </p:cNvSpPr>
            <p:nvPr/>
          </p:nvSpPr>
          <p:spPr bwMode="auto">
            <a:xfrm>
              <a:off x="8108564" y="3587451"/>
              <a:ext cx="792892" cy="646330"/>
            </a:xfrm>
            <a:prstGeom prst="rect">
              <a:avLst/>
            </a:prstGeom>
            <a:solidFill>
              <a:schemeClr val="accent3">
                <a:lumMod val="60000"/>
                <a:lumOff val="40000"/>
                <a:alpha val="50000"/>
              </a:schemeClr>
            </a:solidFill>
            <a:ln w="12700" algn="ctr">
              <a:solidFill>
                <a:schemeClr val="tx1"/>
              </a:solidFill>
              <a:miter lim="800000"/>
              <a:headEnd type="none" w="sm" len="sm"/>
              <a:tailEnd type="none" w="sm" len="sm"/>
            </a:ln>
            <a:scene3d>
              <a:camera prst="orthographicFront"/>
              <a:lightRig rig="threePt" dir="t"/>
            </a:scene3d>
            <a:sp3d>
              <a:bevelT prst="relaxedInset"/>
            </a:sp3d>
          </p:spPr>
          <p:txBody>
            <a:bodyPr wrap="square" anchor="ctr">
              <a:spAutoFit/>
            </a:bodyPr>
            <a:lstStyle/>
            <a:p>
              <a:pPr algn="ctr" eaLnBrk="0" hangingPunct="0">
                <a:spcBef>
                  <a:spcPct val="0"/>
                </a:spcBef>
                <a:buClrTx/>
                <a:buFontTx/>
                <a:buNone/>
              </a:pPr>
              <a:r>
                <a:rPr lang="en-US" b="1" dirty="0">
                  <a:solidFill>
                    <a:schemeClr val="bg1">
                      <a:lumMod val="95000"/>
                    </a:schemeClr>
                  </a:solidFill>
                </a:rPr>
                <a:t>Dep keys</a:t>
              </a:r>
            </a:p>
          </p:txBody>
        </p:sp>
        <p:sp>
          <p:nvSpPr>
            <p:cNvPr id="25" name="Rectangle 8"/>
            <p:cNvSpPr>
              <a:spLocks noChangeArrowheads="1"/>
            </p:cNvSpPr>
            <p:nvPr/>
          </p:nvSpPr>
          <p:spPr bwMode="auto">
            <a:xfrm>
              <a:off x="9241267" y="3599223"/>
              <a:ext cx="792892" cy="646330"/>
            </a:xfrm>
            <a:prstGeom prst="rect">
              <a:avLst/>
            </a:prstGeom>
            <a:solidFill>
              <a:schemeClr val="accent3">
                <a:lumMod val="60000"/>
                <a:lumOff val="40000"/>
                <a:alpha val="50000"/>
              </a:schemeClr>
            </a:solidFill>
            <a:ln w="12700" algn="ctr">
              <a:solidFill>
                <a:schemeClr val="tx1"/>
              </a:solidFill>
              <a:miter lim="800000"/>
              <a:headEnd type="none" w="sm" len="sm"/>
              <a:tailEnd type="none" w="sm" len="sm"/>
            </a:ln>
            <a:scene3d>
              <a:camera prst="orthographicFront"/>
              <a:lightRig rig="threePt" dir="t"/>
            </a:scene3d>
            <a:sp3d>
              <a:bevelT prst="relaxedInset"/>
            </a:sp3d>
          </p:spPr>
          <p:txBody>
            <a:bodyPr wrap="square" anchor="ctr">
              <a:spAutoFit/>
            </a:bodyPr>
            <a:lstStyle/>
            <a:p>
              <a:pPr algn="ctr" eaLnBrk="0" hangingPunct="0">
                <a:spcBef>
                  <a:spcPct val="0"/>
                </a:spcBef>
                <a:buClrTx/>
                <a:buFontTx/>
                <a:buNone/>
              </a:pPr>
              <a:r>
                <a:rPr lang="en-US" b="1" dirty="0">
                  <a:solidFill>
                    <a:schemeClr val="bg1">
                      <a:lumMod val="95000"/>
                    </a:schemeClr>
                  </a:solidFill>
                </a:rPr>
                <a:t>Dep keys</a:t>
              </a:r>
            </a:p>
          </p:txBody>
        </p:sp>
        <p:sp>
          <p:nvSpPr>
            <p:cNvPr id="26" name="Rectangle 8"/>
            <p:cNvSpPr>
              <a:spLocks noChangeArrowheads="1"/>
            </p:cNvSpPr>
            <p:nvPr/>
          </p:nvSpPr>
          <p:spPr bwMode="auto">
            <a:xfrm>
              <a:off x="10373969" y="3599223"/>
              <a:ext cx="792892" cy="646330"/>
            </a:xfrm>
            <a:prstGeom prst="rect">
              <a:avLst/>
            </a:prstGeom>
            <a:solidFill>
              <a:schemeClr val="accent3">
                <a:lumMod val="60000"/>
                <a:lumOff val="40000"/>
                <a:alpha val="50000"/>
              </a:schemeClr>
            </a:solidFill>
            <a:ln w="12700" algn="ctr">
              <a:solidFill>
                <a:schemeClr val="tx1"/>
              </a:solidFill>
              <a:miter lim="800000"/>
              <a:headEnd type="none" w="sm" len="sm"/>
              <a:tailEnd type="none" w="sm" len="sm"/>
            </a:ln>
            <a:scene3d>
              <a:camera prst="orthographicFront"/>
              <a:lightRig rig="threePt" dir="t"/>
            </a:scene3d>
            <a:sp3d>
              <a:bevelT prst="relaxedInset"/>
            </a:sp3d>
          </p:spPr>
          <p:txBody>
            <a:bodyPr wrap="square" anchor="ctr">
              <a:spAutoFit/>
            </a:bodyPr>
            <a:lstStyle/>
            <a:p>
              <a:pPr algn="ctr" eaLnBrk="0" hangingPunct="0">
                <a:spcBef>
                  <a:spcPct val="0"/>
                </a:spcBef>
                <a:buClrTx/>
                <a:buFontTx/>
                <a:buNone/>
              </a:pPr>
              <a:r>
                <a:rPr lang="en-US" b="1" dirty="0">
                  <a:solidFill>
                    <a:schemeClr val="bg1">
                      <a:lumMod val="95000"/>
                    </a:schemeClr>
                  </a:solidFill>
                </a:rPr>
                <a:t>Dep keys</a:t>
              </a:r>
            </a:p>
          </p:txBody>
        </p:sp>
        <p:sp>
          <p:nvSpPr>
            <p:cNvPr id="28" name="Down Arrow 27"/>
            <p:cNvSpPr/>
            <p:nvPr/>
          </p:nvSpPr>
          <p:spPr>
            <a:xfrm>
              <a:off x="9414261" y="4343400"/>
              <a:ext cx="566351" cy="741453"/>
            </a:xfrm>
            <a:prstGeom prst="downArrow">
              <a:avLst/>
            </a:prstGeom>
            <a:scene3d>
              <a:camera prst="isometricOffAxis2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p>
          </p:txBody>
        </p:sp>
        <p:sp>
          <p:nvSpPr>
            <p:cNvPr id="29" name="Down Arrow 28"/>
            <p:cNvSpPr/>
            <p:nvPr/>
          </p:nvSpPr>
          <p:spPr>
            <a:xfrm>
              <a:off x="10514012" y="4343400"/>
              <a:ext cx="566351" cy="741453"/>
            </a:xfrm>
            <a:prstGeom prst="downArrow">
              <a:avLst/>
            </a:prstGeom>
            <a:scene3d>
              <a:camera prst="isometricOffAxis2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p>
          </p:txBody>
        </p:sp>
      </p:grpSp>
      <p:sp>
        <p:nvSpPr>
          <p:cNvPr id="4" name="Flowchart: Process 4">
            <a:extLst>
              <a:ext uri="{FF2B5EF4-FFF2-40B4-BE49-F238E27FC236}">
                <a16:creationId xmlns:a16="http://schemas.microsoft.com/office/drawing/2014/main" id="{29EDDA42-64B9-8044-B081-85A7680218E2}"/>
              </a:ext>
            </a:extLst>
          </p:cNvPr>
          <p:cNvSpPr/>
          <p:nvPr/>
        </p:nvSpPr>
        <p:spPr>
          <a:xfrm>
            <a:off x="10818812" y="457200"/>
            <a:ext cx="914400" cy="304800"/>
          </a:xfrm>
          <a:prstGeom prst="flowChartProcess">
            <a:avLst/>
          </a:prstGeom>
          <a:solidFill>
            <a:schemeClr val="accent5">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AM</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Asset Management </a:t>
            </a:r>
            <a:br>
              <a:rPr lang="en-US" dirty="0"/>
            </a:br>
            <a:r>
              <a:rPr lang="en-US" dirty="0"/>
              <a:t>Depreciation run (AFAB)</a:t>
            </a:r>
          </a:p>
        </p:txBody>
      </p:sp>
      <p:sp>
        <p:nvSpPr>
          <p:cNvPr id="4" name="Content Placeholder 3"/>
          <p:cNvSpPr>
            <a:spLocks noGrp="1"/>
          </p:cNvSpPr>
          <p:nvPr>
            <p:ph sz="half" idx="1"/>
          </p:nvPr>
        </p:nvSpPr>
        <p:spPr>
          <a:xfrm>
            <a:off x="1488168" y="1752600"/>
            <a:ext cx="5139644" cy="4419600"/>
          </a:xfrm>
        </p:spPr>
        <p:txBody>
          <a:bodyPr>
            <a:normAutofit/>
          </a:bodyPr>
          <a:lstStyle/>
          <a:p>
            <a:r>
              <a:rPr lang="en-US" dirty="0"/>
              <a:t>Only after the depreciation posting run has been completed is the depreciation actually posted in asset accounting and in the General Ledger</a:t>
            </a:r>
          </a:p>
          <a:p>
            <a:r>
              <a:rPr lang="en-US" dirty="0"/>
              <a:t>The depreciation is posted to the corresponding depreciation accounts in the General Ledger and to the assigned CO cost object assigned to the asset master record.</a:t>
            </a:r>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699606" y="2049093"/>
            <a:ext cx="5164432" cy="3513507"/>
          </a:xfrm>
        </p:spPr>
      </p:pic>
      <p:sp>
        <p:nvSpPr>
          <p:cNvPr id="3" name="Flowchart: Process 4">
            <a:extLst>
              <a:ext uri="{FF2B5EF4-FFF2-40B4-BE49-F238E27FC236}">
                <a16:creationId xmlns:a16="http://schemas.microsoft.com/office/drawing/2014/main" id="{D0B29AC9-1410-4742-872C-983950948800}"/>
              </a:ext>
            </a:extLst>
          </p:cNvPr>
          <p:cNvSpPr/>
          <p:nvPr/>
        </p:nvSpPr>
        <p:spPr>
          <a:xfrm>
            <a:off x="10818812" y="457200"/>
            <a:ext cx="914400" cy="304800"/>
          </a:xfrm>
          <a:prstGeom prst="flowChartProcess">
            <a:avLst/>
          </a:prstGeom>
          <a:solidFill>
            <a:schemeClr val="accent5">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AM</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Asset Management </a:t>
            </a:r>
            <a:br>
              <a:rPr lang="en-US" dirty="0"/>
            </a:br>
            <a:r>
              <a:rPr lang="en-US" dirty="0"/>
              <a:t>Asset Explorer</a:t>
            </a:r>
          </a:p>
        </p:txBody>
      </p:sp>
      <p:sp>
        <p:nvSpPr>
          <p:cNvPr id="4" name="Content Placeholder 3"/>
          <p:cNvSpPr>
            <a:spLocks noGrp="1"/>
          </p:cNvSpPr>
          <p:nvPr>
            <p:ph sz="half" idx="1"/>
          </p:nvPr>
        </p:nvSpPr>
        <p:spPr>
          <a:xfrm>
            <a:off x="1488168" y="1752600"/>
            <a:ext cx="4149044" cy="4419600"/>
          </a:xfrm>
        </p:spPr>
        <p:txBody>
          <a:bodyPr>
            <a:normAutofit fontScale="92500" lnSpcReduction="10000"/>
          </a:bodyPr>
          <a:lstStyle/>
          <a:p>
            <a:r>
              <a:rPr lang="en-US" dirty="0"/>
              <a:t>Offers a clear overview of the activity for an asset.</a:t>
            </a:r>
          </a:p>
          <a:p>
            <a:r>
              <a:rPr lang="en-US" dirty="0"/>
              <a:t>You can see transactions that have been posted to the asset plus planned and posted depreciation per depreciation area, per period for each fiscal year.</a:t>
            </a:r>
          </a:p>
          <a:p>
            <a:r>
              <a:rPr lang="en-US" dirty="0"/>
              <a:t>You can drill down to the details of the FI transactions.</a:t>
            </a:r>
          </a:p>
          <a:p>
            <a:r>
              <a:rPr lang="en-US" dirty="0"/>
              <a:t>It is possible to branch to master data, other cost objects, and perform simulations.</a:t>
            </a:r>
          </a:p>
          <a:p>
            <a:endParaRPr lang="en-US" dirty="0"/>
          </a:p>
        </p:txBody>
      </p:sp>
      <p:pic>
        <p:nvPicPr>
          <p:cNvPr id="3074" name="Picture 2"/>
          <p:cNvPicPr>
            <a:picLocks noGrp="1" noChangeAspect="1" noChangeArrowheads="1"/>
          </p:cNvPicPr>
          <p:nvPr>
            <p:ph sz="half" idx="2"/>
          </p:nvPr>
        </p:nvPicPr>
        <p:blipFill>
          <a:blip r:embed="rId2" cstate="print"/>
          <a:srcRect/>
          <a:stretch>
            <a:fillRect/>
          </a:stretch>
        </p:blipFill>
        <p:spPr bwMode="auto">
          <a:xfrm>
            <a:off x="5663064" y="1981200"/>
            <a:ext cx="6070148" cy="3656653"/>
          </a:xfrm>
          <a:prstGeom prst="rect">
            <a:avLst/>
          </a:prstGeom>
          <a:noFill/>
          <a:ln w="9525">
            <a:noFill/>
            <a:miter lim="800000"/>
            <a:headEnd/>
            <a:tailEnd/>
          </a:ln>
        </p:spPr>
      </p:pic>
      <p:sp>
        <p:nvSpPr>
          <p:cNvPr id="3" name="Flowchart: Process 4">
            <a:extLst>
              <a:ext uri="{FF2B5EF4-FFF2-40B4-BE49-F238E27FC236}">
                <a16:creationId xmlns:a16="http://schemas.microsoft.com/office/drawing/2014/main" id="{4936E071-58C4-8A4E-9B76-80306BB76691}"/>
              </a:ext>
            </a:extLst>
          </p:cNvPr>
          <p:cNvSpPr/>
          <p:nvPr/>
        </p:nvSpPr>
        <p:spPr>
          <a:xfrm>
            <a:off x="10818812" y="457200"/>
            <a:ext cx="914400" cy="304800"/>
          </a:xfrm>
          <a:prstGeom prst="flowChartProcess">
            <a:avLst/>
          </a:prstGeom>
          <a:solidFill>
            <a:schemeClr val="accent5">
              <a:lumMod val="60000"/>
              <a:lumOff val="40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AM</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Asset Management</a:t>
            </a:r>
            <a:br>
              <a:rPr lang="en-US" dirty="0"/>
            </a:br>
            <a:r>
              <a:rPr lang="en-US" dirty="0"/>
              <a:t>Reflection</a:t>
            </a:r>
          </a:p>
        </p:txBody>
      </p:sp>
      <p:sp>
        <p:nvSpPr>
          <p:cNvPr id="5" name="Content Placeholder 4"/>
          <p:cNvSpPr>
            <a:spLocks noGrp="1"/>
          </p:cNvSpPr>
          <p:nvPr>
            <p:ph idx="1"/>
          </p:nvPr>
        </p:nvSpPr>
        <p:spPr/>
        <p:txBody>
          <a:bodyPr/>
          <a:lstStyle/>
          <a:p>
            <a:r>
              <a:rPr lang="en-US" dirty="0"/>
              <a:t>What is the relevancy of the asset master records in the asset life cycle process?</a:t>
            </a:r>
          </a:p>
          <a:p>
            <a:r>
              <a:rPr lang="en-US" dirty="0"/>
              <a:t>What role do you think the chart of depreciation play to address GAAP differences between countries and why?</a:t>
            </a:r>
          </a:p>
          <a:p>
            <a:r>
              <a:rPr lang="en-US" dirty="0"/>
              <a:t>How do you link the asset sub-ledger and the postings to FI?</a:t>
            </a:r>
          </a:p>
          <a:p>
            <a:pPr>
              <a:buNone/>
            </a:pPr>
            <a:endParaRPr lang="en-US" dirty="0"/>
          </a:p>
          <a:p>
            <a:endParaRPr lang="en-US" dirty="0"/>
          </a:p>
          <a:p>
            <a:endParaRPr lang="en-US" dirty="0"/>
          </a:p>
          <a:p>
            <a:endParaRPr lang="en-US" dirty="0"/>
          </a:p>
          <a:p>
            <a:endParaRPr lang="en-US" dirty="0"/>
          </a:p>
        </p:txBody>
      </p:sp>
      <p:pic>
        <p:nvPicPr>
          <p:cNvPr id="4" name="Picture 2" descr="Image result for thinking icon"/>
          <p:cNvPicPr>
            <a:picLocks noChangeAspect="1" noChangeArrowheads="1"/>
          </p:cNvPicPr>
          <p:nvPr/>
        </p:nvPicPr>
        <p:blipFill>
          <a:blip r:embed="rId2" cstate="print"/>
          <a:srcRect/>
          <a:stretch>
            <a:fillRect/>
          </a:stretch>
        </p:blipFill>
        <p:spPr bwMode="auto">
          <a:xfrm>
            <a:off x="10285412" y="152400"/>
            <a:ext cx="1371600" cy="1371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E8212-AE4C-5449-9C1C-048FD334AADB}"/>
              </a:ext>
            </a:extLst>
          </p:cNvPr>
          <p:cNvSpPr>
            <a:spLocks noGrp="1"/>
          </p:cNvSpPr>
          <p:nvPr>
            <p:ph type="title"/>
          </p:nvPr>
        </p:nvSpPr>
        <p:spPr/>
        <p:txBody>
          <a:bodyPr/>
          <a:lstStyle/>
          <a:p>
            <a:r>
              <a:rPr lang="en-US" dirty="0"/>
              <a:t>Accounts Receivable (AR)</a:t>
            </a:r>
          </a:p>
        </p:txBody>
      </p:sp>
      <p:sp>
        <p:nvSpPr>
          <p:cNvPr id="3" name="Content Placeholder 2">
            <a:extLst>
              <a:ext uri="{FF2B5EF4-FFF2-40B4-BE49-F238E27FC236}">
                <a16:creationId xmlns:a16="http://schemas.microsoft.com/office/drawing/2014/main" id="{DD8BA276-AF69-3E43-A253-B2B7AA93D2C0}"/>
              </a:ext>
            </a:extLst>
          </p:cNvPr>
          <p:cNvSpPr>
            <a:spLocks noGrp="1"/>
          </p:cNvSpPr>
          <p:nvPr>
            <p:ph type="body" idx="1"/>
          </p:nvPr>
        </p:nvSpPr>
        <p:spPr/>
        <p:txBody>
          <a:bodyPr/>
          <a:lstStyle/>
          <a:p>
            <a:r>
              <a:rPr lang="en-US" dirty="0"/>
              <a:t>SAP Finance (FI)</a:t>
            </a:r>
          </a:p>
        </p:txBody>
      </p:sp>
    </p:spTree>
    <p:extLst>
      <p:ext uri="{BB962C8B-B14F-4D97-AF65-F5344CB8AC3E}">
        <p14:creationId xmlns:p14="http://schemas.microsoft.com/office/powerpoint/2010/main" val="567114095"/>
      </p:ext>
    </p:extLst>
  </p:cSld>
  <p:clrMapOvr>
    <a:masterClrMapping/>
  </p:clrMapOvr>
  <p:transition spd="slow">
    <p:push dir="u"/>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Accounts Receivable</a:t>
            </a:r>
            <a:br>
              <a:rPr lang="en-US" dirty="0"/>
            </a:br>
            <a:r>
              <a:rPr lang="en-US" dirty="0"/>
              <a:t>Introduction</a:t>
            </a:r>
          </a:p>
        </p:txBody>
      </p:sp>
      <p:sp>
        <p:nvSpPr>
          <p:cNvPr id="6" name="Flowchart: Process 5"/>
          <p:cNvSpPr/>
          <p:nvPr/>
        </p:nvSpPr>
        <p:spPr>
          <a:xfrm>
            <a:off x="10818812" y="457200"/>
            <a:ext cx="914400" cy="304800"/>
          </a:xfrm>
          <a:prstGeom prst="flowChartProcess">
            <a:avLst/>
          </a:prstGeom>
          <a:solidFill>
            <a:srgbClr val="FFC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AR</a:t>
            </a:r>
          </a:p>
        </p:txBody>
      </p:sp>
      <p:grpSp>
        <p:nvGrpSpPr>
          <p:cNvPr id="17" name="Group 16">
            <a:extLst>
              <a:ext uri="{FF2B5EF4-FFF2-40B4-BE49-F238E27FC236}">
                <a16:creationId xmlns:a16="http://schemas.microsoft.com/office/drawing/2014/main" id="{DFEC3301-BD7A-4E12-BFB5-D6A8C8AC3931}"/>
              </a:ext>
            </a:extLst>
          </p:cNvPr>
          <p:cNvGrpSpPr/>
          <p:nvPr/>
        </p:nvGrpSpPr>
        <p:grpSpPr>
          <a:xfrm>
            <a:off x="1751014" y="2139640"/>
            <a:ext cx="2590798" cy="2491073"/>
            <a:chOff x="1751012" y="2324306"/>
            <a:chExt cx="2590798" cy="2491073"/>
          </a:xfrm>
        </p:grpSpPr>
        <p:pic>
          <p:nvPicPr>
            <p:cNvPr id="8" name="Graphic 7" descr="Man">
              <a:extLst>
                <a:ext uri="{FF2B5EF4-FFF2-40B4-BE49-F238E27FC236}">
                  <a16:creationId xmlns:a16="http://schemas.microsoft.com/office/drawing/2014/main" id="{37D2C7E3-B9F9-4923-9D39-7362BE28C132}"/>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08212" y="2324306"/>
              <a:ext cx="1371600" cy="1371600"/>
            </a:xfrm>
            <a:prstGeom prst="rect">
              <a:avLst/>
            </a:prstGeom>
          </p:spPr>
        </p:pic>
        <p:sp>
          <p:nvSpPr>
            <p:cNvPr id="9" name="Rectangle 8">
              <a:extLst>
                <a:ext uri="{FF2B5EF4-FFF2-40B4-BE49-F238E27FC236}">
                  <a16:creationId xmlns:a16="http://schemas.microsoft.com/office/drawing/2014/main" id="{2C63F36E-4427-41BA-96B4-06D5310D0F28}"/>
                </a:ext>
              </a:extLst>
            </p:cNvPr>
            <p:cNvSpPr/>
            <p:nvPr/>
          </p:nvSpPr>
          <p:spPr>
            <a:xfrm>
              <a:off x="1751012" y="3892049"/>
              <a:ext cx="2590798" cy="923330"/>
            </a:xfrm>
            <a:prstGeom prst="rect">
              <a:avLst/>
            </a:prstGeom>
          </p:spPr>
          <p:txBody>
            <a:bodyPr wrap="square">
              <a:spAutoFit/>
            </a:bodyPr>
            <a:lstStyle/>
            <a:p>
              <a:pPr algn="ctr"/>
              <a:r>
                <a:rPr lang="en-US" dirty="0"/>
                <a:t>Records and manages accounting data of all customers.</a:t>
              </a:r>
            </a:p>
          </p:txBody>
        </p:sp>
      </p:grpSp>
      <p:grpSp>
        <p:nvGrpSpPr>
          <p:cNvPr id="18" name="Group 17">
            <a:extLst>
              <a:ext uri="{FF2B5EF4-FFF2-40B4-BE49-F238E27FC236}">
                <a16:creationId xmlns:a16="http://schemas.microsoft.com/office/drawing/2014/main" id="{0BC61678-EB5D-446E-9CD1-D7AA97D19B4F}"/>
              </a:ext>
            </a:extLst>
          </p:cNvPr>
          <p:cNvGrpSpPr/>
          <p:nvPr/>
        </p:nvGrpSpPr>
        <p:grpSpPr>
          <a:xfrm>
            <a:off x="5139160" y="1790219"/>
            <a:ext cx="2590799" cy="2801997"/>
            <a:chOff x="5141912" y="1936303"/>
            <a:chExt cx="2590799" cy="2801997"/>
          </a:xfrm>
        </p:grpSpPr>
        <p:graphicFrame>
          <p:nvGraphicFramePr>
            <p:cNvPr id="10" name="Content Placeholder 2">
              <a:extLst>
                <a:ext uri="{FF2B5EF4-FFF2-40B4-BE49-F238E27FC236}">
                  <a16:creationId xmlns:a16="http://schemas.microsoft.com/office/drawing/2014/main" id="{56BE2CDA-9502-43F3-B76B-F9796433E59E}"/>
                </a:ext>
              </a:extLst>
            </p:cNvPr>
            <p:cNvGraphicFramePr>
              <a:graphicFrameLocks/>
            </p:cNvGraphicFramePr>
            <p:nvPr/>
          </p:nvGraphicFramePr>
          <p:xfrm>
            <a:off x="5561012" y="1936303"/>
            <a:ext cx="1866900" cy="1981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Rectangle 10">
              <a:extLst>
                <a:ext uri="{FF2B5EF4-FFF2-40B4-BE49-F238E27FC236}">
                  <a16:creationId xmlns:a16="http://schemas.microsoft.com/office/drawing/2014/main" id="{FB894FDF-E604-4F83-973B-5C2D6DAAFD7A}"/>
                </a:ext>
              </a:extLst>
            </p:cNvPr>
            <p:cNvSpPr/>
            <p:nvPr/>
          </p:nvSpPr>
          <p:spPr>
            <a:xfrm>
              <a:off x="5141912" y="4091969"/>
              <a:ext cx="2590799" cy="646331"/>
            </a:xfrm>
            <a:prstGeom prst="rect">
              <a:avLst/>
            </a:prstGeom>
          </p:spPr>
          <p:txBody>
            <a:bodyPr wrap="square">
              <a:spAutoFit/>
            </a:bodyPr>
            <a:lstStyle/>
            <a:p>
              <a:pPr algn="ctr"/>
              <a:r>
                <a:rPr lang="en-US" dirty="0"/>
                <a:t>Integral part of Order to Cash business process.</a:t>
              </a:r>
            </a:p>
          </p:txBody>
        </p:sp>
      </p:grpSp>
      <p:grpSp>
        <p:nvGrpSpPr>
          <p:cNvPr id="19" name="Group 18">
            <a:extLst>
              <a:ext uri="{FF2B5EF4-FFF2-40B4-BE49-F238E27FC236}">
                <a16:creationId xmlns:a16="http://schemas.microsoft.com/office/drawing/2014/main" id="{C1989475-8B1E-4B6F-B80A-694FAA877066}"/>
              </a:ext>
            </a:extLst>
          </p:cNvPr>
          <p:cNvGrpSpPr/>
          <p:nvPr/>
        </p:nvGrpSpPr>
        <p:grpSpPr>
          <a:xfrm>
            <a:off x="8532812" y="1768251"/>
            <a:ext cx="3200400" cy="2940497"/>
            <a:chOff x="8532813" y="1936303"/>
            <a:chExt cx="3200400" cy="2940497"/>
          </a:xfrm>
        </p:grpSpPr>
        <p:pic>
          <p:nvPicPr>
            <p:cNvPr id="1026" name="Picture 2" descr="Image result for integration icon">
              <a:extLst>
                <a:ext uri="{FF2B5EF4-FFF2-40B4-BE49-F238E27FC236}">
                  <a16:creationId xmlns:a16="http://schemas.microsoft.com/office/drawing/2014/main" id="{43C564BE-5445-44E6-A498-9AF73B7C236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028112" y="1936303"/>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F5C48052-784C-4E9E-8D04-D7ED91B77D4B}"/>
                </a:ext>
              </a:extLst>
            </p:cNvPr>
            <p:cNvSpPr txBox="1"/>
            <p:nvPr/>
          </p:nvSpPr>
          <p:spPr>
            <a:xfrm>
              <a:off x="9980612" y="3492187"/>
              <a:ext cx="1139543" cy="369332"/>
            </a:xfrm>
            <a:prstGeom prst="rect">
              <a:avLst/>
            </a:prstGeom>
            <a:noFill/>
          </p:spPr>
          <p:txBody>
            <a:bodyPr wrap="none" rtlCol="0">
              <a:spAutoFit/>
            </a:bodyPr>
            <a:lstStyle/>
            <a:p>
              <a:r>
                <a:rPr lang="en-US" dirty="0"/>
                <a:t>Customer</a:t>
              </a:r>
            </a:p>
          </p:txBody>
        </p:sp>
        <p:sp>
          <p:nvSpPr>
            <p:cNvPr id="14" name="TextBox 13">
              <a:extLst>
                <a:ext uri="{FF2B5EF4-FFF2-40B4-BE49-F238E27FC236}">
                  <a16:creationId xmlns:a16="http://schemas.microsoft.com/office/drawing/2014/main" id="{8C0C8C98-CDB6-4DF3-82AC-A40A5686434C}"/>
                </a:ext>
              </a:extLst>
            </p:cNvPr>
            <p:cNvSpPr txBox="1"/>
            <p:nvPr/>
          </p:nvSpPr>
          <p:spPr>
            <a:xfrm>
              <a:off x="8723313" y="1954974"/>
              <a:ext cx="821059" cy="369332"/>
            </a:xfrm>
            <a:prstGeom prst="rect">
              <a:avLst/>
            </a:prstGeom>
            <a:noFill/>
          </p:spPr>
          <p:txBody>
            <a:bodyPr wrap="none" rtlCol="0">
              <a:spAutoFit/>
            </a:bodyPr>
            <a:lstStyle/>
            <a:p>
              <a:r>
                <a:rPr lang="en-US" dirty="0"/>
                <a:t>Billing</a:t>
              </a:r>
            </a:p>
          </p:txBody>
        </p:sp>
        <p:sp>
          <p:nvSpPr>
            <p:cNvPr id="13" name="Rectangle 12">
              <a:extLst>
                <a:ext uri="{FF2B5EF4-FFF2-40B4-BE49-F238E27FC236}">
                  <a16:creationId xmlns:a16="http://schemas.microsoft.com/office/drawing/2014/main" id="{C2B18081-4F84-41A8-A507-5C7BAAAA0A62}"/>
                </a:ext>
              </a:extLst>
            </p:cNvPr>
            <p:cNvSpPr/>
            <p:nvPr/>
          </p:nvSpPr>
          <p:spPr>
            <a:xfrm>
              <a:off x="8532813" y="3953470"/>
              <a:ext cx="3200400" cy="923330"/>
            </a:xfrm>
            <a:prstGeom prst="rect">
              <a:avLst/>
            </a:prstGeom>
          </p:spPr>
          <p:txBody>
            <a:bodyPr wrap="square">
              <a:spAutoFit/>
            </a:bodyPr>
            <a:lstStyle/>
            <a:p>
              <a:pPr algn="ctr"/>
              <a:r>
                <a:rPr lang="en-US" dirty="0"/>
                <a:t>Postings made to accounts receivable are also recorded directly in the G/L.</a:t>
              </a:r>
            </a:p>
          </p:txBody>
        </p:sp>
        <p:sp>
          <p:nvSpPr>
            <p:cNvPr id="15" name="Oval 14">
              <a:extLst>
                <a:ext uri="{FF2B5EF4-FFF2-40B4-BE49-F238E27FC236}">
                  <a16:creationId xmlns:a16="http://schemas.microsoft.com/office/drawing/2014/main" id="{F07F8A4D-543A-4660-A540-9432762AD91E}"/>
                </a:ext>
              </a:extLst>
            </p:cNvPr>
            <p:cNvSpPr/>
            <p:nvPr/>
          </p:nvSpPr>
          <p:spPr>
            <a:xfrm>
              <a:off x="9544372" y="2636932"/>
              <a:ext cx="731520" cy="731520"/>
            </a:xfrm>
            <a:prstGeom prst="ellipse">
              <a:avLst/>
            </a:prstGeom>
            <a:solidFill>
              <a:srgbClr val="0070C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GL</a:t>
              </a:r>
            </a:p>
          </p:txBody>
        </p:sp>
      </p:grpSp>
      <p:sp>
        <p:nvSpPr>
          <p:cNvPr id="16" name="Rectangle 15">
            <a:extLst>
              <a:ext uri="{FF2B5EF4-FFF2-40B4-BE49-F238E27FC236}">
                <a16:creationId xmlns:a16="http://schemas.microsoft.com/office/drawing/2014/main" id="{807606A2-8783-496E-B56A-57B2774F24ED}"/>
              </a:ext>
            </a:extLst>
          </p:cNvPr>
          <p:cNvSpPr/>
          <p:nvPr/>
        </p:nvSpPr>
        <p:spPr>
          <a:xfrm>
            <a:off x="2284412" y="5181600"/>
            <a:ext cx="8835743" cy="400110"/>
          </a:xfrm>
          <a:prstGeom prst="rect">
            <a:avLst/>
          </a:prstGeom>
        </p:spPr>
        <p:txBody>
          <a:bodyPr wrap="square">
            <a:spAutoFit/>
          </a:bodyPr>
          <a:lstStyle/>
          <a:p>
            <a:pPr algn="ctr"/>
            <a:r>
              <a:rPr lang="en-US" sz="2000" dirty="0"/>
              <a:t>AR is integrated with SD and Treasury (order to cash process)</a:t>
            </a:r>
          </a:p>
        </p:txBody>
      </p:sp>
    </p:spTree>
    <p:extLst>
      <p:ext uri="{BB962C8B-B14F-4D97-AF65-F5344CB8AC3E}">
        <p14:creationId xmlns:p14="http://schemas.microsoft.com/office/powerpoint/2010/main" val="3565600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Accounts Receivable</a:t>
            </a:r>
            <a:br>
              <a:rPr lang="en-US" dirty="0"/>
            </a:br>
            <a:r>
              <a:rPr lang="en-US" dirty="0"/>
              <a:t>Transactions</a:t>
            </a:r>
          </a:p>
        </p:txBody>
      </p:sp>
      <p:graphicFrame>
        <p:nvGraphicFramePr>
          <p:cNvPr id="4" name="Table 4">
            <a:extLst>
              <a:ext uri="{FF2B5EF4-FFF2-40B4-BE49-F238E27FC236}">
                <a16:creationId xmlns:a16="http://schemas.microsoft.com/office/drawing/2014/main" id="{F627BC64-5D82-DD4D-B3F6-BF80E6801545}"/>
              </a:ext>
            </a:extLst>
          </p:cNvPr>
          <p:cNvGraphicFramePr>
            <a:graphicFrameLocks noGrp="1"/>
          </p:cNvGraphicFramePr>
          <p:nvPr>
            <p:extLst>
              <p:ext uri="{D42A27DB-BD31-4B8C-83A1-F6EECF244321}">
                <p14:modId xmlns:p14="http://schemas.microsoft.com/office/powerpoint/2010/main" val="2011684837"/>
              </p:ext>
            </p:extLst>
          </p:nvPr>
        </p:nvGraphicFramePr>
        <p:xfrm>
          <a:off x="1711209" y="1941353"/>
          <a:ext cx="6461189" cy="2966720"/>
        </p:xfrm>
        <a:graphic>
          <a:graphicData uri="http://schemas.openxmlformats.org/drawingml/2006/table">
            <a:tbl>
              <a:tblPr firstRow="1" bandRow="1">
                <a:tableStyleId>{1E171933-4619-4E11-9A3F-F7608DF75F80}</a:tableStyleId>
              </a:tblPr>
              <a:tblGrid>
                <a:gridCol w="1363980">
                  <a:extLst>
                    <a:ext uri="{9D8B030D-6E8A-4147-A177-3AD203B41FA5}">
                      <a16:colId xmlns:a16="http://schemas.microsoft.com/office/drawing/2014/main" val="4203995316"/>
                    </a:ext>
                  </a:extLst>
                </a:gridCol>
                <a:gridCol w="3535426">
                  <a:extLst>
                    <a:ext uri="{9D8B030D-6E8A-4147-A177-3AD203B41FA5}">
                      <a16:colId xmlns:a16="http://schemas.microsoft.com/office/drawing/2014/main" val="4217018990"/>
                    </a:ext>
                  </a:extLst>
                </a:gridCol>
                <a:gridCol w="1561783">
                  <a:extLst>
                    <a:ext uri="{9D8B030D-6E8A-4147-A177-3AD203B41FA5}">
                      <a16:colId xmlns:a16="http://schemas.microsoft.com/office/drawing/2014/main" val="47122741"/>
                    </a:ext>
                  </a:extLst>
                </a:gridCol>
              </a:tblGrid>
              <a:tr h="370840">
                <a:tc>
                  <a:txBody>
                    <a:bodyPr/>
                    <a:lstStyle/>
                    <a:p>
                      <a:r>
                        <a:rPr lang="en-US" dirty="0" err="1"/>
                        <a:t>Tcode</a:t>
                      </a:r>
                      <a:endParaRPr lang="en-US" dirty="0"/>
                    </a:p>
                  </a:txBody>
                  <a:tcPr/>
                </a:tc>
                <a:tc>
                  <a:txBody>
                    <a:bodyPr/>
                    <a:lstStyle/>
                    <a:p>
                      <a:r>
                        <a:rPr lang="en-US" dirty="0"/>
                        <a:t>Description</a:t>
                      </a:r>
                    </a:p>
                  </a:txBody>
                  <a:tcPr/>
                </a:tc>
                <a:tc>
                  <a:txBody>
                    <a:bodyPr/>
                    <a:lstStyle/>
                    <a:p>
                      <a:r>
                        <a:rPr lang="en-US" dirty="0"/>
                        <a:t>Type</a:t>
                      </a:r>
                    </a:p>
                  </a:txBody>
                  <a:tcPr/>
                </a:tc>
                <a:extLst>
                  <a:ext uri="{0D108BD9-81ED-4DB2-BD59-A6C34878D82A}">
                    <a16:rowId xmlns:a16="http://schemas.microsoft.com/office/drawing/2014/main" val="1529746292"/>
                  </a:ext>
                </a:extLst>
              </a:tr>
              <a:tr h="370840">
                <a:tc>
                  <a:txBody>
                    <a:bodyPr/>
                    <a:lstStyle/>
                    <a:p>
                      <a:r>
                        <a:rPr lang="en-US" dirty="0"/>
                        <a:t>XD01, FD01</a:t>
                      </a:r>
                    </a:p>
                  </a:txBody>
                  <a:tcPr/>
                </a:tc>
                <a:tc>
                  <a:txBody>
                    <a:bodyPr/>
                    <a:lstStyle/>
                    <a:p>
                      <a:r>
                        <a:rPr lang="en-US" dirty="0"/>
                        <a:t>Customer master record</a:t>
                      </a:r>
                    </a:p>
                  </a:txBody>
                  <a:tcPr/>
                </a:tc>
                <a:tc>
                  <a:txBody>
                    <a:bodyPr/>
                    <a:lstStyle/>
                    <a:p>
                      <a:r>
                        <a:rPr lang="en-US" dirty="0"/>
                        <a:t>Master data</a:t>
                      </a:r>
                    </a:p>
                  </a:txBody>
                  <a:tcPr/>
                </a:tc>
                <a:extLst>
                  <a:ext uri="{0D108BD9-81ED-4DB2-BD59-A6C34878D82A}">
                    <a16:rowId xmlns:a16="http://schemas.microsoft.com/office/drawing/2014/main" val="3090478296"/>
                  </a:ext>
                </a:extLst>
              </a:tr>
              <a:tr h="370840">
                <a:tc>
                  <a:txBody>
                    <a:bodyPr/>
                    <a:lstStyle/>
                    <a:p>
                      <a:r>
                        <a:rPr lang="en-US" dirty="0"/>
                        <a:t>FB70</a:t>
                      </a:r>
                    </a:p>
                  </a:txBody>
                  <a:tcPr/>
                </a:tc>
                <a:tc>
                  <a:txBody>
                    <a:bodyPr/>
                    <a:lstStyle/>
                    <a:p>
                      <a:r>
                        <a:rPr lang="en-US" dirty="0"/>
                        <a:t>Enter Invoice</a:t>
                      </a:r>
                    </a:p>
                  </a:txBody>
                  <a:tcPr/>
                </a:tc>
                <a:tc>
                  <a:txBody>
                    <a:bodyPr/>
                    <a:lstStyle/>
                    <a:p>
                      <a:r>
                        <a:rPr lang="en-US" dirty="0"/>
                        <a:t>Transactional</a:t>
                      </a:r>
                    </a:p>
                  </a:txBody>
                  <a:tcPr/>
                </a:tc>
                <a:extLst>
                  <a:ext uri="{0D108BD9-81ED-4DB2-BD59-A6C34878D82A}">
                    <a16:rowId xmlns:a16="http://schemas.microsoft.com/office/drawing/2014/main" val="3418250064"/>
                  </a:ext>
                </a:extLst>
              </a:tr>
              <a:tr h="370840">
                <a:tc>
                  <a:txBody>
                    <a:bodyPr/>
                    <a:lstStyle/>
                    <a:p>
                      <a:r>
                        <a:rPr lang="en-US" dirty="0"/>
                        <a:t>FB03</a:t>
                      </a:r>
                    </a:p>
                  </a:txBody>
                  <a:tcPr/>
                </a:tc>
                <a:tc>
                  <a:txBody>
                    <a:bodyPr/>
                    <a:lstStyle/>
                    <a:p>
                      <a:r>
                        <a:rPr lang="en-US" dirty="0"/>
                        <a:t>Display document</a:t>
                      </a:r>
                    </a:p>
                  </a:txBody>
                  <a:tcPr/>
                </a:tc>
                <a:tc>
                  <a:txBody>
                    <a:bodyPr/>
                    <a:lstStyle/>
                    <a:p>
                      <a:r>
                        <a:rPr lang="en-US" dirty="0"/>
                        <a:t>Transactional</a:t>
                      </a:r>
                    </a:p>
                  </a:txBody>
                  <a:tcPr/>
                </a:tc>
                <a:extLst>
                  <a:ext uri="{0D108BD9-81ED-4DB2-BD59-A6C34878D82A}">
                    <a16:rowId xmlns:a16="http://schemas.microsoft.com/office/drawing/2014/main" val="322816013"/>
                  </a:ext>
                </a:extLst>
              </a:tr>
              <a:tr h="370840">
                <a:tc>
                  <a:txBody>
                    <a:bodyPr/>
                    <a:lstStyle/>
                    <a:p>
                      <a:r>
                        <a:rPr lang="en-US" dirty="0"/>
                        <a:t>F-28</a:t>
                      </a:r>
                    </a:p>
                  </a:txBody>
                  <a:tcPr/>
                </a:tc>
                <a:tc>
                  <a:txBody>
                    <a:bodyPr/>
                    <a:lstStyle/>
                    <a:p>
                      <a:r>
                        <a:rPr lang="en-US" dirty="0"/>
                        <a:t>Incoming payments</a:t>
                      </a:r>
                    </a:p>
                  </a:txBody>
                  <a:tcPr/>
                </a:tc>
                <a:tc>
                  <a:txBody>
                    <a:bodyPr/>
                    <a:lstStyle/>
                    <a:p>
                      <a:r>
                        <a:rPr lang="en-US" dirty="0"/>
                        <a:t>Transactional</a:t>
                      </a:r>
                    </a:p>
                  </a:txBody>
                  <a:tcPr/>
                </a:tc>
                <a:extLst>
                  <a:ext uri="{0D108BD9-81ED-4DB2-BD59-A6C34878D82A}">
                    <a16:rowId xmlns:a16="http://schemas.microsoft.com/office/drawing/2014/main" val="1619333380"/>
                  </a:ext>
                </a:extLst>
              </a:tr>
              <a:tr h="370840">
                <a:tc>
                  <a:txBody>
                    <a:bodyPr/>
                    <a:lstStyle/>
                    <a:p>
                      <a:r>
                        <a:rPr lang="en-US" dirty="0"/>
                        <a:t>FB08, FB80</a:t>
                      </a:r>
                    </a:p>
                  </a:txBody>
                  <a:tcPr/>
                </a:tc>
                <a:tc>
                  <a:txBody>
                    <a:bodyPr/>
                    <a:lstStyle/>
                    <a:p>
                      <a:r>
                        <a:rPr lang="en-US" dirty="0"/>
                        <a:t>Reverse document</a:t>
                      </a:r>
                    </a:p>
                  </a:txBody>
                  <a:tcPr/>
                </a:tc>
                <a:tc>
                  <a:txBody>
                    <a:bodyPr/>
                    <a:lstStyle/>
                    <a:p>
                      <a:r>
                        <a:rPr lang="en-US" dirty="0"/>
                        <a:t>Transactional</a:t>
                      </a:r>
                    </a:p>
                  </a:txBody>
                  <a:tcPr/>
                </a:tc>
                <a:extLst>
                  <a:ext uri="{0D108BD9-81ED-4DB2-BD59-A6C34878D82A}">
                    <a16:rowId xmlns:a16="http://schemas.microsoft.com/office/drawing/2014/main" val="3521100074"/>
                  </a:ext>
                </a:extLst>
              </a:tr>
              <a:tr h="370840">
                <a:tc>
                  <a:txBody>
                    <a:bodyPr/>
                    <a:lstStyle/>
                    <a:p>
                      <a:r>
                        <a:rPr lang="en-US" dirty="0"/>
                        <a:t>FDL1N</a:t>
                      </a:r>
                    </a:p>
                  </a:txBody>
                  <a:tcPr/>
                </a:tc>
                <a:tc>
                  <a:txBody>
                    <a:bodyPr/>
                    <a:lstStyle/>
                    <a:p>
                      <a:r>
                        <a:rPr lang="en-US" dirty="0"/>
                        <a:t>Account line items</a:t>
                      </a:r>
                    </a:p>
                  </a:txBody>
                  <a:tcPr/>
                </a:tc>
                <a:tc>
                  <a:txBody>
                    <a:bodyPr/>
                    <a:lstStyle/>
                    <a:p>
                      <a:r>
                        <a:rPr lang="en-US" dirty="0"/>
                        <a:t>Transactional</a:t>
                      </a:r>
                    </a:p>
                  </a:txBody>
                  <a:tcPr/>
                </a:tc>
                <a:extLst>
                  <a:ext uri="{0D108BD9-81ED-4DB2-BD59-A6C34878D82A}">
                    <a16:rowId xmlns:a16="http://schemas.microsoft.com/office/drawing/2014/main" val="589237236"/>
                  </a:ext>
                </a:extLst>
              </a:tr>
              <a:tr h="370840">
                <a:tc>
                  <a:txBody>
                    <a:bodyPr/>
                    <a:lstStyle/>
                    <a:p>
                      <a:r>
                        <a:rPr lang="en-US" dirty="0"/>
                        <a:t>FD10N</a:t>
                      </a:r>
                    </a:p>
                  </a:txBody>
                  <a:tcPr/>
                </a:tc>
                <a:tc>
                  <a:txBody>
                    <a:bodyPr/>
                    <a:lstStyle/>
                    <a:p>
                      <a:r>
                        <a:rPr lang="en-US" dirty="0"/>
                        <a:t>Display balances</a:t>
                      </a:r>
                    </a:p>
                  </a:txBody>
                  <a:tcPr/>
                </a:tc>
                <a:tc>
                  <a:txBody>
                    <a:bodyPr/>
                    <a:lstStyle/>
                    <a:p>
                      <a:r>
                        <a:rPr lang="en-US" dirty="0"/>
                        <a:t>Transactional</a:t>
                      </a:r>
                    </a:p>
                  </a:txBody>
                  <a:tcPr/>
                </a:tc>
                <a:extLst>
                  <a:ext uri="{0D108BD9-81ED-4DB2-BD59-A6C34878D82A}">
                    <a16:rowId xmlns:a16="http://schemas.microsoft.com/office/drawing/2014/main" val="2824431657"/>
                  </a:ext>
                </a:extLst>
              </a:tr>
            </a:tbl>
          </a:graphicData>
        </a:graphic>
      </p:graphicFrame>
      <p:sp>
        <p:nvSpPr>
          <p:cNvPr id="3" name="Flowchart: Process 4">
            <a:extLst>
              <a:ext uri="{FF2B5EF4-FFF2-40B4-BE49-F238E27FC236}">
                <a16:creationId xmlns:a16="http://schemas.microsoft.com/office/drawing/2014/main" id="{9DC9A78F-4613-7443-B753-84CEED36D043}"/>
              </a:ext>
            </a:extLst>
          </p:cNvPr>
          <p:cNvSpPr/>
          <p:nvPr/>
        </p:nvSpPr>
        <p:spPr>
          <a:xfrm>
            <a:off x="10818812" y="457200"/>
            <a:ext cx="914400" cy="304800"/>
          </a:xfrm>
          <a:prstGeom prst="flowChartProcess">
            <a:avLst/>
          </a:prstGeom>
          <a:solidFill>
            <a:srgbClr val="FFC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AR</a:t>
            </a:r>
          </a:p>
        </p:txBody>
      </p:sp>
      <p:pic>
        <p:nvPicPr>
          <p:cNvPr id="9" name="Picture 2">
            <a:extLst>
              <a:ext uri="{FF2B5EF4-FFF2-40B4-BE49-F238E27FC236}">
                <a16:creationId xmlns:a16="http://schemas.microsoft.com/office/drawing/2014/main" id="{74B67E3D-E6CA-6A43-912C-9905F2A5F6C6}"/>
              </a:ext>
            </a:extLst>
          </p:cNvPr>
          <p:cNvPicPr>
            <a:picLocks noGrp="1" noChangeAspect="1" noChangeArrowheads="1"/>
          </p:cNvPicPr>
          <p:nvPr>
            <p:ph sz="half" idx="2"/>
          </p:nvPr>
        </p:nvPicPr>
        <p:blipFill>
          <a:blip r:embed="rId2" cstate="print"/>
          <a:srcRect/>
          <a:stretch>
            <a:fillRect/>
          </a:stretch>
        </p:blipFill>
        <p:spPr bwMode="auto">
          <a:xfrm>
            <a:off x="8997271" y="1941353"/>
            <a:ext cx="2518952" cy="3047933"/>
          </a:xfrm>
          <a:prstGeom prst="rect">
            <a:avLst/>
          </a:prstGeom>
          <a:noFill/>
          <a:ln w="9525">
            <a:no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27874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Accounts Receivable </a:t>
            </a:r>
            <a:br>
              <a:rPr lang="en-US" dirty="0"/>
            </a:br>
            <a:r>
              <a:rPr lang="en-US" dirty="0"/>
              <a:t>Master Data: Customer Master</a:t>
            </a:r>
          </a:p>
        </p:txBody>
      </p:sp>
      <p:sp>
        <p:nvSpPr>
          <p:cNvPr id="7" name="TextBox 6"/>
          <p:cNvSpPr txBox="1"/>
          <p:nvPr/>
        </p:nvSpPr>
        <p:spPr>
          <a:xfrm>
            <a:off x="2741612" y="1683603"/>
            <a:ext cx="8839200" cy="1200329"/>
          </a:xfrm>
          <a:prstGeom prst="rect">
            <a:avLst/>
          </a:prstGeom>
          <a:noFill/>
        </p:spPr>
        <p:txBody>
          <a:bodyPr wrap="square" rtlCol="0">
            <a:spAutoFit/>
          </a:bodyPr>
          <a:lstStyle/>
          <a:p>
            <a:r>
              <a:rPr lang="en-US" sz="2400" dirty="0"/>
              <a:t>Customer Master Account is data needed to conduct business with customers and execute transactions related with fulfillment process.</a:t>
            </a:r>
          </a:p>
        </p:txBody>
      </p:sp>
      <p:graphicFrame>
        <p:nvGraphicFramePr>
          <p:cNvPr id="8" name="Diagram 7"/>
          <p:cNvGraphicFramePr/>
          <p:nvPr/>
        </p:nvGraphicFramePr>
        <p:xfrm>
          <a:off x="2970212" y="2819400"/>
          <a:ext cx="7620000" cy="36230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lowchart: Process 4"/>
          <p:cNvSpPr/>
          <p:nvPr/>
        </p:nvSpPr>
        <p:spPr>
          <a:xfrm>
            <a:off x="10818812" y="457200"/>
            <a:ext cx="914400" cy="304800"/>
          </a:xfrm>
          <a:prstGeom prst="flowChartProcess">
            <a:avLst/>
          </a:prstGeom>
          <a:solidFill>
            <a:srgbClr val="FFC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AR</a:t>
            </a:r>
          </a:p>
        </p:txBody>
      </p:sp>
      <p:pic>
        <p:nvPicPr>
          <p:cNvPr id="4" name="Graphic 3" descr="Wallet">
            <a:extLst>
              <a:ext uri="{FF2B5EF4-FFF2-40B4-BE49-F238E27FC236}">
                <a16:creationId xmlns:a16="http://schemas.microsoft.com/office/drawing/2014/main" id="{13CCEDEC-BF26-4A05-988E-E5F489AE26D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51012" y="1826567"/>
            <a:ext cx="914400" cy="914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Accounts Receivable </a:t>
            </a:r>
            <a:br>
              <a:rPr lang="en-US" dirty="0"/>
            </a:br>
            <a:r>
              <a:rPr lang="en-US" dirty="0"/>
              <a:t>Sub-ledger and Open Item Management</a:t>
            </a:r>
          </a:p>
        </p:txBody>
      </p:sp>
      <p:sp>
        <p:nvSpPr>
          <p:cNvPr id="7" name="Content Placeholder 6"/>
          <p:cNvSpPr>
            <a:spLocks noGrp="1"/>
          </p:cNvSpPr>
          <p:nvPr>
            <p:ph sz="half" idx="1"/>
          </p:nvPr>
        </p:nvSpPr>
        <p:spPr/>
        <p:txBody>
          <a:bodyPr>
            <a:normAutofit/>
          </a:bodyPr>
          <a:lstStyle/>
          <a:p>
            <a:r>
              <a:rPr lang="en-US" dirty="0"/>
              <a:t>GL Account (reconciliation)</a:t>
            </a:r>
          </a:p>
          <a:p>
            <a:pPr lvl="1"/>
            <a:r>
              <a:rPr lang="en-US" dirty="0"/>
              <a:t>For each sub ledger account you must keep at least one reconciliation account in the general ledger.</a:t>
            </a:r>
          </a:p>
          <a:p>
            <a:r>
              <a:rPr lang="en-US" dirty="0"/>
              <a:t>Subledgers (customers)</a:t>
            </a:r>
          </a:p>
          <a:p>
            <a:pPr lvl="1"/>
            <a:r>
              <a:rPr lang="en-US" dirty="0"/>
              <a:t>Sub ledger postings automatically posts to the corresponding reconciliation account in the general ledger.</a:t>
            </a:r>
          </a:p>
          <a:p>
            <a:r>
              <a:rPr lang="en-US" dirty="0"/>
              <a:t>Open item management</a:t>
            </a:r>
          </a:p>
          <a:p>
            <a:pPr lvl="1"/>
            <a:r>
              <a:rPr lang="en-US" dirty="0"/>
              <a:t>Allows you to control if an AR document is paid (cleared) or not.</a:t>
            </a:r>
          </a:p>
          <a:p>
            <a:pPr lvl="1"/>
            <a:endParaRPr lang="en-US" dirty="0"/>
          </a:p>
        </p:txBody>
      </p:sp>
      <p:sp>
        <p:nvSpPr>
          <p:cNvPr id="5" name="Flowchart: Process 4"/>
          <p:cNvSpPr/>
          <p:nvPr/>
        </p:nvSpPr>
        <p:spPr>
          <a:xfrm>
            <a:off x="10818812" y="457200"/>
            <a:ext cx="914400" cy="304800"/>
          </a:xfrm>
          <a:prstGeom prst="flowChartProcess">
            <a:avLst/>
          </a:prstGeom>
          <a:solidFill>
            <a:srgbClr val="FFC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AR</a:t>
            </a:r>
          </a:p>
        </p:txBody>
      </p:sp>
      <p:pic>
        <p:nvPicPr>
          <p:cNvPr id="6" name="Picture 2">
            <a:extLst>
              <a:ext uri="{FF2B5EF4-FFF2-40B4-BE49-F238E27FC236}">
                <a16:creationId xmlns:a16="http://schemas.microsoft.com/office/drawing/2014/main" id="{37358957-C8B4-3E4F-9631-929AC9C8D23E}"/>
              </a:ext>
            </a:extLst>
          </p:cNvPr>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6246813" y="2278380"/>
            <a:ext cx="5486400" cy="336804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3" end="3"/>
                                            </p:txEl>
                                          </p:spTgt>
                                        </p:tgtEl>
                                        <p:attrNameLst>
                                          <p:attrName>style.visibility</p:attrName>
                                        </p:attrNameLst>
                                      </p:cBhvr>
                                      <p:to>
                                        <p:strVal val="visible"/>
                                      </p:to>
                                    </p:set>
                                    <p:animEffect transition="in" filter="fade">
                                      <p:cBhvr>
                                        <p:cTn id="10" dur="500"/>
                                        <p:tgtEl>
                                          <p:spTgt spid="7">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animEffect transition="in" filter="fade">
                                      <p:cBhvr>
                                        <p:cTn id="15" dur="500"/>
                                        <p:tgtEl>
                                          <p:spTgt spid="7">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xEl>
                                              <p:pRg st="5" end="5"/>
                                            </p:txEl>
                                          </p:spTgt>
                                        </p:tgtEl>
                                        <p:attrNameLst>
                                          <p:attrName>style.visibility</p:attrName>
                                        </p:attrNameLst>
                                      </p:cBhvr>
                                      <p:to>
                                        <p:strVal val="visible"/>
                                      </p:to>
                                    </p:set>
                                    <p:animEffect transition="in" filter="fade">
                                      <p:cBhvr>
                                        <p:cTn id="18"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Accounts Receivable </a:t>
            </a:r>
            <a:br>
              <a:rPr lang="en-US" dirty="0"/>
            </a:br>
            <a:r>
              <a:rPr lang="en-US" dirty="0"/>
              <a:t>Credit Management</a:t>
            </a:r>
          </a:p>
        </p:txBody>
      </p:sp>
      <p:sp>
        <p:nvSpPr>
          <p:cNvPr id="7" name="Content Placeholder 6"/>
          <p:cNvSpPr>
            <a:spLocks noGrp="1"/>
          </p:cNvSpPr>
          <p:nvPr>
            <p:ph sz="half" idx="1"/>
          </p:nvPr>
        </p:nvSpPr>
        <p:spPr/>
        <p:txBody>
          <a:bodyPr>
            <a:normAutofit lnSpcReduction="10000"/>
          </a:bodyPr>
          <a:lstStyle/>
          <a:p>
            <a:r>
              <a:rPr lang="en-US" dirty="0"/>
              <a:t>Accounts are processed on the basis of credit segment in the customer master record. This is maintained in a separate data basis in SAP credit management.</a:t>
            </a:r>
          </a:p>
          <a:p>
            <a:r>
              <a:rPr lang="en-US" dirty="0"/>
              <a:t>Credit data includes all information about a business partner that is required to monitor credit risk </a:t>
            </a:r>
          </a:p>
          <a:p>
            <a:pPr lvl="1"/>
            <a:r>
              <a:rPr lang="en-US" dirty="0"/>
              <a:t>Credit profile data</a:t>
            </a:r>
          </a:p>
          <a:p>
            <a:pPr lvl="1"/>
            <a:r>
              <a:rPr lang="en-US" dirty="0"/>
              <a:t>Credit segment data</a:t>
            </a:r>
          </a:p>
          <a:p>
            <a:endParaRPr lang="en-US" dirty="0"/>
          </a:p>
        </p:txBody>
      </p:sp>
      <p:sp>
        <p:nvSpPr>
          <p:cNvPr id="8" name="Content Placeholder 7"/>
          <p:cNvSpPr>
            <a:spLocks noGrp="1"/>
          </p:cNvSpPr>
          <p:nvPr>
            <p:ph sz="half" idx="2"/>
          </p:nvPr>
        </p:nvSpPr>
        <p:spPr>
          <a:xfrm>
            <a:off x="6246812" y="1752600"/>
            <a:ext cx="5486401" cy="4419600"/>
          </a:xfrm>
        </p:spPr>
        <p:txBody>
          <a:bodyPr>
            <a:normAutofit lnSpcReduction="10000"/>
          </a:bodyPr>
          <a:lstStyle/>
          <a:p>
            <a:r>
              <a:rPr lang="en-US" dirty="0"/>
              <a:t>Credit Profile</a:t>
            </a:r>
          </a:p>
          <a:p>
            <a:pPr lvl="1"/>
            <a:r>
              <a:rPr lang="en-US" dirty="0"/>
              <a:t>Contains the procedure for scoring and credit limit calculation, the internal scoring, and sometimes external business partner ratings.</a:t>
            </a:r>
          </a:p>
          <a:p>
            <a:pPr lvl="1"/>
            <a:r>
              <a:rPr lang="en-US" dirty="0"/>
              <a:t>Also includes risk class, check rules for controlling credit limit check, and notes.</a:t>
            </a:r>
          </a:p>
          <a:p>
            <a:r>
              <a:rPr lang="en-US" dirty="0"/>
              <a:t>Credit Segment</a:t>
            </a:r>
          </a:p>
          <a:p>
            <a:pPr lvl="1"/>
            <a:r>
              <a:rPr lang="en-US" dirty="0"/>
              <a:t>Contains all the data required for checking credit when a sales order is accepted and the resulting order-related credit decision.</a:t>
            </a:r>
          </a:p>
          <a:p>
            <a:pPr lvl="1"/>
            <a:r>
              <a:rPr lang="en-US" dirty="0"/>
              <a:t>You can define a main credit segment as well as additional credit segments for company codes.</a:t>
            </a:r>
          </a:p>
          <a:p>
            <a:pPr lvl="1"/>
            <a:endParaRPr lang="en-US" dirty="0"/>
          </a:p>
        </p:txBody>
      </p:sp>
      <p:sp>
        <p:nvSpPr>
          <p:cNvPr id="5" name="Flowchart: Process 4"/>
          <p:cNvSpPr/>
          <p:nvPr/>
        </p:nvSpPr>
        <p:spPr>
          <a:xfrm>
            <a:off x="10818812" y="457200"/>
            <a:ext cx="914400" cy="304800"/>
          </a:xfrm>
          <a:prstGeom prst="flowChartProcess">
            <a:avLst/>
          </a:prstGeom>
          <a:solidFill>
            <a:srgbClr val="FFC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AR</a:t>
            </a:r>
          </a:p>
        </p:txBody>
      </p:sp>
    </p:spTree>
    <p:extLst>
      <p:ext uri="{BB962C8B-B14F-4D97-AF65-F5344CB8AC3E}">
        <p14:creationId xmlns:p14="http://schemas.microsoft.com/office/powerpoint/2010/main" val="334078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500"/>
                                        <p:tgtEl>
                                          <p:spTgt spid="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fade">
                                      <p:cBhvr>
                                        <p:cTn id="13" dur="500"/>
                                        <p:tgtEl>
                                          <p:spTgt spid="8">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animEffect transition="in" filter="fade">
                                      <p:cBhvr>
                                        <p:cTn id="18" dur="500"/>
                                        <p:tgtEl>
                                          <p:spTgt spid="8">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Effect transition="in" filter="fade">
                                      <p:cBhvr>
                                        <p:cTn id="21" dur="500"/>
                                        <p:tgtEl>
                                          <p:spTgt spid="8">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8">
                                            <p:txEl>
                                              <p:pRg st="5" end="5"/>
                                            </p:txEl>
                                          </p:spTgt>
                                        </p:tgtEl>
                                        <p:attrNameLst>
                                          <p:attrName>style.visibility</p:attrName>
                                        </p:attrNameLst>
                                      </p:cBhvr>
                                      <p:to>
                                        <p:strVal val="visible"/>
                                      </p:to>
                                    </p:set>
                                    <p:animEffect transition="in" filter="fade">
                                      <p:cBhvr>
                                        <p:cTn id="24"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Accounts Receivable</a:t>
            </a:r>
            <a:br>
              <a:rPr lang="en-US" dirty="0"/>
            </a:br>
            <a:r>
              <a:rPr lang="en-US" dirty="0"/>
              <a:t>Invoice entry: Financial impact</a:t>
            </a:r>
          </a:p>
        </p:txBody>
      </p:sp>
      <p:sp>
        <p:nvSpPr>
          <p:cNvPr id="4" name="Content Placeholder 3"/>
          <p:cNvSpPr>
            <a:spLocks noGrp="1"/>
          </p:cNvSpPr>
          <p:nvPr>
            <p:ph sz="half" idx="1"/>
          </p:nvPr>
        </p:nvSpPr>
        <p:spPr>
          <a:xfrm>
            <a:off x="1488168" y="1752600"/>
            <a:ext cx="3920444" cy="4419600"/>
          </a:xfrm>
        </p:spPr>
        <p:txBody>
          <a:bodyPr/>
          <a:lstStyle/>
          <a:p>
            <a:r>
              <a:rPr lang="en-US" dirty="0"/>
              <a:t>Company code</a:t>
            </a:r>
          </a:p>
          <a:p>
            <a:r>
              <a:rPr lang="en-US" dirty="0"/>
              <a:t>Posting &amp; Document date</a:t>
            </a:r>
          </a:p>
          <a:p>
            <a:r>
              <a:rPr lang="en-US" dirty="0"/>
              <a:t>Transaction date</a:t>
            </a:r>
          </a:p>
          <a:p>
            <a:r>
              <a:rPr lang="en-US" dirty="0"/>
              <a:t>Document number</a:t>
            </a:r>
          </a:p>
          <a:p>
            <a:r>
              <a:rPr lang="en-US" dirty="0"/>
              <a:t>Currency</a:t>
            </a:r>
          </a:p>
          <a:p>
            <a:r>
              <a:rPr lang="en-US" dirty="0"/>
              <a:t>Line items</a:t>
            </a:r>
          </a:p>
          <a:p>
            <a:pPr lvl="1"/>
            <a:r>
              <a:rPr lang="en-US" dirty="0"/>
              <a:t>Customer (debit)</a:t>
            </a:r>
          </a:p>
          <a:p>
            <a:pPr lvl="1"/>
            <a:r>
              <a:rPr lang="en-US" dirty="0"/>
              <a:t>GL accounts (debit)</a:t>
            </a:r>
          </a:p>
          <a:p>
            <a:pPr lvl="1"/>
            <a:r>
              <a:rPr lang="en-US" dirty="0"/>
              <a:t>Amounts</a:t>
            </a:r>
          </a:p>
          <a:p>
            <a:endParaRPr lang="en-US" dirty="0"/>
          </a:p>
        </p:txBody>
      </p:sp>
      <p:sp>
        <p:nvSpPr>
          <p:cNvPr id="5" name="Flowchart: Process 4">
            <a:extLst>
              <a:ext uri="{FF2B5EF4-FFF2-40B4-BE49-F238E27FC236}">
                <a16:creationId xmlns:a16="http://schemas.microsoft.com/office/drawing/2014/main" id="{E332D849-7FB0-6C4B-954D-AE294DEECCC5}"/>
              </a:ext>
            </a:extLst>
          </p:cNvPr>
          <p:cNvSpPr/>
          <p:nvPr/>
        </p:nvSpPr>
        <p:spPr>
          <a:xfrm>
            <a:off x="10818812" y="457200"/>
            <a:ext cx="914400" cy="304800"/>
          </a:xfrm>
          <a:prstGeom prst="flowChartProcess">
            <a:avLst/>
          </a:prstGeom>
          <a:solidFill>
            <a:srgbClr val="FFC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AR</a:t>
            </a:r>
          </a:p>
        </p:txBody>
      </p:sp>
      <p:grpSp>
        <p:nvGrpSpPr>
          <p:cNvPr id="11" name="Group 10">
            <a:extLst>
              <a:ext uri="{FF2B5EF4-FFF2-40B4-BE49-F238E27FC236}">
                <a16:creationId xmlns:a16="http://schemas.microsoft.com/office/drawing/2014/main" id="{4E479B97-1B4A-4351-8DA5-43F201A17460}"/>
              </a:ext>
            </a:extLst>
          </p:cNvPr>
          <p:cNvGrpSpPr/>
          <p:nvPr/>
        </p:nvGrpSpPr>
        <p:grpSpPr>
          <a:xfrm>
            <a:off x="5713412" y="2362200"/>
            <a:ext cx="5840380" cy="2667000"/>
            <a:chOff x="5713412" y="1752600"/>
            <a:chExt cx="5840380" cy="2667000"/>
          </a:xfrm>
        </p:grpSpPr>
        <p:sp>
          <p:nvSpPr>
            <p:cNvPr id="12" name="TextBox 11">
              <a:extLst>
                <a:ext uri="{FF2B5EF4-FFF2-40B4-BE49-F238E27FC236}">
                  <a16:creationId xmlns:a16="http://schemas.microsoft.com/office/drawing/2014/main" id="{1AE33B28-DD92-425B-9430-024E222FB6D5}"/>
                </a:ext>
              </a:extLst>
            </p:cNvPr>
            <p:cNvSpPr txBox="1"/>
            <p:nvPr/>
          </p:nvSpPr>
          <p:spPr>
            <a:xfrm>
              <a:off x="5713412" y="1752600"/>
              <a:ext cx="1612749" cy="338554"/>
            </a:xfrm>
            <a:prstGeom prst="rect">
              <a:avLst/>
            </a:prstGeom>
            <a:noFill/>
          </p:spPr>
          <p:txBody>
            <a:bodyPr wrap="none" rtlCol="0">
              <a:spAutoFit/>
            </a:bodyPr>
            <a:lstStyle/>
            <a:p>
              <a:r>
                <a:rPr lang="en-US" sz="1600" dirty="0"/>
                <a:t>Document date: </a:t>
              </a:r>
            </a:p>
          </p:txBody>
        </p:sp>
        <p:sp>
          <p:nvSpPr>
            <p:cNvPr id="13" name="Rectangle 12">
              <a:extLst>
                <a:ext uri="{FF2B5EF4-FFF2-40B4-BE49-F238E27FC236}">
                  <a16:creationId xmlns:a16="http://schemas.microsoft.com/office/drawing/2014/main" id="{EC27125D-4936-4222-A774-17A99096EED7}"/>
                </a:ext>
              </a:extLst>
            </p:cNvPr>
            <p:cNvSpPr/>
            <p:nvPr/>
          </p:nvSpPr>
          <p:spPr>
            <a:xfrm>
              <a:off x="7618412" y="1821543"/>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09/01/2018</a:t>
              </a:r>
            </a:p>
          </p:txBody>
        </p:sp>
        <p:sp>
          <p:nvSpPr>
            <p:cNvPr id="14" name="TextBox 13">
              <a:extLst>
                <a:ext uri="{FF2B5EF4-FFF2-40B4-BE49-F238E27FC236}">
                  <a16:creationId xmlns:a16="http://schemas.microsoft.com/office/drawing/2014/main" id="{8BD89E15-9B62-4479-A262-53A2C34CE71D}"/>
                </a:ext>
              </a:extLst>
            </p:cNvPr>
            <p:cNvSpPr txBox="1"/>
            <p:nvPr/>
          </p:nvSpPr>
          <p:spPr>
            <a:xfrm>
              <a:off x="5713412" y="2183618"/>
              <a:ext cx="1362104" cy="338554"/>
            </a:xfrm>
            <a:prstGeom prst="rect">
              <a:avLst/>
            </a:prstGeom>
            <a:noFill/>
          </p:spPr>
          <p:txBody>
            <a:bodyPr wrap="none" rtlCol="0">
              <a:spAutoFit/>
            </a:bodyPr>
            <a:lstStyle/>
            <a:p>
              <a:r>
                <a:rPr lang="en-US" sz="1600" dirty="0"/>
                <a:t>Posting date: </a:t>
              </a:r>
            </a:p>
          </p:txBody>
        </p:sp>
        <p:sp>
          <p:nvSpPr>
            <p:cNvPr id="15" name="TextBox 14">
              <a:extLst>
                <a:ext uri="{FF2B5EF4-FFF2-40B4-BE49-F238E27FC236}">
                  <a16:creationId xmlns:a16="http://schemas.microsoft.com/office/drawing/2014/main" id="{96E94940-750B-4BA8-952D-3A00405044C6}"/>
                </a:ext>
              </a:extLst>
            </p:cNvPr>
            <p:cNvSpPr txBox="1"/>
            <p:nvPr/>
          </p:nvSpPr>
          <p:spPr>
            <a:xfrm>
              <a:off x="5713412" y="2602468"/>
              <a:ext cx="1853392" cy="338554"/>
            </a:xfrm>
            <a:prstGeom prst="rect">
              <a:avLst/>
            </a:prstGeom>
            <a:noFill/>
          </p:spPr>
          <p:txBody>
            <a:bodyPr wrap="none" rtlCol="0">
              <a:spAutoFit/>
            </a:bodyPr>
            <a:lstStyle/>
            <a:p>
              <a:r>
                <a:rPr lang="en-US" sz="1600" dirty="0"/>
                <a:t>Document Number</a:t>
              </a:r>
            </a:p>
          </p:txBody>
        </p:sp>
        <p:sp>
          <p:nvSpPr>
            <p:cNvPr id="16" name="Rectangle 15">
              <a:extLst>
                <a:ext uri="{FF2B5EF4-FFF2-40B4-BE49-F238E27FC236}">
                  <a16:creationId xmlns:a16="http://schemas.microsoft.com/office/drawing/2014/main" id="{31FF5CBC-5805-4CB9-9E4D-39A7A6D4948C}"/>
                </a:ext>
              </a:extLst>
            </p:cNvPr>
            <p:cNvSpPr/>
            <p:nvPr/>
          </p:nvSpPr>
          <p:spPr>
            <a:xfrm>
              <a:off x="7618412" y="2671411"/>
              <a:ext cx="1061583"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ln>
                    <a:solidFill>
                      <a:schemeClr val="tx2"/>
                    </a:solidFill>
                  </a:ln>
                  <a:solidFill>
                    <a:schemeClr val="bg1">
                      <a:lumMod val="75000"/>
                    </a:schemeClr>
                  </a:solidFill>
                </a:rPr>
                <a:t>1XXXXXXX</a:t>
              </a:r>
            </a:p>
          </p:txBody>
        </p:sp>
        <p:sp>
          <p:nvSpPr>
            <p:cNvPr id="17" name="Rectangle 16">
              <a:extLst>
                <a:ext uri="{FF2B5EF4-FFF2-40B4-BE49-F238E27FC236}">
                  <a16:creationId xmlns:a16="http://schemas.microsoft.com/office/drawing/2014/main" id="{12E57E55-E2C4-4E74-99A3-78DBC637C571}"/>
                </a:ext>
              </a:extLst>
            </p:cNvPr>
            <p:cNvSpPr/>
            <p:nvPr/>
          </p:nvSpPr>
          <p:spPr>
            <a:xfrm>
              <a:off x="7613195" y="2252561"/>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09/01/2018</a:t>
              </a:r>
            </a:p>
          </p:txBody>
        </p:sp>
        <p:cxnSp>
          <p:nvCxnSpPr>
            <p:cNvPr id="18" name="Straight Connector 17">
              <a:extLst>
                <a:ext uri="{FF2B5EF4-FFF2-40B4-BE49-F238E27FC236}">
                  <a16:creationId xmlns:a16="http://schemas.microsoft.com/office/drawing/2014/main" id="{51E58553-EDED-49C1-8B7E-0EA9CD24246B}"/>
                </a:ext>
              </a:extLst>
            </p:cNvPr>
            <p:cNvCxnSpPr/>
            <p:nvPr/>
          </p:nvCxnSpPr>
          <p:spPr>
            <a:xfrm>
              <a:off x="5865812" y="3352800"/>
              <a:ext cx="4800600" cy="0"/>
            </a:xfrm>
            <a:prstGeom prst="line">
              <a:avLst/>
            </a:prstGeom>
          </p:spPr>
          <p:style>
            <a:lnRef idx="1">
              <a:schemeClr val="accent4"/>
            </a:lnRef>
            <a:fillRef idx="0">
              <a:schemeClr val="accent4"/>
            </a:fillRef>
            <a:effectRef idx="0">
              <a:schemeClr val="accent4"/>
            </a:effectRef>
            <a:fontRef idx="minor">
              <a:schemeClr val="tx1"/>
            </a:fontRef>
          </p:style>
        </p:cxnSp>
        <p:sp>
          <p:nvSpPr>
            <p:cNvPr id="19" name="TextBox 18">
              <a:extLst>
                <a:ext uri="{FF2B5EF4-FFF2-40B4-BE49-F238E27FC236}">
                  <a16:creationId xmlns:a16="http://schemas.microsoft.com/office/drawing/2014/main" id="{8A250745-CF7A-44F7-9A86-A0690D4209C4}"/>
                </a:ext>
              </a:extLst>
            </p:cNvPr>
            <p:cNvSpPr txBox="1"/>
            <p:nvPr/>
          </p:nvSpPr>
          <p:spPr>
            <a:xfrm>
              <a:off x="5789612" y="3006805"/>
              <a:ext cx="2553904" cy="338554"/>
            </a:xfrm>
            <a:prstGeom prst="rect">
              <a:avLst/>
            </a:prstGeom>
            <a:noFill/>
          </p:spPr>
          <p:txBody>
            <a:bodyPr wrap="none" rtlCol="0">
              <a:spAutoFit/>
            </a:bodyPr>
            <a:lstStyle/>
            <a:p>
              <a:r>
                <a:rPr lang="en-US" sz="1600" dirty="0"/>
                <a:t>Item in document currency</a:t>
              </a:r>
            </a:p>
          </p:txBody>
        </p:sp>
        <p:sp>
          <p:nvSpPr>
            <p:cNvPr id="20" name="TextBox 19">
              <a:extLst>
                <a:ext uri="{FF2B5EF4-FFF2-40B4-BE49-F238E27FC236}">
                  <a16:creationId xmlns:a16="http://schemas.microsoft.com/office/drawing/2014/main" id="{8212002D-0994-47E2-BD32-BD48F7DECB5B}"/>
                </a:ext>
              </a:extLst>
            </p:cNvPr>
            <p:cNvSpPr txBox="1"/>
            <p:nvPr/>
          </p:nvSpPr>
          <p:spPr>
            <a:xfrm>
              <a:off x="5789612" y="3387137"/>
              <a:ext cx="611065" cy="338554"/>
            </a:xfrm>
            <a:prstGeom prst="rect">
              <a:avLst/>
            </a:prstGeom>
            <a:noFill/>
          </p:spPr>
          <p:txBody>
            <a:bodyPr wrap="none" rtlCol="0">
              <a:spAutoFit/>
            </a:bodyPr>
            <a:lstStyle/>
            <a:p>
              <a:r>
                <a:rPr lang="en-US" sz="1600" dirty="0"/>
                <a:t>Line </a:t>
              </a:r>
            </a:p>
          </p:txBody>
        </p:sp>
        <p:sp>
          <p:nvSpPr>
            <p:cNvPr id="21" name="TextBox 20">
              <a:extLst>
                <a:ext uri="{FF2B5EF4-FFF2-40B4-BE49-F238E27FC236}">
                  <a16:creationId xmlns:a16="http://schemas.microsoft.com/office/drawing/2014/main" id="{BF6C4969-462B-45D1-9F44-C67D454F75FC}"/>
                </a:ext>
              </a:extLst>
            </p:cNvPr>
            <p:cNvSpPr txBox="1"/>
            <p:nvPr/>
          </p:nvSpPr>
          <p:spPr>
            <a:xfrm>
              <a:off x="6290453" y="3387137"/>
              <a:ext cx="476412" cy="338554"/>
            </a:xfrm>
            <a:prstGeom prst="rect">
              <a:avLst/>
            </a:prstGeom>
            <a:noFill/>
          </p:spPr>
          <p:txBody>
            <a:bodyPr wrap="none" rtlCol="0">
              <a:spAutoFit/>
            </a:bodyPr>
            <a:lstStyle/>
            <a:p>
              <a:r>
                <a:rPr lang="en-US" sz="1600" dirty="0"/>
                <a:t>PK </a:t>
              </a:r>
            </a:p>
          </p:txBody>
        </p:sp>
        <p:sp>
          <p:nvSpPr>
            <p:cNvPr id="25" name="TextBox 24">
              <a:extLst>
                <a:ext uri="{FF2B5EF4-FFF2-40B4-BE49-F238E27FC236}">
                  <a16:creationId xmlns:a16="http://schemas.microsoft.com/office/drawing/2014/main" id="{3B91F4EA-85B9-4C44-9BC9-4C01AC6589F7}"/>
                </a:ext>
              </a:extLst>
            </p:cNvPr>
            <p:cNvSpPr txBox="1"/>
            <p:nvPr/>
          </p:nvSpPr>
          <p:spPr>
            <a:xfrm>
              <a:off x="6686265" y="3395062"/>
              <a:ext cx="941283" cy="338554"/>
            </a:xfrm>
            <a:prstGeom prst="rect">
              <a:avLst/>
            </a:prstGeom>
            <a:noFill/>
          </p:spPr>
          <p:txBody>
            <a:bodyPr wrap="none" rtlCol="0">
              <a:spAutoFit/>
            </a:bodyPr>
            <a:lstStyle/>
            <a:p>
              <a:r>
                <a:rPr lang="en-US" sz="1600" dirty="0"/>
                <a:t>Account </a:t>
              </a:r>
            </a:p>
          </p:txBody>
        </p:sp>
        <p:sp>
          <p:nvSpPr>
            <p:cNvPr id="26" name="TextBox 25">
              <a:extLst>
                <a:ext uri="{FF2B5EF4-FFF2-40B4-BE49-F238E27FC236}">
                  <a16:creationId xmlns:a16="http://schemas.microsoft.com/office/drawing/2014/main" id="{EFB2F79E-4EFF-47FC-AF4D-C426F15F3275}"/>
                </a:ext>
              </a:extLst>
            </p:cNvPr>
            <p:cNvSpPr txBox="1"/>
            <p:nvPr/>
          </p:nvSpPr>
          <p:spPr>
            <a:xfrm>
              <a:off x="9142412" y="3402504"/>
              <a:ext cx="934871" cy="338554"/>
            </a:xfrm>
            <a:prstGeom prst="rect">
              <a:avLst/>
            </a:prstGeom>
            <a:noFill/>
          </p:spPr>
          <p:txBody>
            <a:bodyPr wrap="none" rtlCol="0">
              <a:spAutoFit/>
            </a:bodyPr>
            <a:lstStyle/>
            <a:p>
              <a:r>
                <a:rPr lang="en-US" sz="1600" dirty="0"/>
                <a:t>Amount </a:t>
              </a:r>
            </a:p>
          </p:txBody>
        </p:sp>
        <p:sp>
          <p:nvSpPr>
            <p:cNvPr id="27" name="TextBox 26">
              <a:extLst>
                <a:ext uri="{FF2B5EF4-FFF2-40B4-BE49-F238E27FC236}">
                  <a16:creationId xmlns:a16="http://schemas.microsoft.com/office/drawing/2014/main" id="{4D9A7F82-0F9B-4A12-86FB-0A2C86EBC429}"/>
                </a:ext>
              </a:extLst>
            </p:cNvPr>
            <p:cNvSpPr txBox="1"/>
            <p:nvPr/>
          </p:nvSpPr>
          <p:spPr>
            <a:xfrm>
              <a:off x="8760617" y="1763953"/>
              <a:ext cx="1565621" cy="338554"/>
            </a:xfrm>
            <a:prstGeom prst="rect">
              <a:avLst/>
            </a:prstGeom>
            <a:noFill/>
          </p:spPr>
          <p:txBody>
            <a:bodyPr wrap="none" rtlCol="0">
              <a:spAutoFit/>
            </a:bodyPr>
            <a:lstStyle/>
            <a:p>
              <a:r>
                <a:rPr lang="en-US" sz="1600" dirty="0"/>
                <a:t>Company code: </a:t>
              </a:r>
            </a:p>
          </p:txBody>
        </p:sp>
        <p:sp>
          <p:nvSpPr>
            <p:cNvPr id="28" name="Rectangle 27">
              <a:extLst>
                <a:ext uri="{FF2B5EF4-FFF2-40B4-BE49-F238E27FC236}">
                  <a16:creationId xmlns:a16="http://schemas.microsoft.com/office/drawing/2014/main" id="{6EDA38EE-ECA1-4527-A924-24C6D503DDEF}"/>
                </a:ext>
              </a:extLst>
            </p:cNvPr>
            <p:cNvSpPr/>
            <p:nvPr/>
          </p:nvSpPr>
          <p:spPr>
            <a:xfrm>
              <a:off x="10484102" y="1821543"/>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US00</a:t>
              </a:r>
            </a:p>
          </p:txBody>
        </p:sp>
        <p:sp>
          <p:nvSpPr>
            <p:cNvPr id="29" name="TextBox 28">
              <a:extLst>
                <a:ext uri="{FF2B5EF4-FFF2-40B4-BE49-F238E27FC236}">
                  <a16:creationId xmlns:a16="http://schemas.microsoft.com/office/drawing/2014/main" id="{027D62EE-6881-4563-9529-FCBD745C367D}"/>
                </a:ext>
              </a:extLst>
            </p:cNvPr>
            <p:cNvSpPr txBox="1"/>
            <p:nvPr/>
          </p:nvSpPr>
          <p:spPr>
            <a:xfrm>
              <a:off x="8760617" y="2206122"/>
              <a:ext cx="1085875" cy="338554"/>
            </a:xfrm>
            <a:prstGeom prst="rect">
              <a:avLst/>
            </a:prstGeom>
            <a:noFill/>
          </p:spPr>
          <p:txBody>
            <a:bodyPr wrap="none" rtlCol="0">
              <a:spAutoFit/>
            </a:bodyPr>
            <a:lstStyle/>
            <a:p>
              <a:r>
                <a:rPr lang="en-US" sz="1600" dirty="0"/>
                <a:t>Currency: </a:t>
              </a:r>
            </a:p>
          </p:txBody>
        </p:sp>
        <p:sp>
          <p:nvSpPr>
            <p:cNvPr id="30" name="Rectangle 29">
              <a:extLst>
                <a:ext uri="{FF2B5EF4-FFF2-40B4-BE49-F238E27FC236}">
                  <a16:creationId xmlns:a16="http://schemas.microsoft.com/office/drawing/2014/main" id="{FB9AB91C-0B3B-4E27-8BD3-58FD8AE8DFBE}"/>
                </a:ext>
              </a:extLst>
            </p:cNvPr>
            <p:cNvSpPr/>
            <p:nvPr/>
          </p:nvSpPr>
          <p:spPr>
            <a:xfrm>
              <a:off x="10468677" y="2252561"/>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USD</a:t>
              </a:r>
            </a:p>
          </p:txBody>
        </p:sp>
        <p:sp>
          <p:nvSpPr>
            <p:cNvPr id="31" name="TextBox 30">
              <a:extLst>
                <a:ext uri="{FF2B5EF4-FFF2-40B4-BE49-F238E27FC236}">
                  <a16:creationId xmlns:a16="http://schemas.microsoft.com/office/drawing/2014/main" id="{C096F51A-479F-4FA5-B83B-2BC5F8686401}"/>
                </a:ext>
              </a:extLst>
            </p:cNvPr>
            <p:cNvSpPr txBox="1"/>
            <p:nvPr/>
          </p:nvSpPr>
          <p:spPr>
            <a:xfrm>
              <a:off x="8734392" y="2668251"/>
              <a:ext cx="1749710" cy="338554"/>
            </a:xfrm>
            <a:prstGeom prst="rect">
              <a:avLst/>
            </a:prstGeom>
            <a:noFill/>
          </p:spPr>
          <p:txBody>
            <a:bodyPr wrap="none" rtlCol="0">
              <a:spAutoFit/>
            </a:bodyPr>
            <a:lstStyle/>
            <a:p>
              <a:r>
                <a:rPr lang="en-US" sz="1600" dirty="0"/>
                <a:t>Transaction date: </a:t>
              </a:r>
            </a:p>
          </p:txBody>
        </p:sp>
        <p:sp>
          <p:nvSpPr>
            <p:cNvPr id="32" name="Rectangle 31">
              <a:extLst>
                <a:ext uri="{FF2B5EF4-FFF2-40B4-BE49-F238E27FC236}">
                  <a16:creationId xmlns:a16="http://schemas.microsoft.com/office/drawing/2014/main" id="{201A53F3-8377-4845-8A57-DBEC37646284}"/>
                </a:ext>
              </a:extLst>
            </p:cNvPr>
            <p:cNvSpPr/>
            <p:nvPr/>
          </p:nvSpPr>
          <p:spPr>
            <a:xfrm>
              <a:off x="10486992" y="2737194"/>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09/15/2018</a:t>
              </a:r>
            </a:p>
          </p:txBody>
        </p:sp>
        <p:sp>
          <p:nvSpPr>
            <p:cNvPr id="33" name="TextBox 32">
              <a:extLst>
                <a:ext uri="{FF2B5EF4-FFF2-40B4-BE49-F238E27FC236}">
                  <a16:creationId xmlns:a16="http://schemas.microsoft.com/office/drawing/2014/main" id="{0005CED9-E400-43B3-9252-A4625CDB8251}"/>
                </a:ext>
              </a:extLst>
            </p:cNvPr>
            <p:cNvSpPr txBox="1"/>
            <p:nvPr/>
          </p:nvSpPr>
          <p:spPr>
            <a:xfrm>
              <a:off x="5798636" y="3700046"/>
              <a:ext cx="526106" cy="338554"/>
            </a:xfrm>
            <a:prstGeom prst="rect">
              <a:avLst/>
            </a:prstGeom>
            <a:noFill/>
          </p:spPr>
          <p:txBody>
            <a:bodyPr wrap="none" rtlCol="0">
              <a:spAutoFit/>
            </a:bodyPr>
            <a:lstStyle/>
            <a:p>
              <a:r>
                <a:rPr lang="en-US" sz="1600" dirty="0"/>
                <a:t>001</a:t>
              </a:r>
            </a:p>
          </p:txBody>
        </p:sp>
        <p:sp>
          <p:nvSpPr>
            <p:cNvPr id="34" name="TextBox 33">
              <a:extLst>
                <a:ext uri="{FF2B5EF4-FFF2-40B4-BE49-F238E27FC236}">
                  <a16:creationId xmlns:a16="http://schemas.microsoft.com/office/drawing/2014/main" id="{55300B15-D892-4E7C-962F-DDE27F4FD93E}"/>
                </a:ext>
              </a:extLst>
            </p:cNvPr>
            <p:cNvSpPr txBox="1"/>
            <p:nvPr/>
          </p:nvSpPr>
          <p:spPr>
            <a:xfrm>
              <a:off x="6268366" y="3700046"/>
              <a:ext cx="412292" cy="338554"/>
            </a:xfrm>
            <a:prstGeom prst="rect">
              <a:avLst/>
            </a:prstGeom>
            <a:noFill/>
          </p:spPr>
          <p:txBody>
            <a:bodyPr wrap="none" rtlCol="0">
              <a:spAutoFit/>
            </a:bodyPr>
            <a:lstStyle/>
            <a:p>
              <a:r>
                <a:rPr lang="en-US" sz="1600" dirty="0"/>
                <a:t>01</a:t>
              </a:r>
            </a:p>
          </p:txBody>
        </p:sp>
        <p:sp>
          <p:nvSpPr>
            <p:cNvPr id="35" name="TextBox 34">
              <a:extLst>
                <a:ext uri="{FF2B5EF4-FFF2-40B4-BE49-F238E27FC236}">
                  <a16:creationId xmlns:a16="http://schemas.microsoft.com/office/drawing/2014/main" id="{ABE74D0A-C0F1-44F9-BC75-7F0A58134615}"/>
                </a:ext>
              </a:extLst>
            </p:cNvPr>
            <p:cNvSpPr txBox="1"/>
            <p:nvPr/>
          </p:nvSpPr>
          <p:spPr>
            <a:xfrm>
              <a:off x="6680658" y="3712535"/>
              <a:ext cx="1580817" cy="338554"/>
            </a:xfrm>
            <a:prstGeom prst="rect">
              <a:avLst/>
            </a:prstGeom>
            <a:noFill/>
          </p:spPr>
          <p:txBody>
            <a:bodyPr wrap="none" rtlCol="0">
              <a:spAutoFit/>
            </a:bodyPr>
            <a:lstStyle/>
            <a:p>
              <a:r>
                <a:rPr lang="en-US" sz="1600" dirty="0"/>
                <a:t>456 Customer Y</a:t>
              </a:r>
            </a:p>
          </p:txBody>
        </p:sp>
        <p:sp>
          <p:nvSpPr>
            <p:cNvPr id="36" name="TextBox 35">
              <a:extLst>
                <a:ext uri="{FF2B5EF4-FFF2-40B4-BE49-F238E27FC236}">
                  <a16:creationId xmlns:a16="http://schemas.microsoft.com/office/drawing/2014/main" id="{BA4366D4-F561-47C0-ACFF-82270DCD2C36}"/>
                </a:ext>
              </a:extLst>
            </p:cNvPr>
            <p:cNvSpPr txBox="1"/>
            <p:nvPr/>
          </p:nvSpPr>
          <p:spPr>
            <a:xfrm>
              <a:off x="9077915" y="3725691"/>
              <a:ext cx="1055097" cy="338554"/>
            </a:xfrm>
            <a:prstGeom prst="rect">
              <a:avLst/>
            </a:prstGeom>
            <a:noFill/>
          </p:spPr>
          <p:txBody>
            <a:bodyPr wrap="none" rtlCol="0">
              <a:spAutoFit/>
            </a:bodyPr>
            <a:lstStyle/>
            <a:p>
              <a:r>
                <a:rPr lang="en-US" sz="1600" dirty="0"/>
                <a:t>$4,000.00</a:t>
              </a:r>
            </a:p>
          </p:txBody>
        </p:sp>
        <p:sp>
          <p:nvSpPr>
            <p:cNvPr id="37" name="TextBox 36">
              <a:extLst>
                <a:ext uri="{FF2B5EF4-FFF2-40B4-BE49-F238E27FC236}">
                  <a16:creationId xmlns:a16="http://schemas.microsoft.com/office/drawing/2014/main" id="{1B4CA59F-C254-4CB7-92F5-D7DCFFDFBA43}"/>
                </a:ext>
              </a:extLst>
            </p:cNvPr>
            <p:cNvSpPr txBox="1"/>
            <p:nvPr/>
          </p:nvSpPr>
          <p:spPr>
            <a:xfrm>
              <a:off x="5789612" y="4055401"/>
              <a:ext cx="526106" cy="338554"/>
            </a:xfrm>
            <a:prstGeom prst="rect">
              <a:avLst/>
            </a:prstGeom>
            <a:noFill/>
          </p:spPr>
          <p:txBody>
            <a:bodyPr wrap="none" rtlCol="0">
              <a:spAutoFit/>
            </a:bodyPr>
            <a:lstStyle/>
            <a:p>
              <a:r>
                <a:rPr lang="en-US" sz="1600" dirty="0"/>
                <a:t>002</a:t>
              </a:r>
            </a:p>
          </p:txBody>
        </p:sp>
        <p:sp>
          <p:nvSpPr>
            <p:cNvPr id="38" name="TextBox 37">
              <a:extLst>
                <a:ext uri="{FF2B5EF4-FFF2-40B4-BE49-F238E27FC236}">
                  <a16:creationId xmlns:a16="http://schemas.microsoft.com/office/drawing/2014/main" id="{66870A7E-5B40-466C-B4C2-4F170E456035}"/>
                </a:ext>
              </a:extLst>
            </p:cNvPr>
            <p:cNvSpPr txBox="1"/>
            <p:nvPr/>
          </p:nvSpPr>
          <p:spPr>
            <a:xfrm>
              <a:off x="6259342" y="4055401"/>
              <a:ext cx="412292" cy="338554"/>
            </a:xfrm>
            <a:prstGeom prst="rect">
              <a:avLst/>
            </a:prstGeom>
            <a:noFill/>
          </p:spPr>
          <p:txBody>
            <a:bodyPr wrap="none" rtlCol="0">
              <a:spAutoFit/>
            </a:bodyPr>
            <a:lstStyle/>
            <a:p>
              <a:r>
                <a:rPr lang="en-US" sz="1600" dirty="0"/>
                <a:t>50</a:t>
              </a:r>
            </a:p>
          </p:txBody>
        </p:sp>
        <p:sp>
          <p:nvSpPr>
            <p:cNvPr id="39" name="TextBox 38">
              <a:extLst>
                <a:ext uri="{FF2B5EF4-FFF2-40B4-BE49-F238E27FC236}">
                  <a16:creationId xmlns:a16="http://schemas.microsoft.com/office/drawing/2014/main" id="{6EE5A1D4-187F-4713-B968-2FAFBD2456C8}"/>
                </a:ext>
              </a:extLst>
            </p:cNvPr>
            <p:cNvSpPr txBox="1"/>
            <p:nvPr/>
          </p:nvSpPr>
          <p:spPr>
            <a:xfrm>
              <a:off x="6671634" y="4067890"/>
              <a:ext cx="1718612" cy="338554"/>
            </a:xfrm>
            <a:prstGeom prst="rect">
              <a:avLst/>
            </a:prstGeom>
            <a:noFill/>
          </p:spPr>
          <p:txBody>
            <a:bodyPr wrap="none" rtlCol="0">
              <a:spAutoFit/>
            </a:bodyPr>
            <a:lstStyle/>
            <a:p>
              <a:r>
                <a:rPr lang="en-US" sz="1600" dirty="0"/>
                <a:t> 60XXXX Revenue</a:t>
              </a:r>
            </a:p>
          </p:txBody>
        </p:sp>
        <p:sp>
          <p:nvSpPr>
            <p:cNvPr id="40" name="TextBox 39">
              <a:extLst>
                <a:ext uri="{FF2B5EF4-FFF2-40B4-BE49-F238E27FC236}">
                  <a16:creationId xmlns:a16="http://schemas.microsoft.com/office/drawing/2014/main" id="{974D433C-FC8B-4E9E-90C4-F2AE81CCDB5F}"/>
                </a:ext>
              </a:extLst>
            </p:cNvPr>
            <p:cNvSpPr txBox="1"/>
            <p:nvPr/>
          </p:nvSpPr>
          <p:spPr>
            <a:xfrm>
              <a:off x="9068891" y="4081046"/>
              <a:ext cx="1124026" cy="338554"/>
            </a:xfrm>
            <a:prstGeom prst="rect">
              <a:avLst/>
            </a:prstGeom>
            <a:noFill/>
          </p:spPr>
          <p:txBody>
            <a:bodyPr wrap="none" rtlCol="0">
              <a:spAutoFit/>
            </a:bodyPr>
            <a:lstStyle/>
            <a:p>
              <a:r>
                <a:rPr lang="en-US" sz="1600" dirty="0"/>
                <a:t>$4,000.00-</a:t>
              </a:r>
            </a:p>
          </p:txBody>
        </p:sp>
      </p:grpSp>
    </p:spTree>
    <p:extLst>
      <p:ext uri="{BB962C8B-B14F-4D97-AF65-F5344CB8AC3E}">
        <p14:creationId xmlns:p14="http://schemas.microsoft.com/office/powerpoint/2010/main" val="2839155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Accounts Receivable</a:t>
            </a:r>
            <a:br>
              <a:rPr lang="en-US" dirty="0"/>
            </a:br>
            <a:r>
              <a:rPr lang="en-US" dirty="0"/>
              <a:t>Incoming Payments: Financial impact</a:t>
            </a:r>
          </a:p>
        </p:txBody>
      </p:sp>
      <p:sp>
        <p:nvSpPr>
          <p:cNvPr id="4" name="Content Placeholder 3"/>
          <p:cNvSpPr>
            <a:spLocks noGrp="1"/>
          </p:cNvSpPr>
          <p:nvPr>
            <p:ph sz="half" idx="1"/>
          </p:nvPr>
        </p:nvSpPr>
        <p:spPr>
          <a:xfrm>
            <a:off x="1488168" y="1752600"/>
            <a:ext cx="3920444" cy="4419600"/>
          </a:xfrm>
        </p:spPr>
        <p:txBody>
          <a:bodyPr/>
          <a:lstStyle/>
          <a:p>
            <a:r>
              <a:rPr lang="en-US" dirty="0"/>
              <a:t>Company code</a:t>
            </a:r>
          </a:p>
          <a:p>
            <a:r>
              <a:rPr lang="en-US" dirty="0"/>
              <a:t>Posting &amp; Document date</a:t>
            </a:r>
          </a:p>
          <a:p>
            <a:r>
              <a:rPr lang="en-US" dirty="0"/>
              <a:t>Transaction date</a:t>
            </a:r>
          </a:p>
          <a:p>
            <a:r>
              <a:rPr lang="en-US" dirty="0"/>
              <a:t>Document number</a:t>
            </a:r>
          </a:p>
          <a:p>
            <a:r>
              <a:rPr lang="en-US" dirty="0"/>
              <a:t>Currency</a:t>
            </a:r>
          </a:p>
          <a:p>
            <a:r>
              <a:rPr lang="en-US" dirty="0"/>
              <a:t>Line items</a:t>
            </a:r>
          </a:p>
          <a:p>
            <a:pPr lvl="1"/>
            <a:r>
              <a:rPr lang="en-US" dirty="0"/>
              <a:t>Customer (debit)</a:t>
            </a:r>
          </a:p>
          <a:p>
            <a:pPr lvl="1"/>
            <a:r>
              <a:rPr lang="en-US" dirty="0"/>
              <a:t>GL accounts (debit)</a:t>
            </a:r>
          </a:p>
          <a:p>
            <a:pPr lvl="1"/>
            <a:r>
              <a:rPr lang="en-US" dirty="0"/>
              <a:t>Amounts</a:t>
            </a:r>
          </a:p>
          <a:p>
            <a:endParaRPr lang="en-US" dirty="0"/>
          </a:p>
        </p:txBody>
      </p:sp>
      <p:sp>
        <p:nvSpPr>
          <p:cNvPr id="5" name="Flowchart: Process 4">
            <a:extLst>
              <a:ext uri="{FF2B5EF4-FFF2-40B4-BE49-F238E27FC236}">
                <a16:creationId xmlns:a16="http://schemas.microsoft.com/office/drawing/2014/main" id="{0C22DDBC-51E8-894C-9B7C-980AEEF4C4BF}"/>
              </a:ext>
            </a:extLst>
          </p:cNvPr>
          <p:cNvSpPr/>
          <p:nvPr/>
        </p:nvSpPr>
        <p:spPr>
          <a:xfrm>
            <a:off x="10818812" y="457200"/>
            <a:ext cx="914400" cy="304800"/>
          </a:xfrm>
          <a:prstGeom prst="flowChartProcess">
            <a:avLst/>
          </a:prstGeom>
          <a:solidFill>
            <a:srgbClr val="FFC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AR</a:t>
            </a:r>
          </a:p>
        </p:txBody>
      </p:sp>
      <p:grpSp>
        <p:nvGrpSpPr>
          <p:cNvPr id="11" name="Group 10">
            <a:extLst>
              <a:ext uri="{FF2B5EF4-FFF2-40B4-BE49-F238E27FC236}">
                <a16:creationId xmlns:a16="http://schemas.microsoft.com/office/drawing/2014/main" id="{BC974757-A492-46D4-912A-826B9E4F2D69}"/>
              </a:ext>
            </a:extLst>
          </p:cNvPr>
          <p:cNvGrpSpPr/>
          <p:nvPr/>
        </p:nvGrpSpPr>
        <p:grpSpPr>
          <a:xfrm>
            <a:off x="5713412" y="2362200"/>
            <a:ext cx="5840380" cy="2667000"/>
            <a:chOff x="5713412" y="1752600"/>
            <a:chExt cx="5840380" cy="2667000"/>
          </a:xfrm>
        </p:grpSpPr>
        <p:sp>
          <p:nvSpPr>
            <p:cNvPr id="12" name="TextBox 11">
              <a:extLst>
                <a:ext uri="{FF2B5EF4-FFF2-40B4-BE49-F238E27FC236}">
                  <a16:creationId xmlns:a16="http://schemas.microsoft.com/office/drawing/2014/main" id="{F2468F9B-C8FA-43A5-BA58-4994E06BBC8A}"/>
                </a:ext>
              </a:extLst>
            </p:cNvPr>
            <p:cNvSpPr txBox="1"/>
            <p:nvPr/>
          </p:nvSpPr>
          <p:spPr>
            <a:xfrm>
              <a:off x="5713412" y="1752600"/>
              <a:ext cx="1612749" cy="338554"/>
            </a:xfrm>
            <a:prstGeom prst="rect">
              <a:avLst/>
            </a:prstGeom>
            <a:noFill/>
          </p:spPr>
          <p:txBody>
            <a:bodyPr wrap="none" rtlCol="0">
              <a:spAutoFit/>
            </a:bodyPr>
            <a:lstStyle/>
            <a:p>
              <a:r>
                <a:rPr lang="en-US" sz="1600" dirty="0"/>
                <a:t>Document date: </a:t>
              </a:r>
            </a:p>
          </p:txBody>
        </p:sp>
        <p:sp>
          <p:nvSpPr>
            <p:cNvPr id="13" name="Rectangle 12">
              <a:extLst>
                <a:ext uri="{FF2B5EF4-FFF2-40B4-BE49-F238E27FC236}">
                  <a16:creationId xmlns:a16="http://schemas.microsoft.com/office/drawing/2014/main" id="{27C8D556-A324-4105-B3C9-D4E6983F82CD}"/>
                </a:ext>
              </a:extLst>
            </p:cNvPr>
            <p:cNvSpPr/>
            <p:nvPr/>
          </p:nvSpPr>
          <p:spPr>
            <a:xfrm>
              <a:off x="7618412" y="1821543"/>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09/16/2018</a:t>
              </a:r>
            </a:p>
          </p:txBody>
        </p:sp>
        <p:sp>
          <p:nvSpPr>
            <p:cNvPr id="14" name="TextBox 13">
              <a:extLst>
                <a:ext uri="{FF2B5EF4-FFF2-40B4-BE49-F238E27FC236}">
                  <a16:creationId xmlns:a16="http://schemas.microsoft.com/office/drawing/2014/main" id="{32654486-4F10-4676-B5FE-B3B61FCD8617}"/>
                </a:ext>
              </a:extLst>
            </p:cNvPr>
            <p:cNvSpPr txBox="1"/>
            <p:nvPr/>
          </p:nvSpPr>
          <p:spPr>
            <a:xfrm>
              <a:off x="5713412" y="2183618"/>
              <a:ext cx="1362104" cy="338554"/>
            </a:xfrm>
            <a:prstGeom prst="rect">
              <a:avLst/>
            </a:prstGeom>
            <a:noFill/>
          </p:spPr>
          <p:txBody>
            <a:bodyPr wrap="none" rtlCol="0">
              <a:spAutoFit/>
            </a:bodyPr>
            <a:lstStyle/>
            <a:p>
              <a:r>
                <a:rPr lang="en-US" sz="1600" dirty="0"/>
                <a:t>Posting date: </a:t>
              </a:r>
            </a:p>
          </p:txBody>
        </p:sp>
        <p:sp>
          <p:nvSpPr>
            <p:cNvPr id="15" name="TextBox 14">
              <a:extLst>
                <a:ext uri="{FF2B5EF4-FFF2-40B4-BE49-F238E27FC236}">
                  <a16:creationId xmlns:a16="http://schemas.microsoft.com/office/drawing/2014/main" id="{D416F945-0890-459B-92B8-B81ACCD258A7}"/>
                </a:ext>
              </a:extLst>
            </p:cNvPr>
            <p:cNvSpPr txBox="1"/>
            <p:nvPr/>
          </p:nvSpPr>
          <p:spPr>
            <a:xfrm>
              <a:off x="5713412" y="2602468"/>
              <a:ext cx="1853392" cy="338554"/>
            </a:xfrm>
            <a:prstGeom prst="rect">
              <a:avLst/>
            </a:prstGeom>
            <a:noFill/>
          </p:spPr>
          <p:txBody>
            <a:bodyPr wrap="none" rtlCol="0">
              <a:spAutoFit/>
            </a:bodyPr>
            <a:lstStyle/>
            <a:p>
              <a:r>
                <a:rPr lang="en-US" sz="1600" dirty="0"/>
                <a:t>Document Number</a:t>
              </a:r>
            </a:p>
          </p:txBody>
        </p:sp>
        <p:sp>
          <p:nvSpPr>
            <p:cNvPr id="16" name="Rectangle 15">
              <a:extLst>
                <a:ext uri="{FF2B5EF4-FFF2-40B4-BE49-F238E27FC236}">
                  <a16:creationId xmlns:a16="http://schemas.microsoft.com/office/drawing/2014/main" id="{A3AB2764-79CC-4903-8A85-A4AB664B69E8}"/>
                </a:ext>
              </a:extLst>
            </p:cNvPr>
            <p:cNvSpPr/>
            <p:nvPr/>
          </p:nvSpPr>
          <p:spPr>
            <a:xfrm>
              <a:off x="7618412" y="2671411"/>
              <a:ext cx="1061583"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ln>
                    <a:solidFill>
                      <a:schemeClr val="tx2"/>
                    </a:solidFill>
                  </a:ln>
                  <a:solidFill>
                    <a:schemeClr val="bg1">
                      <a:lumMod val="75000"/>
                    </a:schemeClr>
                  </a:solidFill>
                </a:rPr>
                <a:t>1XXXXXXX</a:t>
              </a:r>
            </a:p>
          </p:txBody>
        </p:sp>
        <p:sp>
          <p:nvSpPr>
            <p:cNvPr id="17" name="Rectangle 16">
              <a:extLst>
                <a:ext uri="{FF2B5EF4-FFF2-40B4-BE49-F238E27FC236}">
                  <a16:creationId xmlns:a16="http://schemas.microsoft.com/office/drawing/2014/main" id="{4B07BAB7-7337-47D4-AD65-DA283DD66914}"/>
                </a:ext>
              </a:extLst>
            </p:cNvPr>
            <p:cNvSpPr/>
            <p:nvPr/>
          </p:nvSpPr>
          <p:spPr>
            <a:xfrm>
              <a:off x="7613195" y="2252561"/>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09/16/2018</a:t>
              </a:r>
            </a:p>
          </p:txBody>
        </p:sp>
        <p:cxnSp>
          <p:nvCxnSpPr>
            <p:cNvPr id="18" name="Straight Connector 17">
              <a:extLst>
                <a:ext uri="{FF2B5EF4-FFF2-40B4-BE49-F238E27FC236}">
                  <a16:creationId xmlns:a16="http://schemas.microsoft.com/office/drawing/2014/main" id="{0C5440A8-8B6A-4600-8C0F-52383299DF8A}"/>
                </a:ext>
              </a:extLst>
            </p:cNvPr>
            <p:cNvCxnSpPr/>
            <p:nvPr/>
          </p:nvCxnSpPr>
          <p:spPr>
            <a:xfrm>
              <a:off x="5865812" y="3352800"/>
              <a:ext cx="4800600" cy="0"/>
            </a:xfrm>
            <a:prstGeom prst="line">
              <a:avLst/>
            </a:prstGeom>
          </p:spPr>
          <p:style>
            <a:lnRef idx="1">
              <a:schemeClr val="accent4"/>
            </a:lnRef>
            <a:fillRef idx="0">
              <a:schemeClr val="accent4"/>
            </a:fillRef>
            <a:effectRef idx="0">
              <a:schemeClr val="accent4"/>
            </a:effectRef>
            <a:fontRef idx="minor">
              <a:schemeClr val="tx1"/>
            </a:fontRef>
          </p:style>
        </p:cxnSp>
        <p:sp>
          <p:nvSpPr>
            <p:cNvPr id="19" name="TextBox 18">
              <a:extLst>
                <a:ext uri="{FF2B5EF4-FFF2-40B4-BE49-F238E27FC236}">
                  <a16:creationId xmlns:a16="http://schemas.microsoft.com/office/drawing/2014/main" id="{5EADDE8C-9FFA-495B-95DA-4434DD25CE03}"/>
                </a:ext>
              </a:extLst>
            </p:cNvPr>
            <p:cNvSpPr txBox="1"/>
            <p:nvPr/>
          </p:nvSpPr>
          <p:spPr>
            <a:xfrm>
              <a:off x="5789612" y="3006805"/>
              <a:ext cx="2553904" cy="338554"/>
            </a:xfrm>
            <a:prstGeom prst="rect">
              <a:avLst/>
            </a:prstGeom>
            <a:noFill/>
          </p:spPr>
          <p:txBody>
            <a:bodyPr wrap="none" rtlCol="0">
              <a:spAutoFit/>
            </a:bodyPr>
            <a:lstStyle/>
            <a:p>
              <a:r>
                <a:rPr lang="en-US" sz="1600" dirty="0"/>
                <a:t>Item in document currency</a:t>
              </a:r>
            </a:p>
          </p:txBody>
        </p:sp>
        <p:sp>
          <p:nvSpPr>
            <p:cNvPr id="20" name="TextBox 19">
              <a:extLst>
                <a:ext uri="{FF2B5EF4-FFF2-40B4-BE49-F238E27FC236}">
                  <a16:creationId xmlns:a16="http://schemas.microsoft.com/office/drawing/2014/main" id="{D5FC9EC0-A5EA-44CD-B1B9-460CCDE22EE3}"/>
                </a:ext>
              </a:extLst>
            </p:cNvPr>
            <p:cNvSpPr txBox="1"/>
            <p:nvPr/>
          </p:nvSpPr>
          <p:spPr>
            <a:xfrm>
              <a:off x="5789612" y="3387137"/>
              <a:ext cx="611065" cy="338554"/>
            </a:xfrm>
            <a:prstGeom prst="rect">
              <a:avLst/>
            </a:prstGeom>
            <a:noFill/>
          </p:spPr>
          <p:txBody>
            <a:bodyPr wrap="none" rtlCol="0">
              <a:spAutoFit/>
            </a:bodyPr>
            <a:lstStyle/>
            <a:p>
              <a:r>
                <a:rPr lang="en-US" sz="1600" dirty="0"/>
                <a:t>Line </a:t>
              </a:r>
            </a:p>
          </p:txBody>
        </p:sp>
        <p:sp>
          <p:nvSpPr>
            <p:cNvPr id="21" name="TextBox 20">
              <a:extLst>
                <a:ext uri="{FF2B5EF4-FFF2-40B4-BE49-F238E27FC236}">
                  <a16:creationId xmlns:a16="http://schemas.microsoft.com/office/drawing/2014/main" id="{10817967-DDC1-490C-A16B-AFBD655F6264}"/>
                </a:ext>
              </a:extLst>
            </p:cNvPr>
            <p:cNvSpPr txBox="1"/>
            <p:nvPr/>
          </p:nvSpPr>
          <p:spPr>
            <a:xfrm>
              <a:off x="6290453" y="3387137"/>
              <a:ext cx="476412" cy="338554"/>
            </a:xfrm>
            <a:prstGeom prst="rect">
              <a:avLst/>
            </a:prstGeom>
            <a:noFill/>
          </p:spPr>
          <p:txBody>
            <a:bodyPr wrap="none" rtlCol="0">
              <a:spAutoFit/>
            </a:bodyPr>
            <a:lstStyle/>
            <a:p>
              <a:r>
                <a:rPr lang="en-US" sz="1600" dirty="0"/>
                <a:t>PK </a:t>
              </a:r>
            </a:p>
          </p:txBody>
        </p:sp>
        <p:sp>
          <p:nvSpPr>
            <p:cNvPr id="25" name="TextBox 24">
              <a:extLst>
                <a:ext uri="{FF2B5EF4-FFF2-40B4-BE49-F238E27FC236}">
                  <a16:creationId xmlns:a16="http://schemas.microsoft.com/office/drawing/2014/main" id="{44DBC6EC-C890-489D-9780-38238A36472F}"/>
                </a:ext>
              </a:extLst>
            </p:cNvPr>
            <p:cNvSpPr txBox="1"/>
            <p:nvPr/>
          </p:nvSpPr>
          <p:spPr>
            <a:xfrm>
              <a:off x="6686265" y="3395062"/>
              <a:ext cx="941283" cy="338554"/>
            </a:xfrm>
            <a:prstGeom prst="rect">
              <a:avLst/>
            </a:prstGeom>
            <a:noFill/>
          </p:spPr>
          <p:txBody>
            <a:bodyPr wrap="none" rtlCol="0">
              <a:spAutoFit/>
            </a:bodyPr>
            <a:lstStyle/>
            <a:p>
              <a:r>
                <a:rPr lang="en-US" sz="1600" dirty="0"/>
                <a:t>Account </a:t>
              </a:r>
            </a:p>
          </p:txBody>
        </p:sp>
        <p:sp>
          <p:nvSpPr>
            <p:cNvPr id="26" name="TextBox 25">
              <a:extLst>
                <a:ext uri="{FF2B5EF4-FFF2-40B4-BE49-F238E27FC236}">
                  <a16:creationId xmlns:a16="http://schemas.microsoft.com/office/drawing/2014/main" id="{ABF6408E-4888-45D6-9FB5-A65EBE36B365}"/>
                </a:ext>
              </a:extLst>
            </p:cNvPr>
            <p:cNvSpPr txBox="1"/>
            <p:nvPr/>
          </p:nvSpPr>
          <p:spPr>
            <a:xfrm>
              <a:off x="9142412" y="3402504"/>
              <a:ext cx="934871" cy="338554"/>
            </a:xfrm>
            <a:prstGeom prst="rect">
              <a:avLst/>
            </a:prstGeom>
            <a:noFill/>
          </p:spPr>
          <p:txBody>
            <a:bodyPr wrap="none" rtlCol="0">
              <a:spAutoFit/>
            </a:bodyPr>
            <a:lstStyle/>
            <a:p>
              <a:r>
                <a:rPr lang="en-US" sz="1600" dirty="0"/>
                <a:t>Amount </a:t>
              </a:r>
            </a:p>
          </p:txBody>
        </p:sp>
        <p:sp>
          <p:nvSpPr>
            <p:cNvPr id="27" name="TextBox 26">
              <a:extLst>
                <a:ext uri="{FF2B5EF4-FFF2-40B4-BE49-F238E27FC236}">
                  <a16:creationId xmlns:a16="http://schemas.microsoft.com/office/drawing/2014/main" id="{E605405A-18ED-4C77-8645-067A8F92CA29}"/>
                </a:ext>
              </a:extLst>
            </p:cNvPr>
            <p:cNvSpPr txBox="1"/>
            <p:nvPr/>
          </p:nvSpPr>
          <p:spPr>
            <a:xfrm>
              <a:off x="8760617" y="1763953"/>
              <a:ext cx="1565621" cy="338554"/>
            </a:xfrm>
            <a:prstGeom prst="rect">
              <a:avLst/>
            </a:prstGeom>
            <a:noFill/>
          </p:spPr>
          <p:txBody>
            <a:bodyPr wrap="none" rtlCol="0">
              <a:spAutoFit/>
            </a:bodyPr>
            <a:lstStyle/>
            <a:p>
              <a:r>
                <a:rPr lang="en-US" sz="1600" dirty="0"/>
                <a:t>Company code: </a:t>
              </a:r>
            </a:p>
          </p:txBody>
        </p:sp>
        <p:sp>
          <p:nvSpPr>
            <p:cNvPr id="28" name="Rectangle 27">
              <a:extLst>
                <a:ext uri="{FF2B5EF4-FFF2-40B4-BE49-F238E27FC236}">
                  <a16:creationId xmlns:a16="http://schemas.microsoft.com/office/drawing/2014/main" id="{77FBA199-1953-446E-82D3-18FBD7C63DBB}"/>
                </a:ext>
              </a:extLst>
            </p:cNvPr>
            <p:cNvSpPr/>
            <p:nvPr/>
          </p:nvSpPr>
          <p:spPr>
            <a:xfrm>
              <a:off x="10484102" y="1821543"/>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US00</a:t>
              </a:r>
            </a:p>
          </p:txBody>
        </p:sp>
        <p:sp>
          <p:nvSpPr>
            <p:cNvPr id="29" name="TextBox 28">
              <a:extLst>
                <a:ext uri="{FF2B5EF4-FFF2-40B4-BE49-F238E27FC236}">
                  <a16:creationId xmlns:a16="http://schemas.microsoft.com/office/drawing/2014/main" id="{F01B0448-3F18-43D6-84FC-9778BD7739A7}"/>
                </a:ext>
              </a:extLst>
            </p:cNvPr>
            <p:cNvSpPr txBox="1"/>
            <p:nvPr/>
          </p:nvSpPr>
          <p:spPr>
            <a:xfrm>
              <a:off x="8760617" y="2206122"/>
              <a:ext cx="1085875" cy="338554"/>
            </a:xfrm>
            <a:prstGeom prst="rect">
              <a:avLst/>
            </a:prstGeom>
            <a:noFill/>
          </p:spPr>
          <p:txBody>
            <a:bodyPr wrap="none" rtlCol="0">
              <a:spAutoFit/>
            </a:bodyPr>
            <a:lstStyle/>
            <a:p>
              <a:r>
                <a:rPr lang="en-US" sz="1600" dirty="0"/>
                <a:t>Currency: </a:t>
              </a:r>
            </a:p>
          </p:txBody>
        </p:sp>
        <p:sp>
          <p:nvSpPr>
            <p:cNvPr id="30" name="Rectangle 29">
              <a:extLst>
                <a:ext uri="{FF2B5EF4-FFF2-40B4-BE49-F238E27FC236}">
                  <a16:creationId xmlns:a16="http://schemas.microsoft.com/office/drawing/2014/main" id="{B643CC16-D15D-4FAF-9A72-22C573E30A63}"/>
                </a:ext>
              </a:extLst>
            </p:cNvPr>
            <p:cNvSpPr/>
            <p:nvPr/>
          </p:nvSpPr>
          <p:spPr>
            <a:xfrm>
              <a:off x="10468677" y="2252561"/>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USD</a:t>
              </a:r>
            </a:p>
          </p:txBody>
        </p:sp>
        <p:sp>
          <p:nvSpPr>
            <p:cNvPr id="31" name="TextBox 30">
              <a:extLst>
                <a:ext uri="{FF2B5EF4-FFF2-40B4-BE49-F238E27FC236}">
                  <a16:creationId xmlns:a16="http://schemas.microsoft.com/office/drawing/2014/main" id="{B791B575-974F-4B0A-AAE3-420BA2CA99C5}"/>
                </a:ext>
              </a:extLst>
            </p:cNvPr>
            <p:cNvSpPr txBox="1"/>
            <p:nvPr/>
          </p:nvSpPr>
          <p:spPr>
            <a:xfrm>
              <a:off x="8734392" y="2668251"/>
              <a:ext cx="1749710" cy="338554"/>
            </a:xfrm>
            <a:prstGeom prst="rect">
              <a:avLst/>
            </a:prstGeom>
            <a:noFill/>
          </p:spPr>
          <p:txBody>
            <a:bodyPr wrap="none" rtlCol="0">
              <a:spAutoFit/>
            </a:bodyPr>
            <a:lstStyle/>
            <a:p>
              <a:r>
                <a:rPr lang="en-US" sz="1600" dirty="0"/>
                <a:t>Transaction date: </a:t>
              </a:r>
            </a:p>
          </p:txBody>
        </p:sp>
        <p:sp>
          <p:nvSpPr>
            <p:cNvPr id="32" name="Rectangle 31">
              <a:extLst>
                <a:ext uri="{FF2B5EF4-FFF2-40B4-BE49-F238E27FC236}">
                  <a16:creationId xmlns:a16="http://schemas.microsoft.com/office/drawing/2014/main" id="{2C8C671B-A8E2-4669-8D34-5C91DB03C41A}"/>
                </a:ext>
              </a:extLst>
            </p:cNvPr>
            <p:cNvSpPr/>
            <p:nvPr/>
          </p:nvSpPr>
          <p:spPr>
            <a:xfrm>
              <a:off x="10486992" y="2737194"/>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09/18/2018</a:t>
              </a:r>
            </a:p>
          </p:txBody>
        </p:sp>
        <p:sp>
          <p:nvSpPr>
            <p:cNvPr id="33" name="TextBox 32">
              <a:extLst>
                <a:ext uri="{FF2B5EF4-FFF2-40B4-BE49-F238E27FC236}">
                  <a16:creationId xmlns:a16="http://schemas.microsoft.com/office/drawing/2014/main" id="{B2D3DB18-F82E-4A3E-9227-A80FC8EA2228}"/>
                </a:ext>
              </a:extLst>
            </p:cNvPr>
            <p:cNvSpPr txBox="1"/>
            <p:nvPr/>
          </p:nvSpPr>
          <p:spPr>
            <a:xfrm>
              <a:off x="5798636" y="3700046"/>
              <a:ext cx="526106" cy="338554"/>
            </a:xfrm>
            <a:prstGeom prst="rect">
              <a:avLst/>
            </a:prstGeom>
            <a:noFill/>
          </p:spPr>
          <p:txBody>
            <a:bodyPr wrap="none" rtlCol="0">
              <a:spAutoFit/>
            </a:bodyPr>
            <a:lstStyle/>
            <a:p>
              <a:r>
                <a:rPr lang="en-US" sz="1600" dirty="0"/>
                <a:t>001</a:t>
              </a:r>
            </a:p>
          </p:txBody>
        </p:sp>
        <p:sp>
          <p:nvSpPr>
            <p:cNvPr id="34" name="TextBox 33">
              <a:extLst>
                <a:ext uri="{FF2B5EF4-FFF2-40B4-BE49-F238E27FC236}">
                  <a16:creationId xmlns:a16="http://schemas.microsoft.com/office/drawing/2014/main" id="{1AA07812-ED2E-4635-A164-0FCDCAFE47D3}"/>
                </a:ext>
              </a:extLst>
            </p:cNvPr>
            <p:cNvSpPr txBox="1"/>
            <p:nvPr/>
          </p:nvSpPr>
          <p:spPr>
            <a:xfrm>
              <a:off x="6268366" y="3700046"/>
              <a:ext cx="412292" cy="338554"/>
            </a:xfrm>
            <a:prstGeom prst="rect">
              <a:avLst/>
            </a:prstGeom>
            <a:noFill/>
          </p:spPr>
          <p:txBody>
            <a:bodyPr wrap="none" rtlCol="0">
              <a:spAutoFit/>
            </a:bodyPr>
            <a:lstStyle/>
            <a:p>
              <a:r>
                <a:rPr lang="en-US" sz="1600" dirty="0"/>
                <a:t>40</a:t>
              </a:r>
            </a:p>
          </p:txBody>
        </p:sp>
        <p:sp>
          <p:nvSpPr>
            <p:cNvPr id="35" name="TextBox 34">
              <a:extLst>
                <a:ext uri="{FF2B5EF4-FFF2-40B4-BE49-F238E27FC236}">
                  <a16:creationId xmlns:a16="http://schemas.microsoft.com/office/drawing/2014/main" id="{3C7D291B-8580-4B4E-954A-4D94BC58B41E}"/>
                </a:ext>
              </a:extLst>
            </p:cNvPr>
            <p:cNvSpPr txBox="1"/>
            <p:nvPr/>
          </p:nvSpPr>
          <p:spPr>
            <a:xfrm>
              <a:off x="6680658" y="3712535"/>
              <a:ext cx="1372492" cy="338554"/>
            </a:xfrm>
            <a:prstGeom prst="rect">
              <a:avLst/>
            </a:prstGeom>
            <a:noFill/>
          </p:spPr>
          <p:txBody>
            <a:bodyPr wrap="none" rtlCol="0">
              <a:spAutoFit/>
            </a:bodyPr>
            <a:lstStyle/>
            <a:p>
              <a:r>
                <a:rPr lang="en-US" sz="1600" dirty="0"/>
                <a:t>10XXXX Bank</a:t>
              </a:r>
            </a:p>
          </p:txBody>
        </p:sp>
        <p:sp>
          <p:nvSpPr>
            <p:cNvPr id="36" name="TextBox 35">
              <a:extLst>
                <a:ext uri="{FF2B5EF4-FFF2-40B4-BE49-F238E27FC236}">
                  <a16:creationId xmlns:a16="http://schemas.microsoft.com/office/drawing/2014/main" id="{A0D24EC9-8B99-4E5F-B2C4-BC9714793FD7}"/>
                </a:ext>
              </a:extLst>
            </p:cNvPr>
            <p:cNvSpPr txBox="1"/>
            <p:nvPr/>
          </p:nvSpPr>
          <p:spPr>
            <a:xfrm>
              <a:off x="9077915" y="3725691"/>
              <a:ext cx="1055097" cy="338554"/>
            </a:xfrm>
            <a:prstGeom prst="rect">
              <a:avLst/>
            </a:prstGeom>
            <a:noFill/>
          </p:spPr>
          <p:txBody>
            <a:bodyPr wrap="none" rtlCol="0">
              <a:spAutoFit/>
            </a:bodyPr>
            <a:lstStyle/>
            <a:p>
              <a:r>
                <a:rPr lang="en-US" sz="1600" dirty="0"/>
                <a:t>$4,000.00</a:t>
              </a:r>
            </a:p>
          </p:txBody>
        </p:sp>
        <p:sp>
          <p:nvSpPr>
            <p:cNvPr id="37" name="TextBox 36">
              <a:extLst>
                <a:ext uri="{FF2B5EF4-FFF2-40B4-BE49-F238E27FC236}">
                  <a16:creationId xmlns:a16="http://schemas.microsoft.com/office/drawing/2014/main" id="{3B32182E-E6ED-462B-933B-810989931733}"/>
                </a:ext>
              </a:extLst>
            </p:cNvPr>
            <p:cNvSpPr txBox="1"/>
            <p:nvPr/>
          </p:nvSpPr>
          <p:spPr>
            <a:xfrm>
              <a:off x="5789612" y="4055401"/>
              <a:ext cx="526106" cy="338554"/>
            </a:xfrm>
            <a:prstGeom prst="rect">
              <a:avLst/>
            </a:prstGeom>
            <a:noFill/>
          </p:spPr>
          <p:txBody>
            <a:bodyPr wrap="none" rtlCol="0">
              <a:spAutoFit/>
            </a:bodyPr>
            <a:lstStyle/>
            <a:p>
              <a:r>
                <a:rPr lang="en-US" sz="1600" dirty="0"/>
                <a:t>002</a:t>
              </a:r>
            </a:p>
          </p:txBody>
        </p:sp>
        <p:sp>
          <p:nvSpPr>
            <p:cNvPr id="38" name="TextBox 37">
              <a:extLst>
                <a:ext uri="{FF2B5EF4-FFF2-40B4-BE49-F238E27FC236}">
                  <a16:creationId xmlns:a16="http://schemas.microsoft.com/office/drawing/2014/main" id="{2D4FF274-F1BF-49FC-A974-A95A25174C37}"/>
                </a:ext>
              </a:extLst>
            </p:cNvPr>
            <p:cNvSpPr txBox="1"/>
            <p:nvPr/>
          </p:nvSpPr>
          <p:spPr>
            <a:xfrm>
              <a:off x="6259342" y="4055401"/>
              <a:ext cx="412292" cy="338554"/>
            </a:xfrm>
            <a:prstGeom prst="rect">
              <a:avLst/>
            </a:prstGeom>
            <a:noFill/>
          </p:spPr>
          <p:txBody>
            <a:bodyPr wrap="none" rtlCol="0">
              <a:spAutoFit/>
            </a:bodyPr>
            <a:lstStyle/>
            <a:p>
              <a:r>
                <a:rPr lang="en-US" sz="1600" dirty="0"/>
                <a:t>15</a:t>
              </a:r>
            </a:p>
          </p:txBody>
        </p:sp>
        <p:sp>
          <p:nvSpPr>
            <p:cNvPr id="39" name="TextBox 38">
              <a:extLst>
                <a:ext uri="{FF2B5EF4-FFF2-40B4-BE49-F238E27FC236}">
                  <a16:creationId xmlns:a16="http://schemas.microsoft.com/office/drawing/2014/main" id="{D89D9B9F-C577-414D-92EC-8C3D3AD1F094}"/>
                </a:ext>
              </a:extLst>
            </p:cNvPr>
            <p:cNvSpPr txBox="1"/>
            <p:nvPr/>
          </p:nvSpPr>
          <p:spPr>
            <a:xfrm>
              <a:off x="6671634" y="4067890"/>
              <a:ext cx="1670586" cy="338554"/>
            </a:xfrm>
            <a:prstGeom prst="rect">
              <a:avLst/>
            </a:prstGeom>
            <a:noFill/>
          </p:spPr>
          <p:txBody>
            <a:bodyPr wrap="none" rtlCol="0">
              <a:spAutoFit/>
            </a:bodyPr>
            <a:lstStyle/>
            <a:p>
              <a:r>
                <a:rPr lang="en-US" sz="1600" dirty="0"/>
                <a:t>  456 Customer Y</a:t>
              </a:r>
            </a:p>
          </p:txBody>
        </p:sp>
        <p:sp>
          <p:nvSpPr>
            <p:cNvPr id="40" name="TextBox 39">
              <a:extLst>
                <a:ext uri="{FF2B5EF4-FFF2-40B4-BE49-F238E27FC236}">
                  <a16:creationId xmlns:a16="http://schemas.microsoft.com/office/drawing/2014/main" id="{BD20A3E6-D17C-4D70-97B5-28D4803DA896}"/>
                </a:ext>
              </a:extLst>
            </p:cNvPr>
            <p:cNvSpPr txBox="1"/>
            <p:nvPr/>
          </p:nvSpPr>
          <p:spPr>
            <a:xfrm>
              <a:off x="9068891" y="4081046"/>
              <a:ext cx="1124026" cy="338554"/>
            </a:xfrm>
            <a:prstGeom prst="rect">
              <a:avLst/>
            </a:prstGeom>
            <a:noFill/>
          </p:spPr>
          <p:txBody>
            <a:bodyPr wrap="none" rtlCol="0">
              <a:spAutoFit/>
            </a:bodyPr>
            <a:lstStyle/>
            <a:p>
              <a:r>
                <a:rPr lang="en-US" sz="1600" dirty="0"/>
                <a:t>$4,000.00-</a:t>
              </a:r>
            </a:p>
          </p:txBody>
        </p:sp>
      </p:grpSp>
    </p:spTree>
    <p:extLst>
      <p:ext uri="{BB962C8B-B14F-4D97-AF65-F5344CB8AC3E}">
        <p14:creationId xmlns:p14="http://schemas.microsoft.com/office/powerpoint/2010/main" val="2305789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E8212-AE4C-5449-9C1C-048FD334AADB}"/>
              </a:ext>
            </a:extLst>
          </p:cNvPr>
          <p:cNvSpPr>
            <a:spLocks noGrp="1"/>
          </p:cNvSpPr>
          <p:nvPr>
            <p:ph type="title"/>
          </p:nvPr>
        </p:nvSpPr>
        <p:spPr/>
        <p:txBody>
          <a:bodyPr/>
          <a:lstStyle/>
          <a:p>
            <a:r>
              <a:rPr lang="en-US" dirty="0"/>
              <a:t>Accounts Payable (AP)</a:t>
            </a:r>
          </a:p>
        </p:txBody>
      </p:sp>
      <p:sp>
        <p:nvSpPr>
          <p:cNvPr id="3" name="Content Placeholder 2">
            <a:extLst>
              <a:ext uri="{FF2B5EF4-FFF2-40B4-BE49-F238E27FC236}">
                <a16:creationId xmlns:a16="http://schemas.microsoft.com/office/drawing/2014/main" id="{DD8BA276-AF69-3E43-A253-B2B7AA93D2C0}"/>
              </a:ext>
            </a:extLst>
          </p:cNvPr>
          <p:cNvSpPr>
            <a:spLocks noGrp="1"/>
          </p:cNvSpPr>
          <p:nvPr>
            <p:ph type="body" idx="1"/>
          </p:nvPr>
        </p:nvSpPr>
        <p:spPr/>
        <p:txBody>
          <a:bodyPr/>
          <a:lstStyle/>
          <a:p>
            <a:r>
              <a:rPr lang="en-US" dirty="0"/>
              <a:t>SAP Finance (FI)</a:t>
            </a:r>
          </a:p>
        </p:txBody>
      </p:sp>
    </p:spTree>
    <p:extLst>
      <p:ext uri="{BB962C8B-B14F-4D97-AF65-F5344CB8AC3E}">
        <p14:creationId xmlns:p14="http://schemas.microsoft.com/office/powerpoint/2010/main" val="3538402566"/>
      </p:ext>
    </p:extLst>
  </p:cSld>
  <p:clrMapOvr>
    <a:masterClrMapping/>
  </p:clrMapOvr>
  <p:transition spd="slow">
    <p:push dir="u"/>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Accounts Receivable</a:t>
            </a:r>
            <a:br>
              <a:rPr lang="en-US" dirty="0"/>
            </a:br>
            <a:r>
              <a:rPr lang="en-US" dirty="0"/>
              <a:t>Introduction</a:t>
            </a:r>
          </a:p>
        </p:txBody>
      </p:sp>
      <p:grpSp>
        <p:nvGrpSpPr>
          <p:cNvPr id="18" name="Group 17">
            <a:extLst>
              <a:ext uri="{FF2B5EF4-FFF2-40B4-BE49-F238E27FC236}">
                <a16:creationId xmlns:a16="http://schemas.microsoft.com/office/drawing/2014/main" id="{0BC61678-EB5D-446E-9CD1-D7AA97D19B4F}"/>
              </a:ext>
            </a:extLst>
          </p:cNvPr>
          <p:cNvGrpSpPr/>
          <p:nvPr/>
        </p:nvGrpSpPr>
        <p:grpSpPr>
          <a:xfrm>
            <a:off x="5139160" y="1790219"/>
            <a:ext cx="2590799" cy="3078996"/>
            <a:chOff x="5141912" y="1936303"/>
            <a:chExt cx="2590799" cy="3078996"/>
          </a:xfrm>
        </p:grpSpPr>
        <p:graphicFrame>
          <p:nvGraphicFramePr>
            <p:cNvPr id="10" name="Content Placeholder 2">
              <a:extLst>
                <a:ext uri="{FF2B5EF4-FFF2-40B4-BE49-F238E27FC236}">
                  <a16:creationId xmlns:a16="http://schemas.microsoft.com/office/drawing/2014/main" id="{56BE2CDA-9502-43F3-B76B-F9796433E59E}"/>
                </a:ext>
              </a:extLst>
            </p:cNvPr>
            <p:cNvGraphicFramePr>
              <a:graphicFrameLocks/>
            </p:cNvGraphicFramePr>
            <p:nvPr/>
          </p:nvGraphicFramePr>
          <p:xfrm>
            <a:off x="5561012" y="1936303"/>
            <a:ext cx="1866900" cy="198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Rectangle 10">
              <a:extLst>
                <a:ext uri="{FF2B5EF4-FFF2-40B4-BE49-F238E27FC236}">
                  <a16:creationId xmlns:a16="http://schemas.microsoft.com/office/drawing/2014/main" id="{FB894FDF-E604-4F83-973B-5C2D6DAAFD7A}"/>
                </a:ext>
              </a:extLst>
            </p:cNvPr>
            <p:cNvSpPr/>
            <p:nvPr/>
          </p:nvSpPr>
          <p:spPr>
            <a:xfrm>
              <a:off x="5141912" y="4091969"/>
              <a:ext cx="2590799" cy="923330"/>
            </a:xfrm>
            <a:prstGeom prst="rect">
              <a:avLst/>
            </a:prstGeom>
          </p:spPr>
          <p:txBody>
            <a:bodyPr wrap="square">
              <a:spAutoFit/>
            </a:bodyPr>
            <a:lstStyle/>
            <a:p>
              <a:pPr algn="ctr"/>
              <a:r>
                <a:rPr lang="en-US" dirty="0"/>
                <a:t>Integral part of procurement to pay process.</a:t>
              </a:r>
            </a:p>
          </p:txBody>
        </p:sp>
      </p:grpSp>
      <p:grpSp>
        <p:nvGrpSpPr>
          <p:cNvPr id="19" name="Group 18">
            <a:extLst>
              <a:ext uri="{FF2B5EF4-FFF2-40B4-BE49-F238E27FC236}">
                <a16:creationId xmlns:a16="http://schemas.microsoft.com/office/drawing/2014/main" id="{C1989475-8B1E-4B6F-B80A-694FAA877066}"/>
              </a:ext>
            </a:extLst>
          </p:cNvPr>
          <p:cNvGrpSpPr/>
          <p:nvPr/>
        </p:nvGrpSpPr>
        <p:grpSpPr>
          <a:xfrm>
            <a:off x="8532812" y="1768251"/>
            <a:ext cx="3200400" cy="2940497"/>
            <a:chOff x="8532813" y="1936303"/>
            <a:chExt cx="3200400" cy="2940497"/>
          </a:xfrm>
        </p:grpSpPr>
        <p:pic>
          <p:nvPicPr>
            <p:cNvPr id="1026" name="Picture 2" descr="Image result for integration icon">
              <a:extLst>
                <a:ext uri="{FF2B5EF4-FFF2-40B4-BE49-F238E27FC236}">
                  <a16:creationId xmlns:a16="http://schemas.microsoft.com/office/drawing/2014/main" id="{43C564BE-5445-44E6-A498-9AF73B7C236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028112" y="1936303"/>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F5C48052-784C-4E9E-8D04-D7ED91B77D4B}"/>
                </a:ext>
              </a:extLst>
            </p:cNvPr>
            <p:cNvSpPr txBox="1"/>
            <p:nvPr/>
          </p:nvSpPr>
          <p:spPr>
            <a:xfrm>
              <a:off x="10026293" y="3281712"/>
              <a:ext cx="1531717" cy="646331"/>
            </a:xfrm>
            <a:prstGeom prst="rect">
              <a:avLst/>
            </a:prstGeom>
            <a:noFill/>
          </p:spPr>
          <p:txBody>
            <a:bodyPr wrap="square" rtlCol="0">
              <a:spAutoFit/>
            </a:bodyPr>
            <a:lstStyle/>
            <a:p>
              <a:r>
                <a:rPr lang="en-US" dirty="0"/>
                <a:t>Invoice &amp; payments</a:t>
              </a:r>
            </a:p>
          </p:txBody>
        </p:sp>
        <p:sp>
          <p:nvSpPr>
            <p:cNvPr id="14" name="TextBox 13">
              <a:extLst>
                <a:ext uri="{FF2B5EF4-FFF2-40B4-BE49-F238E27FC236}">
                  <a16:creationId xmlns:a16="http://schemas.microsoft.com/office/drawing/2014/main" id="{8C0C8C98-CDB6-4DF3-82AC-A40A5686434C}"/>
                </a:ext>
              </a:extLst>
            </p:cNvPr>
            <p:cNvSpPr txBox="1"/>
            <p:nvPr/>
          </p:nvSpPr>
          <p:spPr>
            <a:xfrm>
              <a:off x="8723313" y="1954974"/>
              <a:ext cx="1148263" cy="369332"/>
            </a:xfrm>
            <a:prstGeom prst="rect">
              <a:avLst/>
            </a:prstGeom>
            <a:noFill/>
          </p:spPr>
          <p:txBody>
            <a:bodyPr wrap="none" rtlCol="0">
              <a:spAutoFit/>
            </a:bodyPr>
            <a:lstStyle/>
            <a:p>
              <a:r>
                <a:rPr lang="en-US" dirty="0"/>
                <a:t>Inventory</a:t>
              </a:r>
            </a:p>
          </p:txBody>
        </p:sp>
        <p:sp>
          <p:nvSpPr>
            <p:cNvPr id="13" name="Rectangle 12">
              <a:extLst>
                <a:ext uri="{FF2B5EF4-FFF2-40B4-BE49-F238E27FC236}">
                  <a16:creationId xmlns:a16="http://schemas.microsoft.com/office/drawing/2014/main" id="{C2B18081-4F84-41A8-A507-5C7BAAAA0A62}"/>
                </a:ext>
              </a:extLst>
            </p:cNvPr>
            <p:cNvSpPr/>
            <p:nvPr/>
          </p:nvSpPr>
          <p:spPr>
            <a:xfrm>
              <a:off x="8532813" y="3953470"/>
              <a:ext cx="3200400" cy="923330"/>
            </a:xfrm>
            <a:prstGeom prst="rect">
              <a:avLst/>
            </a:prstGeom>
          </p:spPr>
          <p:txBody>
            <a:bodyPr wrap="square">
              <a:spAutoFit/>
            </a:bodyPr>
            <a:lstStyle/>
            <a:p>
              <a:pPr algn="ctr"/>
              <a:r>
                <a:rPr lang="en-US" dirty="0"/>
                <a:t>Postings made to accounts payable are also recorded directly in the G/L.</a:t>
              </a:r>
            </a:p>
          </p:txBody>
        </p:sp>
        <p:sp>
          <p:nvSpPr>
            <p:cNvPr id="15" name="Oval 14">
              <a:extLst>
                <a:ext uri="{FF2B5EF4-FFF2-40B4-BE49-F238E27FC236}">
                  <a16:creationId xmlns:a16="http://schemas.microsoft.com/office/drawing/2014/main" id="{F07F8A4D-543A-4660-A540-9432762AD91E}"/>
                </a:ext>
              </a:extLst>
            </p:cNvPr>
            <p:cNvSpPr/>
            <p:nvPr/>
          </p:nvSpPr>
          <p:spPr>
            <a:xfrm>
              <a:off x="9544372" y="2636932"/>
              <a:ext cx="731520" cy="731520"/>
            </a:xfrm>
            <a:prstGeom prst="ellipse">
              <a:avLst/>
            </a:prstGeom>
            <a:solidFill>
              <a:srgbClr val="0070C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GL</a:t>
              </a:r>
            </a:p>
          </p:txBody>
        </p:sp>
      </p:grpSp>
      <p:sp>
        <p:nvSpPr>
          <p:cNvPr id="16" name="Rectangle 15">
            <a:extLst>
              <a:ext uri="{FF2B5EF4-FFF2-40B4-BE49-F238E27FC236}">
                <a16:creationId xmlns:a16="http://schemas.microsoft.com/office/drawing/2014/main" id="{807606A2-8783-496E-B56A-57B2774F24ED}"/>
              </a:ext>
            </a:extLst>
          </p:cNvPr>
          <p:cNvSpPr/>
          <p:nvPr/>
        </p:nvSpPr>
        <p:spPr>
          <a:xfrm>
            <a:off x="2284412" y="5181600"/>
            <a:ext cx="8835743" cy="400110"/>
          </a:xfrm>
          <a:prstGeom prst="rect">
            <a:avLst/>
          </a:prstGeom>
        </p:spPr>
        <p:txBody>
          <a:bodyPr wrap="square">
            <a:spAutoFit/>
          </a:bodyPr>
          <a:lstStyle/>
          <a:p>
            <a:pPr algn="ctr"/>
            <a:r>
              <a:rPr lang="en-US" sz="2000" dirty="0"/>
              <a:t>AP is integrated with IMWM and Treasury (procurement to pay process)</a:t>
            </a:r>
          </a:p>
        </p:txBody>
      </p:sp>
      <p:sp>
        <p:nvSpPr>
          <p:cNvPr id="20" name="Flowchart: Process 5">
            <a:extLst>
              <a:ext uri="{FF2B5EF4-FFF2-40B4-BE49-F238E27FC236}">
                <a16:creationId xmlns:a16="http://schemas.microsoft.com/office/drawing/2014/main" id="{F8C93CB3-DFBC-41B7-B819-D456406C937F}"/>
              </a:ext>
            </a:extLst>
          </p:cNvPr>
          <p:cNvSpPr/>
          <p:nvPr/>
        </p:nvSpPr>
        <p:spPr>
          <a:xfrm>
            <a:off x="10971212" y="609600"/>
            <a:ext cx="914400" cy="304800"/>
          </a:xfrm>
          <a:prstGeom prst="flowChartProcess">
            <a:avLst/>
          </a:prstGeom>
          <a:solidFill>
            <a:srgbClr val="C00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AP</a:t>
            </a:r>
          </a:p>
        </p:txBody>
      </p:sp>
      <p:grpSp>
        <p:nvGrpSpPr>
          <p:cNvPr id="3" name="Group 2">
            <a:extLst>
              <a:ext uri="{FF2B5EF4-FFF2-40B4-BE49-F238E27FC236}">
                <a16:creationId xmlns:a16="http://schemas.microsoft.com/office/drawing/2014/main" id="{40CF2714-57D3-4CA7-92F7-945235C1B3A5}"/>
              </a:ext>
            </a:extLst>
          </p:cNvPr>
          <p:cNvGrpSpPr/>
          <p:nvPr/>
        </p:nvGrpSpPr>
        <p:grpSpPr>
          <a:xfrm>
            <a:off x="1751014" y="2139640"/>
            <a:ext cx="2590798" cy="2491073"/>
            <a:chOff x="1751014" y="2139640"/>
            <a:chExt cx="2590798" cy="2491073"/>
          </a:xfrm>
        </p:grpSpPr>
        <p:grpSp>
          <p:nvGrpSpPr>
            <p:cNvPr id="17" name="Group 16">
              <a:extLst>
                <a:ext uri="{FF2B5EF4-FFF2-40B4-BE49-F238E27FC236}">
                  <a16:creationId xmlns:a16="http://schemas.microsoft.com/office/drawing/2014/main" id="{DFEC3301-BD7A-4E12-BFB5-D6A8C8AC3931}"/>
                </a:ext>
              </a:extLst>
            </p:cNvPr>
            <p:cNvGrpSpPr/>
            <p:nvPr/>
          </p:nvGrpSpPr>
          <p:grpSpPr>
            <a:xfrm>
              <a:off x="1751014" y="2139640"/>
              <a:ext cx="2590798" cy="2491073"/>
              <a:chOff x="1751012" y="2324306"/>
              <a:chExt cx="2590798" cy="2491073"/>
            </a:xfrm>
          </p:grpSpPr>
          <p:pic>
            <p:nvPicPr>
              <p:cNvPr id="8" name="Graphic 7" descr="Man">
                <a:extLst>
                  <a:ext uri="{FF2B5EF4-FFF2-40B4-BE49-F238E27FC236}">
                    <a16:creationId xmlns:a16="http://schemas.microsoft.com/office/drawing/2014/main" id="{37D2C7E3-B9F9-4923-9D39-7362BE28C132}"/>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208212" y="2324306"/>
                <a:ext cx="1371600" cy="1371600"/>
              </a:xfrm>
              <a:prstGeom prst="rect">
                <a:avLst/>
              </a:prstGeom>
            </p:spPr>
          </p:pic>
          <p:sp>
            <p:nvSpPr>
              <p:cNvPr id="9" name="Rectangle 8">
                <a:extLst>
                  <a:ext uri="{FF2B5EF4-FFF2-40B4-BE49-F238E27FC236}">
                    <a16:creationId xmlns:a16="http://schemas.microsoft.com/office/drawing/2014/main" id="{2C63F36E-4427-41BA-96B4-06D5310D0F28}"/>
                  </a:ext>
                </a:extLst>
              </p:cNvPr>
              <p:cNvSpPr/>
              <p:nvPr/>
            </p:nvSpPr>
            <p:spPr>
              <a:xfrm>
                <a:off x="1751012" y="3892049"/>
                <a:ext cx="2590798" cy="923330"/>
              </a:xfrm>
              <a:prstGeom prst="rect">
                <a:avLst/>
              </a:prstGeom>
            </p:spPr>
            <p:txBody>
              <a:bodyPr wrap="square">
                <a:spAutoFit/>
              </a:bodyPr>
              <a:lstStyle/>
              <a:p>
                <a:pPr algn="ctr"/>
                <a:r>
                  <a:rPr lang="en-US" dirty="0"/>
                  <a:t>Records and manages accounting data of all vendors</a:t>
                </a:r>
              </a:p>
            </p:txBody>
          </p:sp>
        </p:grpSp>
        <p:pic>
          <p:nvPicPr>
            <p:cNvPr id="21" name="Graphic 20" descr="Shopping cart">
              <a:extLst>
                <a:ext uri="{FF2B5EF4-FFF2-40B4-BE49-F238E27FC236}">
                  <a16:creationId xmlns:a16="http://schemas.microsoft.com/office/drawing/2014/main" id="{A3AC56BA-C158-4C05-9F8B-ED97CCE6C30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313114" y="2834640"/>
              <a:ext cx="533400" cy="533400"/>
            </a:xfrm>
            <a:prstGeom prst="rect">
              <a:avLst/>
            </a:prstGeom>
          </p:spPr>
        </p:pic>
      </p:grpSp>
    </p:spTree>
    <p:extLst>
      <p:ext uri="{BB962C8B-B14F-4D97-AF65-F5344CB8AC3E}">
        <p14:creationId xmlns:p14="http://schemas.microsoft.com/office/powerpoint/2010/main" val="1053836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Accounts Payable </a:t>
            </a:r>
            <a:br>
              <a:rPr lang="en-US" dirty="0"/>
            </a:br>
            <a:r>
              <a:rPr lang="en-US" dirty="0"/>
              <a:t>Transactions</a:t>
            </a:r>
          </a:p>
        </p:txBody>
      </p:sp>
      <p:graphicFrame>
        <p:nvGraphicFramePr>
          <p:cNvPr id="4" name="Table 4">
            <a:extLst>
              <a:ext uri="{FF2B5EF4-FFF2-40B4-BE49-F238E27FC236}">
                <a16:creationId xmlns:a16="http://schemas.microsoft.com/office/drawing/2014/main" id="{F627BC64-5D82-DD4D-B3F6-BF80E6801545}"/>
              </a:ext>
            </a:extLst>
          </p:cNvPr>
          <p:cNvGraphicFramePr>
            <a:graphicFrameLocks noGrp="1"/>
          </p:cNvGraphicFramePr>
          <p:nvPr>
            <p:extLst>
              <p:ext uri="{D42A27DB-BD31-4B8C-83A1-F6EECF244321}">
                <p14:modId xmlns:p14="http://schemas.microsoft.com/office/powerpoint/2010/main" val="1097275814"/>
              </p:ext>
            </p:extLst>
          </p:nvPr>
        </p:nvGraphicFramePr>
        <p:xfrm>
          <a:off x="1711209" y="1941353"/>
          <a:ext cx="6461189" cy="3337560"/>
        </p:xfrm>
        <a:graphic>
          <a:graphicData uri="http://schemas.openxmlformats.org/drawingml/2006/table">
            <a:tbl>
              <a:tblPr firstRow="1" bandRow="1">
                <a:tableStyleId>{1E171933-4619-4E11-9A3F-F7608DF75F80}</a:tableStyleId>
              </a:tblPr>
              <a:tblGrid>
                <a:gridCol w="1363980">
                  <a:extLst>
                    <a:ext uri="{9D8B030D-6E8A-4147-A177-3AD203B41FA5}">
                      <a16:colId xmlns:a16="http://schemas.microsoft.com/office/drawing/2014/main" val="4203995316"/>
                    </a:ext>
                  </a:extLst>
                </a:gridCol>
                <a:gridCol w="3535426">
                  <a:extLst>
                    <a:ext uri="{9D8B030D-6E8A-4147-A177-3AD203B41FA5}">
                      <a16:colId xmlns:a16="http://schemas.microsoft.com/office/drawing/2014/main" val="4217018990"/>
                    </a:ext>
                  </a:extLst>
                </a:gridCol>
                <a:gridCol w="1561783">
                  <a:extLst>
                    <a:ext uri="{9D8B030D-6E8A-4147-A177-3AD203B41FA5}">
                      <a16:colId xmlns:a16="http://schemas.microsoft.com/office/drawing/2014/main" val="47122741"/>
                    </a:ext>
                  </a:extLst>
                </a:gridCol>
              </a:tblGrid>
              <a:tr h="370840">
                <a:tc>
                  <a:txBody>
                    <a:bodyPr/>
                    <a:lstStyle/>
                    <a:p>
                      <a:r>
                        <a:rPr lang="en-US" dirty="0" err="1"/>
                        <a:t>Tcode</a:t>
                      </a:r>
                      <a:endParaRPr lang="en-US" dirty="0"/>
                    </a:p>
                  </a:txBody>
                  <a:tcPr/>
                </a:tc>
                <a:tc>
                  <a:txBody>
                    <a:bodyPr/>
                    <a:lstStyle/>
                    <a:p>
                      <a:r>
                        <a:rPr lang="en-US" dirty="0"/>
                        <a:t>Description</a:t>
                      </a:r>
                    </a:p>
                  </a:txBody>
                  <a:tcPr/>
                </a:tc>
                <a:tc>
                  <a:txBody>
                    <a:bodyPr/>
                    <a:lstStyle/>
                    <a:p>
                      <a:r>
                        <a:rPr lang="en-US" dirty="0"/>
                        <a:t>Type</a:t>
                      </a:r>
                    </a:p>
                  </a:txBody>
                  <a:tcPr/>
                </a:tc>
                <a:extLst>
                  <a:ext uri="{0D108BD9-81ED-4DB2-BD59-A6C34878D82A}">
                    <a16:rowId xmlns:a16="http://schemas.microsoft.com/office/drawing/2014/main" val="1529746292"/>
                  </a:ext>
                </a:extLst>
              </a:tr>
              <a:tr h="370840">
                <a:tc>
                  <a:txBody>
                    <a:bodyPr/>
                    <a:lstStyle/>
                    <a:p>
                      <a:r>
                        <a:rPr lang="en-US" dirty="0"/>
                        <a:t>XK01, FK01</a:t>
                      </a:r>
                    </a:p>
                  </a:txBody>
                  <a:tcPr/>
                </a:tc>
                <a:tc>
                  <a:txBody>
                    <a:bodyPr/>
                    <a:lstStyle/>
                    <a:p>
                      <a:r>
                        <a:rPr lang="en-US" dirty="0"/>
                        <a:t>Vendor master record</a:t>
                      </a:r>
                    </a:p>
                  </a:txBody>
                  <a:tcPr/>
                </a:tc>
                <a:tc>
                  <a:txBody>
                    <a:bodyPr/>
                    <a:lstStyle/>
                    <a:p>
                      <a:r>
                        <a:rPr lang="en-US" dirty="0"/>
                        <a:t>Master data</a:t>
                      </a:r>
                    </a:p>
                  </a:txBody>
                  <a:tcPr/>
                </a:tc>
                <a:extLst>
                  <a:ext uri="{0D108BD9-81ED-4DB2-BD59-A6C34878D82A}">
                    <a16:rowId xmlns:a16="http://schemas.microsoft.com/office/drawing/2014/main" val="3090478296"/>
                  </a:ext>
                </a:extLst>
              </a:tr>
              <a:tr h="370840">
                <a:tc>
                  <a:txBody>
                    <a:bodyPr/>
                    <a:lstStyle/>
                    <a:p>
                      <a:r>
                        <a:rPr lang="en-US" dirty="0"/>
                        <a:t>FB60</a:t>
                      </a:r>
                    </a:p>
                  </a:txBody>
                  <a:tcPr/>
                </a:tc>
                <a:tc>
                  <a:txBody>
                    <a:bodyPr/>
                    <a:lstStyle/>
                    <a:p>
                      <a:r>
                        <a:rPr lang="en-US" dirty="0"/>
                        <a:t>Enter Invoice</a:t>
                      </a:r>
                    </a:p>
                  </a:txBody>
                  <a:tcPr/>
                </a:tc>
                <a:tc>
                  <a:txBody>
                    <a:bodyPr/>
                    <a:lstStyle/>
                    <a:p>
                      <a:r>
                        <a:rPr lang="en-US" dirty="0"/>
                        <a:t>Transactional</a:t>
                      </a:r>
                    </a:p>
                  </a:txBody>
                  <a:tcPr/>
                </a:tc>
                <a:extLst>
                  <a:ext uri="{0D108BD9-81ED-4DB2-BD59-A6C34878D82A}">
                    <a16:rowId xmlns:a16="http://schemas.microsoft.com/office/drawing/2014/main" val="3418250064"/>
                  </a:ext>
                </a:extLst>
              </a:tr>
              <a:tr h="370840">
                <a:tc>
                  <a:txBody>
                    <a:bodyPr/>
                    <a:lstStyle/>
                    <a:p>
                      <a:r>
                        <a:rPr lang="en-US" dirty="0"/>
                        <a:t>FB03</a:t>
                      </a:r>
                    </a:p>
                  </a:txBody>
                  <a:tcPr/>
                </a:tc>
                <a:tc>
                  <a:txBody>
                    <a:bodyPr/>
                    <a:lstStyle/>
                    <a:p>
                      <a:r>
                        <a:rPr lang="en-US" dirty="0"/>
                        <a:t>Display document</a:t>
                      </a:r>
                    </a:p>
                  </a:txBody>
                  <a:tcPr/>
                </a:tc>
                <a:tc>
                  <a:txBody>
                    <a:bodyPr/>
                    <a:lstStyle/>
                    <a:p>
                      <a:r>
                        <a:rPr lang="en-US" dirty="0"/>
                        <a:t>Transactional</a:t>
                      </a:r>
                    </a:p>
                  </a:txBody>
                  <a:tcPr/>
                </a:tc>
                <a:extLst>
                  <a:ext uri="{0D108BD9-81ED-4DB2-BD59-A6C34878D82A}">
                    <a16:rowId xmlns:a16="http://schemas.microsoft.com/office/drawing/2014/main" val="322816013"/>
                  </a:ext>
                </a:extLst>
              </a:tr>
              <a:tr h="370840">
                <a:tc>
                  <a:txBody>
                    <a:bodyPr/>
                    <a:lstStyle/>
                    <a:p>
                      <a:r>
                        <a:rPr lang="en-US" dirty="0"/>
                        <a:t>F-53</a:t>
                      </a:r>
                    </a:p>
                  </a:txBody>
                  <a:tcPr/>
                </a:tc>
                <a:tc>
                  <a:txBody>
                    <a:bodyPr/>
                    <a:lstStyle/>
                    <a:p>
                      <a:r>
                        <a:rPr lang="en-US" dirty="0"/>
                        <a:t>Outgoing payments</a:t>
                      </a:r>
                    </a:p>
                  </a:txBody>
                  <a:tcPr/>
                </a:tc>
                <a:tc>
                  <a:txBody>
                    <a:bodyPr/>
                    <a:lstStyle/>
                    <a:p>
                      <a:r>
                        <a:rPr lang="en-US" dirty="0"/>
                        <a:t>Transactional</a:t>
                      </a:r>
                    </a:p>
                  </a:txBody>
                  <a:tcPr/>
                </a:tc>
                <a:extLst>
                  <a:ext uri="{0D108BD9-81ED-4DB2-BD59-A6C34878D82A}">
                    <a16:rowId xmlns:a16="http://schemas.microsoft.com/office/drawing/2014/main" val="1619333380"/>
                  </a:ext>
                </a:extLst>
              </a:tr>
              <a:tr h="370840">
                <a:tc>
                  <a:txBody>
                    <a:bodyPr/>
                    <a:lstStyle/>
                    <a:p>
                      <a:r>
                        <a:rPr lang="en-US" dirty="0"/>
                        <a:t>F110</a:t>
                      </a:r>
                    </a:p>
                  </a:txBody>
                  <a:tcPr/>
                </a:tc>
                <a:tc>
                  <a:txBody>
                    <a:bodyPr/>
                    <a:lstStyle/>
                    <a:p>
                      <a:r>
                        <a:rPr lang="en-US" dirty="0"/>
                        <a:t>Mass payments</a:t>
                      </a:r>
                    </a:p>
                  </a:txBody>
                  <a:tcPr/>
                </a:tc>
                <a:tc>
                  <a:txBody>
                    <a:bodyPr/>
                    <a:lstStyle/>
                    <a:p>
                      <a:r>
                        <a:rPr lang="en-US" dirty="0"/>
                        <a:t>Transactional</a:t>
                      </a:r>
                    </a:p>
                  </a:txBody>
                  <a:tcPr/>
                </a:tc>
                <a:extLst>
                  <a:ext uri="{0D108BD9-81ED-4DB2-BD59-A6C34878D82A}">
                    <a16:rowId xmlns:a16="http://schemas.microsoft.com/office/drawing/2014/main" val="3788142456"/>
                  </a:ext>
                </a:extLst>
              </a:tr>
              <a:tr h="370840">
                <a:tc>
                  <a:txBody>
                    <a:bodyPr/>
                    <a:lstStyle/>
                    <a:p>
                      <a:r>
                        <a:rPr lang="en-US" dirty="0"/>
                        <a:t>FB08, FB80</a:t>
                      </a:r>
                    </a:p>
                  </a:txBody>
                  <a:tcPr/>
                </a:tc>
                <a:tc>
                  <a:txBody>
                    <a:bodyPr/>
                    <a:lstStyle/>
                    <a:p>
                      <a:r>
                        <a:rPr lang="en-US" dirty="0"/>
                        <a:t>Reverse document</a:t>
                      </a:r>
                    </a:p>
                  </a:txBody>
                  <a:tcPr/>
                </a:tc>
                <a:tc>
                  <a:txBody>
                    <a:bodyPr/>
                    <a:lstStyle/>
                    <a:p>
                      <a:r>
                        <a:rPr lang="en-US" dirty="0"/>
                        <a:t>Transactional</a:t>
                      </a:r>
                    </a:p>
                  </a:txBody>
                  <a:tcPr/>
                </a:tc>
                <a:extLst>
                  <a:ext uri="{0D108BD9-81ED-4DB2-BD59-A6C34878D82A}">
                    <a16:rowId xmlns:a16="http://schemas.microsoft.com/office/drawing/2014/main" val="3521100074"/>
                  </a:ext>
                </a:extLst>
              </a:tr>
              <a:tr h="370840">
                <a:tc>
                  <a:txBody>
                    <a:bodyPr/>
                    <a:lstStyle/>
                    <a:p>
                      <a:r>
                        <a:rPr lang="en-US" dirty="0"/>
                        <a:t>FKL5N</a:t>
                      </a:r>
                    </a:p>
                  </a:txBody>
                  <a:tcPr/>
                </a:tc>
                <a:tc>
                  <a:txBody>
                    <a:bodyPr/>
                    <a:lstStyle/>
                    <a:p>
                      <a:r>
                        <a:rPr lang="en-US" dirty="0"/>
                        <a:t>Account line items</a:t>
                      </a:r>
                    </a:p>
                  </a:txBody>
                  <a:tcPr/>
                </a:tc>
                <a:tc>
                  <a:txBody>
                    <a:bodyPr/>
                    <a:lstStyle/>
                    <a:p>
                      <a:r>
                        <a:rPr lang="en-US" dirty="0"/>
                        <a:t>Transactional</a:t>
                      </a:r>
                    </a:p>
                  </a:txBody>
                  <a:tcPr/>
                </a:tc>
                <a:extLst>
                  <a:ext uri="{0D108BD9-81ED-4DB2-BD59-A6C34878D82A}">
                    <a16:rowId xmlns:a16="http://schemas.microsoft.com/office/drawing/2014/main" val="589237236"/>
                  </a:ext>
                </a:extLst>
              </a:tr>
              <a:tr h="370840">
                <a:tc>
                  <a:txBody>
                    <a:bodyPr/>
                    <a:lstStyle/>
                    <a:p>
                      <a:r>
                        <a:rPr lang="en-US" dirty="0"/>
                        <a:t>FK10N</a:t>
                      </a:r>
                    </a:p>
                  </a:txBody>
                  <a:tcPr/>
                </a:tc>
                <a:tc>
                  <a:txBody>
                    <a:bodyPr/>
                    <a:lstStyle/>
                    <a:p>
                      <a:r>
                        <a:rPr lang="en-US" dirty="0"/>
                        <a:t>Display balances</a:t>
                      </a:r>
                    </a:p>
                  </a:txBody>
                  <a:tcPr/>
                </a:tc>
                <a:tc>
                  <a:txBody>
                    <a:bodyPr/>
                    <a:lstStyle/>
                    <a:p>
                      <a:r>
                        <a:rPr lang="en-US" dirty="0"/>
                        <a:t>Transactional</a:t>
                      </a:r>
                    </a:p>
                  </a:txBody>
                  <a:tcPr/>
                </a:tc>
                <a:extLst>
                  <a:ext uri="{0D108BD9-81ED-4DB2-BD59-A6C34878D82A}">
                    <a16:rowId xmlns:a16="http://schemas.microsoft.com/office/drawing/2014/main" val="2824431657"/>
                  </a:ext>
                </a:extLst>
              </a:tr>
            </a:tbl>
          </a:graphicData>
        </a:graphic>
      </p:graphicFrame>
      <p:sp>
        <p:nvSpPr>
          <p:cNvPr id="5" name="Flowchart: Process 5">
            <a:extLst>
              <a:ext uri="{FF2B5EF4-FFF2-40B4-BE49-F238E27FC236}">
                <a16:creationId xmlns:a16="http://schemas.microsoft.com/office/drawing/2014/main" id="{55DFC6A2-E5D4-5249-AA5F-2917816DAD1F}"/>
              </a:ext>
            </a:extLst>
          </p:cNvPr>
          <p:cNvSpPr/>
          <p:nvPr/>
        </p:nvSpPr>
        <p:spPr>
          <a:xfrm>
            <a:off x="10818812" y="457200"/>
            <a:ext cx="914400" cy="304800"/>
          </a:xfrm>
          <a:prstGeom prst="flowChartProcess">
            <a:avLst/>
          </a:prstGeom>
          <a:solidFill>
            <a:srgbClr val="C00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AP</a:t>
            </a:r>
          </a:p>
        </p:txBody>
      </p:sp>
      <p:pic>
        <p:nvPicPr>
          <p:cNvPr id="11" name="Picture 2">
            <a:extLst>
              <a:ext uri="{FF2B5EF4-FFF2-40B4-BE49-F238E27FC236}">
                <a16:creationId xmlns:a16="http://schemas.microsoft.com/office/drawing/2014/main" id="{DB5FE801-E911-F245-9373-225CEC9E019A}"/>
              </a:ext>
            </a:extLst>
          </p:cNvPr>
          <p:cNvPicPr>
            <a:picLocks noGrp="1" noChangeAspect="1" noChangeArrowheads="1"/>
          </p:cNvPicPr>
          <p:nvPr>
            <p:ph sz="half" idx="2"/>
          </p:nvPr>
        </p:nvPicPr>
        <p:blipFill>
          <a:blip r:embed="rId2" cstate="print"/>
          <a:srcRect/>
          <a:stretch>
            <a:fillRect/>
          </a:stretch>
        </p:blipFill>
        <p:spPr bwMode="auto">
          <a:xfrm>
            <a:off x="8572346" y="2140266"/>
            <a:ext cx="2994672" cy="3138647"/>
          </a:xfrm>
          <a:prstGeom prst="rect">
            <a:avLst/>
          </a:prstGeom>
          <a:noFill/>
          <a:ln w="9525">
            <a:noFill/>
            <a:miter lim="800000"/>
            <a:headEnd/>
            <a:tailEnd/>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44380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 Accounts Payable </a:t>
            </a:r>
            <a:br>
              <a:rPr lang="en-US" dirty="0"/>
            </a:br>
            <a:r>
              <a:rPr lang="en-US" dirty="0"/>
              <a:t>Master Data: Vendor Master</a:t>
            </a:r>
          </a:p>
        </p:txBody>
      </p:sp>
      <p:sp>
        <p:nvSpPr>
          <p:cNvPr id="7" name="TextBox 6"/>
          <p:cNvSpPr txBox="1"/>
          <p:nvPr/>
        </p:nvSpPr>
        <p:spPr>
          <a:xfrm>
            <a:off x="2741612" y="1683603"/>
            <a:ext cx="8839200" cy="1200329"/>
          </a:xfrm>
          <a:prstGeom prst="rect">
            <a:avLst/>
          </a:prstGeom>
          <a:noFill/>
        </p:spPr>
        <p:txBody>
          <a:bodyPr wrap="square" rtlCol="0">
            <a:spAutoFit/>
          </a:bodyPr>
          <a:lstStyle/>
          <a:p>
            <a:r>
              <a:rPr lang="en-US" sz="2400" dirty="0"/>
              <a:t>Vendor Master Account is data needed to conduct business with vendors and execute transactions related with the purchasing process</a:t>
            </a:r>
          </a:p>
        </p:txBody>
      </p:sp>
      <p:graphicFrame>
        <p:nvGraphicFramePr>
          <p:cNvPr id="8" name="Diagram 7"/>
          <p:cNvGraphicFramePr/>
          <p:nvPr>
            <p:extLst>
              <p:ext uri="{D42A27DB-BD31-4B8C-83A1-F6EECF244321}">
                <p14:modId xmlns:p14="http://schemas.microsoft.com/office/powerpoint/2010/main" val="1983335945"/>
              </p:ext>
            </p:extLst>
          </p:nvPr>
        </p:nvGraphicFramePr>
        <p:xfrm>
          <a:off x="2970212" y="2819400"/>
          <a:ext cx="7620000" cy="36230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owchart: Process 5"/>
          <p:cNvSpPr/>
          <p:nvPr/>
        </p:nvSpPr>
        <p:spPr>
          <a:xfrm>
            <a:off x="10818812" y="457200"/>
            <a:ext cx="914400" cy="304800"/>
          </a:xfrm>
          <a:prstGeom prst="flowChartProcess">
            <a:avLst/>
          </a:prstGeom>
          <a:solidFill>
            <a:srgbClr val="C00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AP</a:t>
            </a:r>
          </a:p>
        </p:txBody>
      </p:sp>
      <p:pic>
        <p:nvPicPr>
          <p:cNvPr id="4" name="Graphic 3" descr="Shopping cart">
            <a:extLst>
              <a:ext uri="{FF2B5EF4-FFF2-40B4-BE49-F238E27FC236}">
                <a16:creationId xmlns:a16="http://schemas.microsoft.com/office/drawing/2014/main" id="{2E7A8B63-0337-4285-9C7B-A8F44CDCF4D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751012" y="1743238"/>
            <a:ext cx="914400" cy="9144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Accounts Payable</a:t>
            </a:r>
            <a:br>
              <a:rPr lang="en-US" dirty="0"/>
            </a:br>
            <a:r>
              <a:rPr lang="en-US" dirty="0"/>
              <a:t>Sub-ledger and Open Item Management</a:t>
            </a:r>
          </a:p>
        </p:txBody>
      </p:sp>
      <p:sp>
        <p:nvSpPr>
          <p:cNvPr id="7" name="Content Placeholder 6"/>
          <p:cNvSpPr>
            <a:spLocks noGrp="1"/>
          </p:cNvSpPr>
          <p:nvPr>
            <p:ph sz="half" idx="1"/>
          </p:nvPr>
        </p:nvSpPr>
        <p:spPr/>
        <p:txBody>
          <a:bodyPr>
            <a:normAutofit/>
          </a:bodyPr>
          <a:lstStyle/>
          <a:p>
            <a:r>
              <a:rPr lang="en-US" dirty="0"/>
              <a:t>GL Account (reconciliation)</a:t>
            </a:r>
          </a:p>
          <a:p>
            <a:pPr lvl="1"/>
            <a:r>
              <a:rPr lang="en-US" dirty="0"/>
              <a:t>For each sub ledger account you must keep at least one reconciliation account in the general ledger.</a:t>
            </a:r>
          </a:p>
          <a:p>
            <a:r>
              <a:rPr lang="en-US" dirty="0"/>
              <a:t>Subledgers (vendors)</a:t>
            </a:r>
          </a:p>
          <a:p>
            <a:pPr lvl="1"/>
            <a:r>
              <a:rPr lang="en-US" dirty="0"/>
              <a:t>Sub ledger postings automatically posts to the corresponding reconciliation account in the general ledger.</a:t>
            </a:r>
          </a:p>
          <a:p>
            <a:r>
              <a:rPr lang="en-US" dirty="0"/>
              <a:t>Open item management</a:t>
            </a:r>
          </a:p>
          <a:p>
            <a:pPr lvl="1"/>
            <a:r>
              <a:rPr lang="en-US" dirty="0"/>
              <a:t>Allows you to control if an AR document is paid (cleared) or not.</a:t>
            </a:r>
          </a:p>
          <a:p>
            <a:pPr lvl="1"/>
            <a:endParaRPr lang="en-US" dirty="0"/>
          </a:p>
        </p:txBody>
      </p:sp>
      <p:pic>
        <p:nvPicPr>
          <p:cNvPr id="6" name="Picture 2">
            <a:extLst>
              <a:ext uri="{FF2B5EF4-FFF2-40B4-BE49-F238E27FC236}">
                <a16:creationId xmlns:a16="http://schemas.microsoft.com/office/drawing/2014/main" id="{37358957-C8B4-3E4F-9631-929AC9C8D23E}"/>
              </a:ext>
            </a:extLst>
          </p:cNvPr>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6246813" y="2278380"/>
            <a:ext cx="5486400" cy="336804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Flowchart: Process 5">
            <a:extLst>
              <a:ext uri="{FF2B5EF4-FFF2-40B4-BE49-F238E27FC236}">
                <a16:creationId xmlns:a16="http://schemas.microsoft.com/office/drawing/2014/main" id="{7CF4A9BF-45DF-E64F-B195-58C30457BB91}"/>
              </a:ext>
            </a:extLst>
          </p:cNvPr>
          <p:cNvSpPr/>
          <p:nvPr/>
        </p:nvSpPr>
        <p:spPr>
          <a:xfrm>
            <a:off x="10818812" y="457200"/>
            <a:ext cx="914400" cy="304800"/>
          </a:xfrm>
          <a:prstGeom prst="flowChartProcess">
            <a:avLst/>
          </a:prstGeom>
          <a:solidFill>
            <a:srgbClr val="C00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AP</a:t>
            </a:r>
          </a:p>
        </p:txBody>
      </p:sp>
    </p:spTree>
    <p:extLst>
      <p:ext uri="{BB962C8B-B14F-4D97-AF65-F5344CB8AC3E}">
        <p14:creationId xmlns:p14="http://schemas.microsoft.com/office/powerpoint/2010/main" val="3074950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animEffect transition="in" filter="fade">
                                      <p:cBhvr>
                                        <p:cTn id="7" dur="500"/>
                                        <p:tgtEl>
                                          <p:spTgt spid="7">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3" end="3"/>
                                            </p:txEl>
                                          </p:spTgt>
                                        </p:tgtEl>
                                        <p:attrNameLst>
                                          <p:attrName>style.visibility</p:attrName>
                                        </p:attrNameLst>
                                      </p:cBhvr>
                                      <p:to>
                                        <p:strVal val="visible"/>
                                      </p:to>
                                    </p:set>
                                    <p:animEffect transition="in" filter="fade">
                                      <p:cBhvr>
                                        <p:cTn id="10" dur="500"/>
                                        <p:tgtEl>
                                          <p:spTgt spid="7">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animEffect transition="in" filter="fade">
                                      <p:cBhvr>
                                        <p:cTn id="15" dur="500"/>
                                        <p:tgtEl>
                                          <p:spTgt spid="7">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xEl>
                                              <p:pRg st="5" end="5"/>
                                            </p:txEl>
                                          </p:spTgt>
                                        </p:tgtEl>
                                        <p:attrNameLst>
                                          <p:attrName>style.visibility</p:attrName>
                                        </p:attrNameLst>
                                      </p:cBhvr>
                                      <p:to>
                                        <p:strVal val="visible"/>
                                      </p:to>
                                    </p:set>
                                    <p:animEffect transition="in" filter="fade">
                                      <p:cBhvr>
                                        <p:cTn id="18"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Accounts Payable</a:t>
            </a:r>
            <a:br>
              <a:rPr lang="en-US" dirty="0"/>
            </a:br>
            <a:r>
              <a:rPr lang="en-US" dirty="0"/>
              <a:t>Invoice entry: Financial impact</a:t>
            </a:r>
          </a:p>
        </p:txBody>
      </p:sp>
      <p:sp>
        <p:nvSpPr>
          <p:cNvPr id="4" name="Content Placeholder 3"/>
          <p:cNvSpPr>
            <a:spLocks noGrp="1"/>
          </p:cNvSpPr>
          <p:nvPr>
            <p:ph sz="half" idx="1"/>
          </p:nvPr>
        </p:nvSpPr>
        <p:spPr>
          <a:xfrm>
            <a:off x="1488168" y="1752600"/>
            <a:ext cx="3920444" cy="4419600"/>
          </a:xfrm>
        </p:spPr>
        <p:txBody>
          <a:bodyPr/>
          <a:lstStyle/>
          <a:p>
            <a:r>
              <a:rPr lang="en-US" dirty="0"/>
              <a:t>Company code</a:t>
            </a:r>
          </a:p>
          <a:p>
            <a:r>
              <a:rPr lang="en-US" dirty="0"/>
              <a:t>Posting &amp; Document date</a:t>
            </a:r>
          </a:p>
          <a:p>
            <a:r>
              <a:rPr lang="en-US" dirty="0"/>
              <a:t>Transaction date</a:t>
            </a:r>
          </a:p>
          <a:p>
            <a:r>
              <a:rPr lang="en-US" dirty="0"/>
              <a:t>Document number</a:t>
            </a:r>
          </a:p>
          <a:p>
            <a:r>
              <a:rPr lang="en-US" dirty="0"/>
              <a:t>Currency</a:t>
            </a:r>
          </a:p>
          <a:p>
            <a:r>
              <a:rPr lang="en-US" dirty="0"/>
              <a:t>Line items</a:t>
            </a:r>
          </a:p>
          <a:p>
            <a:pPr lvl="1"/>
            <a:r>
              <a:rPr lang="en-US" dirty="0"/>
              <a:t>Vendor (credit)</a:t>
            </a:r>
          </a:p>
          <a:p>
            <a:pPr lvl="1"/>
            <a:r>
              <a:rPr lang="en-US" dirty="0"/>
              <a:t>GL accounts (debit)</a:t>
            </a:r>
          </a:p>
          <a:p>
            <a:pPr lvl="1"/>
            <a:r>
              <a:rPr lang="en-US" dirty="0"/>
              <a:t>Amounts</a:t>
            </a:r>
          </a:p>
          <a:p>
            <a:endParaRPr lang="en-US" dirty="0"/>
          </a:p>
        </p:txBody>
      </p:sp>
      <p:sp>
        <p:nvSpPr>
          <p:cNvPr id="3" name="Flowchart: Process 5">
            <a:extLst>
              <a:ext uri="{FF2B5EF4-FFF2-40B4-BE49-F238E27FC236}">
                <a16:creationId xmlns:a16="http://schemas.microsoft.com/office/drawing/2014/main" id="{33C37FD6-D8D9-584B-BCC4-751AD2FE5542}"/>
              </a:ext>
            </a:extLst>
          </p:cNvPr>
          <p:cNvSpPr/>
          <p:nvPr/>
        </p:nvSpPr>
        <p:spPr>
          <a:xfrm>
            <a:off x="10818812" y="457200"/>
            <a:ext cx="914400" cy="304800"/>
          </a:xfrm>
          <a:prstGeom prst="flowChartProcess">
            <a:avLst/>
          </a:prstGeom>
          <a:solidFill>
            <a:srgbClr val="C00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AP</a:t>
            </a:r>
          </a:p>
        </p:txBody>
      </p:sp>
      <p:grpSp>
        <p:nvGrpSpPr>
          <p:cNvPr id="5" name="Group 4">
            <a:extLst>
              <a:ext uri="{FF2B5EF4-FFF2-40B4-BE49-F238E27FC236}">
                <a16:creationId xmlns:a16="http://schemas.microsoft.com/office/drawing/2014/main" id="{770CB2BD-59F3-4CCC-8C30-38FBD5F0924E}"/>
              </a:ext>
            </a:extLst>
          </p:cNvPr>
          <p:cNvGrpSpPr/>
          <p:nvPr/>
        </p:nvGrpSpPr>
        <p:grpSpPr>
          <a:xfrm>
            <a:off x="5713412" y="2362200"/>
            <a:ext cx="5840380" cy="2667000"/>
            <a:chOff x="5713412" y="2362200"/>
            <a:chExt cx="5840380" cy="2667000"/>
          </a:xfrm>
        </p:grpSpPr>
        <p:grpSp>
          <p:nvGrpSpPr>
            <p:cNvPr id="41" name="Group 40">
              <a:extLst>
                <a:ext uri="{FF2B5EF4-FFF2-40B4-BE49-F238E27FC236}">
                  <a16:creationId xmlns:a16="http://schemas.microsoft.com/office/drawing/2014/main" id="{F0741CBD-4B8E-4854-AA5C-B5B2DF203DFF}"/>
                </a:ext>
              </a:extLst>
            </p:cNvPr>
            <p:cNvGrpSpPr/>
            <p:nvPr/>
          </p:nvGrpSpPr>
          <p:grpSpPr>
            <a:xfrm>
              <a:off x="5713412" y="2362200"/>
              <a:ext cx="5840380" cy="2667000"/>
              <a:chOff x="5713412" y="1752600"/>
              <a:chExt cx="5840380" cy="2667000"/>
            </a:xfrm>
          </p:grpSpPr>
          <p:sp>
            <p:nvSpPr>
              <p:cNvPr id="42" name="TextBox 41">
                <a:extLst>
                  <a:ext uri="{FF2B5EF4-FFF2-40B4-BE49-F238E27FC236}">
                    <a16:creationId xmlns:a16="http://schemas.microsoft.com/office/drawing/2014/main" id="{E5AA2683-3944-440C-AB38-4848D96D1749}"/>
                  </a:ext>
                </a:extLst>
              </p:cNvPr>
              <p:cNvSpPr txBox="1"/>
              <p:nvPr/>
            </p:nvSpPr>
            <p:spPr>
              <a:xfrm>
                <a:off x="5713412" y="1752600"/>
                <a:ext cx="1612749" cy="338554"/>
              </a:xfrm>
              <a:prstGeom prst="rect">
                <a:avLst/>
              </a:prstGeom>
              <a:noFill/>
            </p:spPr>
            <p:txBody>
              <a:bodyPr wrap="none" rtlCol="0">
                <a:spAutoFit/>
              </a:bodyPr>
              <a:lstStyle/>
              <a:p>
                <a:r>
                  <a:rPr lang="en-US" sz="1600" dirty="0"/>
                  <a:t>Document date: </a:t>
                </a:r>
              </a:p>
            </p:txBody>
          </p:sp>
          <p:sp>
            <p:nvSpPr>
              <p:cNvPr id="43" name="Rectangle 42">
                <a:extLst>
                  <a:ext uri="{FF2B5EF4-FFF2-40B4-BE49-F238E27FC236}">
                    <a16:creationId xmlns:a16="http://schemas.microsoft.com/office/drawing/2014/main" id="{C2B68E76-F677-4C0F-BBF8-6940BEFD5FB4}"/>
                  </a:ext>
                </a:extLst>
              </p:cNvPr>
              <p:cNvSpPr/>
              <p:nvPr/>
            </p:nvSpPr>
            <p:spPr>
              <a:xfrm>
                <a:off x="7618412" y="1821543"/>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09/16/2018</a:t>
                </a:r>
              </a:p>
            </p:txBody>
          </p:sp>
          <p:sp>
            <p:nvSpPr>
              <p:cNvPr id="44" name="TextBox 43">
                <a:extLst>
                  <a:ext uri="{FF2B5EF4-FFF2-40B4-BE49-F238E27FC236}">
                    <a16:creationId xmlns:a16="http://schemas.microsoft.com/office/drawing/2014/main" id="{8F233A53-755E-4D92-9FE8-ABCD7F550DEA}"/>
                  </a:ext>
                </a:extLst>
              </p:cNvPr>
              <p:cNvSpPr txBox="1"/>
              <p:nvPr/>
            </p:nvSpPr>
            <p:spPr>
              <a:xfrm>
                <a:off x="5713412" y="2183618"/>
                <a:ext cx="1362104" cy="338554"/>
              </a:xfrm>
              <a:prstGeom prst="rect">
                <a:avLst/>
              </a:prstGeom>
              <a:noFill/>
            </p:spPr>
            <p:txBody>
              <a:bodyPr wrap="none" rtlCol="0">
                <a:spAutoFit/>
              </a:bodyPr>
              <a:lstStyle/>
              <a:p>
                <a:r>
                  <a:rPr lang="en-US" sz="1600" dirty="0"/>
                  <a:t>Posting date: </a:t>
                </a:r>
              </a:p>
            </p:txBody>
          </p:sp>
          <p:sp>
            <p:nvSpPr>
              <p:cNvPr id="45" name="TextBox 44">
                <a:extLst>
                  <a:ext uri="{FF2B5EF4-FFF2-40B4-BE49-F238E27FC236}">
                    <a16:creationId xmlns:a16="http://schemas.microsoft.com/office/drawing/2014/main" id="{3BFCF117-1F8D-4D10-8278-91565CEF8F44}"/>
                  </a:ext>
                </a:extLst>
              </p:cNvPr>
              <p:cNvSpPr txBox="1"/>
              <p:nvPr/>
            </p:nvSpPr>
            <p:spPr>
              <a:xfrm>
                <a:off x="5713412" y="2602468"/>
                <a:ext cx="1853392" cy="338554"/>
              </a:xfrm>
              <a:prstGeom prst="rect">
                <a:avLst/>
              </a:prstGeom>
              <a:noFill/>
            </p:spPr>
            <p:txBody>
              <a:bodyPr wrap="none" rtlCol="0">
                <a:spAutoFit/>
              </a:bodyPr>
              <a:lstStyle/>
              <a:p>
                <a:r>
                  <a:rPr lang="en-US" sz="1600" dirty="0"/>
                  <a:t>Document Number</a:t>
                </a:r>
              </a:p>
            </p:txBody>
          </p:sp>
          <p:sp>
            <p:nvSpPr>
              <p:cNvPr id="46" name="Rectangle 45">
                <a:extLst>
                  <a:ext uri="{FF2B5EF4-FFF2-40B4-BE49-F238E27FC236}">
                    <a16:creationId xmlns:a16="http://schemas.microsoft.com/office/drawing/2014/main" id="{EA38760B-B002-4F00-9FAB-C87AC42BD28E}"/>
                  </a:ext>
                </a:extLst>
              </p:cNvPr>
              <p:cNvSpPr/>
              <p:nvPr/>
            </p:nvSpPr>
            <p:spPr>
              <a:xfrm>
                <a:off x="7618412" y="2671411"/>
                <a:ext cx="1061583"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ln>
                      <a:solidFill>
                        <a:schemeClr val="tx2"/>
                      </a:solidFill>
                    </a:ln>
                    <a:solidFill>
                      <a:schemeClr val="bg1">
                        <a:lumMod val="75000"/>
                      </a:schemeClr>
                    </a:solidFill>
                  </a:rPr>
                  <a:t>1XXXXXXX</a:t>
                </a:r>
              </a:p>
            </p:txBody>
          </p:sp>
          <p:sp>
            <p:nvSpPr>
              <p:cNvPr id="47" name="Rectangle 46">
                <a:extLst>
                  <a:ext uri="{FF2B5EF4-FFF2-40B4-BE49-F238E27FC236}">
                    <a16:creationId xmlns:a16="http://schemas.microsoft.com/office/drawing/2014/main" id="{F895DB8C-C1E7-4CD5-97AE-C72268959F54}"/>
                  </a:ext>
                </a:extLst>
              </p:cNvPr>
              <p:cNvSpPr/>
              <p:nvPr/>
            </p:nvSpPr>
            <p:spPr>
              <a:xfrm>
                <a:off x="7613195" y="2252561"/>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09/16/2018</a:t>
                </a:r>
              </a:p>
            </p:txBody>
          </p:sp>
          <p:cxnSp>
            <p:nvCxnSpPr>
              <p:cNvPr id="48" name="Straight Connector 47">
                <a:extLst>
                  <a:ext uri="{FF2B5EF4-FFF2-40B4-BE49-F238E27FC236}">
                    <a16:creationId xmlns:a16="http://schemas.microsoft.com/office/drawing/2014/main" id="{591B66B0-CD16-4ADB-900A-C7351FF940DA}"/>
                  </a:ext>
                </a:extLst>
              </p:cNvPr>
              <p:cNvCxnSpPr/>
              <p:nvPr/>
            </p:nvCxnSpPr>
            <p:spPr>
              <a:xfrm>
                <a:off x="5865812" y="3352800"/>
                <a:ext cx="4800600" cy="0"/>
              </a:xfrm>
              <a:prstGeom prst="line">
                <a:avLst/>
              </a:prstGeom>
            </p:spPr>
            <p:style>
              <a:lnRef idx="1">
                <a:schemeClr val="accent4"/>
              </a:lnRef>
              <a:fillRef idx="0">
                <a:schemeClr val="accent4"/>
              </a:fillRef>
              <a:effectRef idx="0">
                <a:schemeClr val="accent4"/>
              </a:effectRef>
              <a:fontRef idx="minor">
                <a:schemeClr val="tx1"/>
              </a:fontRef>
            </p:style>
          </p:cxnSp>
          <p:sp>
            <p:nvSpPr>
              <p:cNvPr id="49" name="TextBox 48">
                <a:extLst>
                  <a:ext uri="{FF2B5EF4-FFF2-40B4-BE49-F238E27FC236}">
                    <a16:creationId xmlns:a16="http://schemas.microsoft.com/office/drawing/2014/main" id="{252EFC51-5E2F-4861-87B9-704985A088EC}"/>
                  </a:ext>
                </a:extLst>
              </p:cNvPr>
              <p:cNvSpPr txBox="1"/>
              <p:nvPr/>
            </p:nvSpPr>
            <p:spPr>
              <a:xfrm>
                <a:off x="5789612" y="3006805"/>
                <a:ext cx="2553904" cy="338554"/>
              </a:xfrm>
              <a:prstGeom prst="rect">
                <a:avLst/>
              </a:prstGeom>
              <a:noFill/>
            </p:spPr>
            <p:txBody>
              <a:bodyPr wrap="none" rtlCol="0">
                <a:spAutoFit/>
              </a:bodyPr>
              <a:lstStyle/>
              <a:p>
                <a:r>
                  <a:rPr lang="en-US" sz="1600" dirty="0"/>
                  <a:t>Item in document currency</a:t>
                </a:r>
              </a:p>
            </p:txBody>
          </p:sp>
          <p:sp>
            <p:nvSpPr>
              <p:cNvPr id="50" name="TextBox 49">
                <a:extLst>
                  <a:ext uri="{FF2B5EF4-FFF2-40B4-BE49-F238E27FC236}">
                    <a16:creationId xmlns:a16="http://schemas.microsoft.com/office/drawing/2014/main" id="{123AC255-CA53-4D2B-B4E8-9C781AAF234B}"/>
                  </a:ext>
                </a:extLst>
              </p:cNvPr>
              <p:cNvSpPr txBox="1"/>
              <p:nvPr/>
            </p:nvSpPr>
            <p:spPr>
              <a:xfrm>
                <a:off x="5789612" y="3387137"/>
                <a:ext cx="611065" cy="338554"/>
              </a:xfrm>
              <a:prstGeom prst="rect">
                <a:avLst/>
              </a:prstGeom>
              <a:noFill/>
            </p:spPr>
            <p:txBody>
              <a:bodyPr wrap="none" rtlCol="0">
                <a:spAutoFit/>
              </a:bodyPr>
              <a:lstStyle/>
              <a:p>
                <a:r>
                  <a:rPr lang="en-US" sz="1600" dirty="0"/>
                  <a:t>Line </a:t>
                </a:r>
              </a:p>
            </p:txBody>
          </p:sp>
          <p:sp>
            <p:nvSpPr>
              <p:cNvPr id="51" name="TextBox 50">
                <a:extLst>
                  <a:ext uri="{FF2B5EF4-FFF2-40B4-BE49-F238E27FC236}">
                    <a16:creationId xmlns:a16="http://schemas.microsoft.com/office/drawing/2014/main" id="{5B5F0323-3A0C-44BC-A3D6-CDE5A3C4B357}"/>
                  </a:ext>
                </a:extLst>
              </p:cNvPr>
              <p:cNvSpPr txBox="1"/>
              <p:nvPr/>
            </p:nvSpPr>
            <p:spPr>
              <a:xfrm>
                <a:off x="6290453" y="3387137"/>
                <a:ext cx="476412" cy="338554"/>
              </a:xfrm>
              <a:prstGeom prst="rect">
                <a:avLst/>
              </a:prstGeom>
              <a:noFill/>
            </p:spPr>
            <p:txBody>
              <a:bodyPr wrap="none" rtlCol="0">
                <a:spAutoFit/>
              </a:bodyPr>
              <a:lstStyle/>
              <a:p>
                <a:r>
                  <a:rPr lang="en-US" sz="1600" dirty="0"/>
                  <a:t>PK </a:t>
                </a:r>
              </a:p>
            </p:txBody>
          </p:sp>
          <p:sp>
            <p:nvSpPr>
              <p:cNvPr id="52" name="TextBox 51">
                <a:extLst>
                  <a:ext uri="{FF2B5EF4-FFF2-40B4-BE49-F238E27FC236}">
                    <a16:creationId xmlns:a16="http://schemas.microsoft.com/office/drawing/2014/main" id="{B07E6191-0159-4BDE-8365-66F469DBA8A8}"/>
                  </a:ext>
                </a:extLst>
              </p:cNvPr>
              <p:cNvSpPr txBox="1"/>
              <p:nvPr/>
            </p:nvSpPr>
            <p:spPr>
              <a:xfrm>
                <a:off x="6686265" y="3395062"/>
                <a:ext cx="941283" cy="338554"/>
              </a:xfrm>
              <a:prstGeom prst="rect">
                <a:avLst/>
              </a:prstGeom>
              <a:noFill/>
            </p:spPr>
            <p:txBody>
              <a:bodyPr wrap="none" rtlCol="0">
                <a:spAutoFit/>
              </a:bodyPr>
              <a:lstStyle/>
              <a:p>
                <a:r>
                  <a:rPr lang="en-US" sz="1600" dirty="0"/>
                  <a:t>Account </a:t>
                </a:r>
              </a:p>
            </p:txBody>
          </p:sp>
          <p:sp>
            <p:nvSpPr>
              <p:cNvPr id="53" name="TextBox 52">
                <a:extLst>
                  <a:ext uri="{FF2B5EF4-FFF2-40B4-BE49-F238E27FC236}">
                    <a16:creationId xmlns:a16="http://schemas.microsoft.com/office/drawing/2014/main" id="{5CC1BE1A-9507-46CF-9E76-26ACB9F32CB5}"/>
                  </a:ext>
                </a:extLst>
              </p:cNvPr>
              <p:cNvSpPr txBox="1"/>
              <p:nvPr/>
            </p:nvSpPr>
            <p:spPr>
              <a:xfrm>
                <a:off x="10225507" y="3402504"/>
                <a:ext cx="934871" cy="338554"/>
              </a:xfrm>
              <a:prstGeom prst="rect">
                <a:avLst/>
              </a:prstGeom>
              <a:noFill/>
            </p:spPr>
            <p:txBody>
              <a:bodyPr wrap="none" rtlCol="0">
                <a:spAutoFit/>
              </a:bodyPr>
              <a:lstStyle/>
              <a:p>
                <a:r>
                  <a:rPr lang="en-US" sz="1600" dirty="0"/>
                  <a:t>Amount </a:t>
                </a:r>
              </a:p>
            </p:txBody>
          </p:sp>
          <p:sp>
            <p:nvSpPr>
              <p:cNvPr id="54" name="TextBox 53">
                <a:extLst>
                  <a:ext uri="{FF2B5EF4-FFF2-40B4-BE49-F238E27FC236}">
                    <a16:creationId xmlns:a16="http://schemas.microsoft.com/office/drawing/2014/main" id="{410C9430-DE44-4B17-8E65-7BF45BF94E54}"/>
                  </a:ext>
                </a:extLst>
              </p:cNvPr>
              <p:cNvSpPr txBox="1"/>
              <p:nvPr/>
            </p:nvSpPr>
            <p:spPr>
              <a:xfrm>
                <a:off x="8760617" y="1763953"/>
                <a:ext cx="1565621" cy="338554"/>
              </a:xfrm>
              <a:prstGeom prst="rect">
                <a:avLst/>
              </a:prstGeom>
              <a:noFill/>
            </p:spPr>
            <p:txBody>
              <a:bodyPr wrap="none" rtlCol="0">
                <a:spAutoFit/>
              </a:bodyPr>
              <a:lstStyle/>
              <a:p>
                <a:r>
                  <a:rPr lang="en-US" sz="1600" dirty="0"/>
                  <a:t>Company code: </a:t>
                </a:r>
              </a:p>
            </p:txBody>
          </p:sp>
          <p:sp>
            <p:nvSpPr>
              <p:cNvPr id="55" name="Rectangle 54">
                <a:extLst>
                  <a:ext uri="{FF2B5EF4-FFF2-40B4-BE49-F238E27FC236}">
                    <a16:creationId xmlns:a16="http://schemas.microsoft.com/office/drawing/2014/main" id="{A6200A74-4787-4D84-B8B3-54991376AB6D}"/>
                  </a:ext>
                </a:extLst>
              </p:cNvPr>
              <p:cNvSpPr/>
              <p:nvPr/>
            </p:nvSpPr>
            <p:spPr>
              <a:xfrm>
                <a:off x="10484102" y="1821543"/>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US00</a:t>
                </a:r>
              </a:p>
            </p:txBody>
          </p:sp>
          <p:sp>
            <p:nvSpPr>
              <p:cNvPr id="56" name="TextBox 55">
                <a:extLst>
                  <a:ext uri="{FF2B5EF4-FFF2-40B4-BE49-F238E27FC236}">
                    <a16:creationId xmlns:a16="http://schemas.microsoft.com/office/drawing/2014/main" id="{FC13D3C7-571F-49E7-88DA-9DD6DCF23B35}"/>
                  </a:ext>
                </a:extLst>
              </p:cNvPr>
              <p:cNvSpPr txBox="1"/>
              <p:nvPr/>
            </p:nvSpPr>
            <p:spPr>
              <a:xfrm>
                <a:off x="8760617" y="2206122"/>
                <a:ext cx="1085875" cy="338554"/>
              </a:xfrm>
              <a:prstGeom prst="rect">
                <a:avLst/>
              </a:prstGeom>
              <a:noFill/>
            </p:spPr>
            <p:txBody>
              <a:bodyPr wrap="none" rtlCol="0">
                <a:spAutoFit/>
              </a:bodyPr>
              <a:lstStyle/>
              <a:p>
                <a:r>
                  <a:rPr lang="en-US" sz="1600" dirty="0"/>
                  <a:t>Currency: </a:t>
                </a:r>
              </a:p>
            </p:txBody>
          </p:sp>
          <p:sp>
            <p:nvSpPr>
              <p:cNvPr id="57" name="Rectangle 56">
                <a:extLst>
                  <a:ext uri="{FF2B5EF4-FFF2-40B4-BE49-F238E27FC236}">
                    <a16:creationId xmlns:a16="http://schemas.microsoft.com/office/drawing/2014/main" id="{2C65CD09-ACCA-4841-AAC3-D118FFA3AA6B}"/>
                  </a:ext>
                </a:extLst>
              </p:cNvPr>
              <p:cNvSpPr/>
              <p:nvPr/>
            </p:nvSpPr>
            <p:spPr>
              <a:xfrm>
                <a:off x="10468677" y="2252561"/>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USD</a:t>
                </a:r>
              </a:p>
            </p:txBody>
          </p:sp>
          <p:sp>
            <p:nvSpPr>
              <p:cNvPr id="58" name="TextBox 57">
                <a:extLst>
                  <a:ext uri="{FF2B5EF4-FFF2-40B4-BE49-F238E27FC236}">
                    <a16:creationId xmlns:a16="http://schemas.microsoft.com/office/drawing/2014/main" id="{2DC61D62-B4A4-49C1-AFC1-4C34E4BAE66F}"/>
                  </a:ext>
                </a:extLst>
              </p:cNvPr>
              <p:cNvSpPr txBox="1"/>
              <p:nvPr/>
            </p:nvSpPr>
            <p:spPr>
              <a:xfrm>
                <a:off x="8734392" y="2668251"/>
                <a:ext cx="1749710" cy="338554"/>
              </a:xfrm>
              <a:prstGeom prst="rect">
                <a:avLst/>
              </a:prstGeom>
              <a:noFill/>
            </p:spPr>
            <p:txBody>
              <a:bodyPr wrap="none" rtlCol="0">
                <a:spAutoFit/>
              </a:bodyPr>
              <a:lstStyle/>
              <a:p>
                <a:r>
                  <a:rPr lang="en-US" sz="1600" dirty="0"/>
                  <a:t>Transaction date: </a:t>
                </a:r>
              </a:p>
            </p:txBody>
          </p:sp>
          <p:sp>
            <p:nvSpPr>
              <p:cNvPr id="59" name="Rectangle 58">
                <a:extLst>
                  <a:ext uri="{FF2B5EF4-FFF2-40B4-BE49-F238E27FC236}">
                    <a16:creationId xmlns:a16="http://schemas.microsoft.com/office/drawing/2014/main" id="{B521D5E6-CA1E-4260-8A32-AE2AEAC00918}"/>
                  </a:ext>
                </a:extLst>
              </p:cNvPr>
              <p:cNvSpPr/>
              <p:nvPr/>
            </p:nvSpPr>
            <p:spPr>
              <a:xfrm>
                <a:off x="10486992" y="2737194"/>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09/16/2018</a:t>
                </a:r>
              </a:p>
            </p:txBody>
          </p:sp>
          <p:sp>
            <p:nvSpPr>
              <p:cNvPr id="60" name="TextBox 59">
                <a:extLst>
                  <a:ext uri="{FF2B5EF4-FFF2-40B4-BE49-F238E27FC236}">
                    <a16:creationId xmlns:a16="http://schemas.microsoft.com/office/drawing/2014/main" id="{6C4025C1-D351-4D1D-A34C-3638C26D6EF8}"/>
                  </a:ext>
                </a:extLst>
              </p:cNvPr>
              <p:cNvSpPr txBox="1"/>
              <p:nvPr/>
            </p:nvSpPr>
            <p:spPr>
              <a:xfrm>
                <a:off x="5798636" y="3700046"/>
                <a:ext cx="526106" cy="338554"/>
              </a:xfrm>
              <a:prstGeom prst="rect">
                <a:avLst/>
              </a:prstGeom>
              <a:noFill/>
            </p:spPr>
            <p:txBody>
              <a:bodyPr wrap="none" rtlCol="0">
                <a:spAutoFit/>
              </a:bodyPr>
              <a:lstStyle/>
              <a:p>
                <a:r>
                  <a:rPr lang="en-US" sz="1600" dirty="0"/>
                  <a:t>001</a:t>
                </a:r>
              </a:p>
            </p:txBody>
          </p:sp>
          <p:sp>
            <p:nvSpPr>
              <p:cNvPr id="61" name="TextBox 60">
                <a:extLst>
                  <a:ext uri="{FF2B5EF4-FFF2-40B4-BE49-F238E27FC236}">
                    <a16:creationId xmlns:a16="http://schemas.microsoft.com/office/drawing/2014/main" id="{BB8C8606-BA24-40C8-8DD6-640ECA1A9AE0}"/>
                  </a:ext>
                </a:extLst>
              </p:cNvPr>
              <p:cNvSpPr txBox="1"/>
              <p:nvPr/>
            </p:nvSpPr>
            <p:spPr>
              <a:xfrm>
                <a:off x="6268366" y="3700046"/>
                <a:ext cx="412292" cy="338554"/>
              </a:xfrm>
              <a:prstGeom prst="rect">
                <a:avLst/>
              </a:prstGeom>
              <a:noFill/>
            </p:spPr>
            <p:txBody>
              <a:bodyPr wrap="none" rtlCol="0">
                <a:spAutoFit/>
              </a:bodyPr>
              <a:lstStyle/>
              <a:p>
                <a:r>
                  <a:rPr lang="en-US" sz="1600" dirty="0"/>
                  <a:t>40</a:t>
                </a:r>
              </a:p>
            </p:txBody>
          </p:sp>
          <p:sp>
            <p:nvSpPr>
              <p:cNvPr id="62" name="TextBox 61">
                <a:extLst>
                  <a:ext uri="{FF2B5EF4-FFF2-40B4-BE49-F238E27FC236}">
                    <a16:creationId xmlns:a16="http://schemas.microsoft.com/office/drawing/2014/main" id="{7531D5F9-F2A4-4EBF-B6DE-A48AAF90F3F1}"/>
                  </a:ext>
                </a:extLst>
              </p:cNvPr>
              <p:cNvSpPr txBox="1"/>
              <p:nvPr/>
            </p:nvSpPr>
            <p:spPr>
              <a:xfrm>
                <a:off x="6680658" y="3712535"/>
                <a:ext cx="1331903" cy="338554"/>
              </a:xfrm>
              <a:prstGeom prst="rect">
                <a:avLst/>
              </a:prstGeom>
              <a:noFill/>
            </p:spPr>
            <p:txBody>
              <a:bodyPr wrap="none" rtlCol="0">
                <a:spAutoFit/>
              </a:bodyPr>
              <a:lstStyle/>
              <a:p>
                <a:r>
                  <a:rPr lang="en-US" sz="1600" dirty="0"/>
                  <a:t>75XXXX Rent</a:t>
                </a:r>
              </a:p>
            </p:txBody>
          </p:sp>
          <p:sp>
            <p:nvSpPr>
              <p:cNvPr id="63" name="TextBox 62">
                <a:extLst>
                  <a:ext uri="{FF2B5EF4-FFF2-40B4-BE49-F238E27FC236}">
                    <a16:creationId xmlns:a16="http://schemas.microsoft.com/office/drawing/2014/main" id="{43B6D2ED-043D-48E5-9B93-BE28E855D43A}"/>
                  </a:ext>
                </a:extLst>
              </p:cNvPr>
              <p:cNvSpPr txBox="1"/>
              <p:nvPr/>
            </p:nvSpPr>
            <p:spPr>
              <a:xfrm>
                <a:off x="10161010" y="3725691"/>
                <a:ext cx="1055097" cy="338554"/>
              </a:xfrm>
              <a:prstGeom prst="rect">
                <a:avLst/>
              </a:prstGeom>
              <a:noFill/>
            </p:spPr>
            <p:txBody>
              <a:bodyPr wrap="none" rtlCol="0">
                <a:spAutoFit/>
              </a:bodyPr>
              <a:lstStyle/>
              <a:p>
                <a:r>
                  <a:rPr lang="en-US" sz="1600" dirty="0"/>
                  <a:t>$2,500.00</a:t>
                </a:r>
              </a:p>
            </p:txBody>
          </p:sp>
          <p:sp>
            <p:nvSpPr>
              <p:cNvPr id="64" name="TextBox 63">
                <a:extLst>
                  <a:ext uri="{FF2B5EF4-FFF2-40B4-BE49-F238E27FC236}">
                    <a16:creationId xmlns:a16="http://schemas.microsoft.com/office/drawing/2014/main" id="{AF6AA992-B455-408A-B949-FC92E1C97137}"/>
                  </a:ext>
                </a:extLst>
              </p:cNvPr>
              <p:cNvSpPr txBox="1"/>
              <p:nvPr/>
            </p:nvSpPr>
            <p:spPr>
              <a:xfrm>
                <a:off x="5789612" y="4055401"/>
                <a:ext cx="526106" cy="338554"/>
              </a:xfrm>
              <a:prstGeom prst="rect">
                <a:avLst/>
              </a:prstGeom>
              <a:noFill/>
            </p:spPr>
            <p:txBody>
              <a:bodyPr wrap="none" rtlCol="0">
                <a:spAutoFit/>
              </a:bodyPr>
              <a:lstStyle/>
              <a:p>
                <a:r>
                  <a:rPr lang="en-US" sz="1600" dirty="0"/>
                  <a:t>002</a:t>
                </a:r>
              </a:p>
            </p:txBody>
          </p:sp>
          <p:sp>
            <p:nvSpPr>
              <p:cNvPr id="65" name="TextBox 64">
                <a:extLst>
                  <a:ext uri="{FF2B5EF4-FFF2-40B4-BE49-F238E27FC236}">
                    <a16:creationId xmlns:a16="http://schemas.microsoft.com/office/drawing/2014/main" id="{758B2E1D-C411-46CE-B4A2-0595286B16DD}"/>
                  </a:ext>
                </a:extLst>
              </p:cNvPr>
              <p:cNvSpPr txBox="1"/>
              <p:nvPr/>
            </p:nvSpPr>
            <p:spPr>
              <a:xfrm>
                <a:off x="6259342" y="4055401"/>
                <a:ext cx="412292" cy="338554"/>
              </a:xfrm>
              <a:prstGeom prst="rect">
                <a:avLst/>
              </a:prstGeom>
              <a:noFill/>
            </p:spPr>
            <p:txBody>
              <a:bodyPr wrap="none" rtlCol="0">
                <a:spAutoFit/>
              </a:bodyPr>
              <a:lstStyle/>
              <a:p>
                <a:r>
                  <a:rPr lang="en-US" sz="1600" dirty="0"/>
                  <a:t>31</a:t>
                </a:r>
              </a:p>
            </p:txBody>
          </p:sp>
          <p:sp>
            <p:nvSpPr>
              <p:cNvPr id="66" name="TextBox 65">
                <a:extLst>
                  <a:ext uri="{FF2B5EF4-FFF2-40B4-BE49-F238E27FC236}">
                    <a16:creationId xmlns:a16="http://schemas.microsoft.com/office/drawing/2014/main" id="{E8B98AF9-39D4-4C58-B04E-5987713D0342}"/>
                  </a:ext>
                </a:extLst>
              </p:cNvPr>
              <p:cNvSpPr txBox="1"/>
              <p:nvPr/>
            </p:nvSpPr>
            <p:spPr>
              <a:xfrm>
                <a:off x="6671634" y="4067890"/>
                <a:ext cx="1408142" cy="338554"/>
              </a:xfrm>
              <a:prstGeom prst="rect">
                <a:avLst/>
              </a:prstGeom>
              <a:noFill/>
            </p:spPr>
            <p:txBody>
              <a:bodyPr wrap="none" rtlCol="0">
                <a:spAutoFit/>
              </a:bodyPr>
              <a:lstStyle/>
              <a:p>
                <a:r>
                  <a:rPr lang="en-US" sz="1600" dirty="0"/>
                  <a:t> 123 Vendor X</a:t>
                </a:r>
              </a:p>
            </p:txBody>
          </p:sp>
          <p:sp>
            <p:nvSpPr>
              <p:cNvPr id="67" name="TextBox 66">
                <a:extLst>
                  <a:ext uri="{FF2B5EF4-FFF2-40B4-BE49-F238E27FC236}">
                    <a16:creationId xmlns:a16="http://schemas.microsoft.com/office/drawing/2014/main" id="{A2E2D035-4CC8-4A6A-89D2-FCAD2949BB3D}"/>
                  </a:ext>
                </a:extLst>
              </p:cNvPr>
              <p:cNvSpPr txBox="1"/>
              <p:nvPr/>
            </p:nvSpPr>
            <p:spPr>
              <a:xfrm>
                <a:off x="10151986" y="4081046"/>
                <a:ext cx="1124026" cy="338554"/>
              </a:xfrm>
              <a:prstGeom prst="rect">
                <a:avLst/>
              </a:prstGeom>
              <a:noFill/>
            </p:spPr>
            <p:txBody>
              <a:bodyPr wrap="none" rtlCol="0">
                <a:spAutoFit/>
              </a:bodyPr>
              <a:lstStyle/>
              <a:p>
                <a:r>
                  <a:rPr lang="en-US" sz="1600" dirty="0"/>
                  <a:t>$2,500.00-</a:t>
                </a:r>
              </a:p>
            </p:txBody>
          </p:sp>
        </p:grpSp>
        <p:sp>
          <p:nvSpPr>
            <p:cNvPr id="32" name="TextBox 31">
              <a:extLst>
                <a:ext uri="{FF2B5EF4-FFF2-40B4-BE49-F238E27FC236}">
                  <a16:creationId xmlns:a16="http://schemas.microsoft.com/office/drawing/2014/main" id="{DD754E33-2FAB-41BD-8BF1-6B6C25EF3BBF}"/>
                </a:ext>
              </a:extLst>
            </p:cNvPr>
            <p:cNvSpPr txBox="1"/>
            <p:nvPr/>
          </p:nvSpPr>
          <p:spPr>
            <a:xfrm>
              <a:off x="8197116" y="4012095"/>
              <a:ext cx="1210396" cy="338554"/>
            </a:xfrm>
            <a:prstGeom prst="rect">
              <a:avLst/>
            </a:prstGeom>
            <a:noFill/>
          </p:spPr>
          <p:txBody>
            <a:bodyPr wrap="none" rtlCol="0">
              <a:spAutoFit/>
            </a:bodyPr>
            <a:lstStyle/>
            <a:p>
              <a:r>
                <a:rPr lang="en-US" sz="1600" dirty="0"/>
                <a:t>Cost center </a:t>
              </a:r>
            </a:p>
          </p:txBody>
        </p:sp>
        <p:sp>
          <p:nvSpPr>
            <p:cNvPr id="33" name="TextBox 32">
              <a:extLst>
                <a:ext uri="{FF2B5EF4-FFF2-40B4-BE49-F238E27FC236}">
                  <a16:creationId xmlns:a16="http://schemas.microsoft.com/office/drawing/2014/main" id="{9DC86243-5202-4B0F-B262-D2243BCE5350}"/>
                </a:ext>
              </a:extLst>
            </p:cNvPr>
            <p:cNvSpPr txBox="1"/>
            <p:nvPr/>
          </p:nvSpPr>
          <p:spPr>
            <a:xfrm>
              <a:off x="8191509" y="4329568"/>
              <a:ext cx="1231427" cy="338554"/>
            </a:xfrm>
            <a:prstGeom prst="rect">
              <a:avLst/>
            </a:prstGeom>
            <a:noFill/>
          </p:spPr>
          <p:txBody>
            <a:bodyPr wrap="none" rtlCol="0">
              <a:spAutoFit/>
            </a:bodyPr>
            <a:lstStyle/>
            <a:p>
              <a:r>
                <a:rPr lang="en-US" sz="1600" dirty="0"/>
                <a:t>DEF Quality</a:t>
              </a:r>
            </a:p>
          </p:txBody>
        </p:sp>
      </p:grpSp>
    </p:spTree>
    <p:extLst>
      <p:ext uri="{BB962C8B-B14F-4D97-AF65-F5344CB8AC3E}">
        <p14:creationId xmlns:p14="http://schemas.microsoft.com/office/powerpoint/2010/main" val="4109156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Accounts Payable</a:t>
            </a:r>
            <a:br>
              <a:rPr lang="en-US" dirty="0"/>
            </a:br>
            <a:r>
              <a:rPr lang="en-US" dirty="0"/>
              <a:t>Outgoing payments: Financial impact</a:t>
            </a:r>
          </a:p>
        </p:txBody>
      </p:sp>
      <p:sp>
        <p:nvSpPr>
          <p:cNvPr id="4" name="Content Placeholder 3"/>
          <p:cNvSpPr>
            <a:spLocks noGrp="1"/>
          </p:cNvSpPr>
          <p:nvPr>
            <p:ph sz="half" idx="1"/>
          </p:nvPr>
        </p:nvSpPr>
        <p:spPr>
          <a:xfrm>
            <a:off x="1488168" y="1752600"/>
            <a:ext cx="3920444" cy="4419600"/>
          </a:xfrm>
        </p:spPr>
        <p:txBody>
          <a:bodyPr/>
          <a:lstStyle/>
          <a:p>
            <a:r>
              <a:rPr lang="en-US" dirty="0"/>
              <a:t>Company code</a:t>
            </a:r>
          </a:p>
          <a:p>
            <a:r>
              <a:rPr lang="en-US" dirty="0"/>
              <a:t>Posting &amp; Document date</a:t>
            </a:r>
          </a:p>
          <a:p>
            <a:r>
              <a:rPr lang="en-US" dirty="0"/>
              <a:t>Transaction date</a:t>
            </a:r>
          </a:p>
          <a:p>
            <a:r>
              <a:rPr lang="en-US" dirty="0"/>
              <a:t>Document number</a:t>
            </a:r>
          </a:p>
          <a:p>
            <a:r>
              <a:rPr lang="en-US" dirty="0"/>
              <a:t>Currency</a:t>
            </a:r>
          </a:p>
          <a:p>
            <a:r>
              <a:rPr lang="en-US" dirty="0"/>
              <a:t>Line items</a:t>
            </a:r>
          </a:p>
          <a:p>
            <a:pPr lvl="1"/>
            <a:r>
              <a:rPr lang="en-US" dirty="0"/>
              <a:t>Vendor (debit)</a:t>
            </a:r>
          </a:p>
          <a:p>
            <a:pPr lvl="1"/>
            <a:r>
              <a:rPr lang="en-US" dirty="0"/>
              <a:t>Bank (credit)</a:t>
            </a:r>
          </a:p>
          <a:p>
            <a:pPr lvl="1"/>
            <a:r>
              <a:rPr lang="en-US" dirty="0"/>
              <a:t>Amounts</a:t>
            </a:r>
          </a:p>
          <a:p>
            <a:endParaRPr lang="en-US" dirty="0"/>
          </a:p>
        </p:txBody>
      </p:sp>
      <p:sp>
        <p:nvSpPr>
          <p:cNvPr id="3" name="Flowchart: Process 5">
            <a:extLst>
              <a:ext uri="{FF2B5EF4-FFF2-40B4-BE49-F238E27FC236}">
                <a16:creationId xmlns:a16="http://schemas.microsoft.com/office/drawing/2014/main" id="{33C37FD6-D8D9-584B-BCC4-751AD2FE5542}"/>
              </a:ext>
            </a:extLst>
          </p:cNvPr>
          <p:cNvSpPr/>
          <p:nvPr/>
        </p:nvSpPr>
        <p:spPr>
          <a:xfrm>
            <a:off x="10818812" y="457200"/>
            <a:ext cx="914400" cy="304800"/>
          </a:xfrm>
          <a:prstGeom prst="flowChartProcess">
            <a:avLst/>
          </a:prstGeom>
          <a:solidFill>
            <a:srgbClr val="C000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AP</a:t>
            </a:r>
          </a:p>
        </p:txBody>
      </p:sp>
      <p:grpSp>
        <p:nvGrpSpPr>
          <p:cNvPr id="41" name="Group 40">
            <a:extLst>
              <a:ext uri="{FF2B5EF4-FFF2-40B4-BE49-F238E27FC236}">
                <a16:creationId xmlns:a16="http://schemas.microsoft.com/office/drawing/2014/main" id="{1DFF7FD3-E742-4128-B370-1C42702FCA78}"/>
              </a:ext>
            </a:extLst>
          </p:cNvPr>
          <p:cNvGrpSpPr/>
          <p:nvPr/>
        </p:nvGrpSpPr>
        <p:grpSpPr>
          <a:xfrm>
            <a:off x="5713412" y="2362200"/>
            <a:ext cx="5840380" cy="2667000"/>
            <a:chOff x="5713412" y="1752600"/>
            <a:chExt cx="5840380" cy="2667000"/>
          </a:xfrm>
        </p:grpSpPr>
        <p:sp>
          <p:nvSpPr>
            <p:cNvPr id="42" name="TextBox 41">
              <a:extLst>
                <a:ext uri="{FF2B5EF4-FFF2-40B4-BE49-F238E27FC236}">
                  <a16:creationId xmlns:a16="http://schemas.microsoft.com/office/drawing/2014/main" id="{394F3664-B0AC-4A58-8913-8D02ACDEF275}"/>
                </a:ext>
              </a:extLst>
            </p:cNvPr>
            <p:cNvSpPr txBox="1"/>
            <p:nvPr/>
          </p:nvSpPr>
          <p:spPr>
            <a:xfrm>
              <a:off x="5713412" y="1752600"/>
              <a:ext cx="1612749" cy="338554"/>
            </a:xfrm>
            <a:prstGeom prst="rect">
              <a:avLst/>
            </a:prstGeom>
            <a:noFill/>
          </p:spPr>
          <p:txBody>
            <a:bodyPr wrap="none" rtlCol="0">
              <a:spAutoFit/>
            </a:bodyPr>
            <a:lstStyle/>
            <a:p>
              <a:r>
                <a:rPr lang="en-US" sz="1600" dirty="0"/>
                <a:t>Document date: </a:t>
              </a:r>
            </a:p>
          </p:txBody>
        </p:sp>
        <p:sp>
          <p:nvSpPr>
            <p:cNvPr id="43" name="Rectangle 42">
              <a:extLst>
                <a:ext uri="{FF2B5EF4-FFF2-40B4-BE49-F238E27FC236}">
                  <a16:creationId xmlns:a16="http://schemas.microsoft.com/office/drawing/2014/main" id="{249C4379-47E8-447E-A18B-B9223B50CAB0}"/>
                </a:ext>
              </a:extLst>
            </p:cNvPr>
            <p:cNvSpPr/>
            <p:nvPr/>
          </p:nvSpPr>
          <p:spPr>
            <a:xfrm>
              <a:off x="7618412" y="1821543"/>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09/01/2018</a:t>
              </a:r>
            </a:p>
          </p:txBody>
        </p:sp>
        <p:sp>
          <p:nvSpPr>
            <p:cNvPr id="44" name="TextBox 43">
              <a:extLst>
                <a:ext uri="{FF2B5EF4-FFF2-40B4-BE49-F238E27FC236}">
                  <a16:creationId xmlns:a16="http://schemas.microsoft.com/office/drawing/2014/main" id="{9D2E00A3-9FBA-4376-9FE7-E2B209D4EAE0}"/>
                </a:ext>
              </a:extLst>
            </p:cNvPr>
            <p:cNvSpPr txBox="1"/>
            <p:nvPr/>
          </p:nvSpPr>
          <p:spPr>
            <a:xfrm>
              <a:off x="5713412" y="2183618"/>
              <a:ext cx="1362104" cy="338554"/>
            </a:xfrm>
            <a:prstGeom prst="rect">
              <a:avLst/>
            </a:prstGeom>
            <a:noFill/>
          </p:spPr>
          <p:txBody>
            <a:bodyPr wrap="none" rtlCol="0">
              <a:spAutoFit/>
            </a:bodyPr>
            <a:lstStyle/>
            <a:p>
              <a:r>
                <a:rPr lang="en-US" sz="1600" dirty="0"/>
                <a:t>Posting date: </a:t>
              </a:r>
            </a:p>
          </p:txBody>
        </p:sp>
        <p:sp>
          <p:nvSpPr>
            <p:cNvPr id="45" name="TextBox 44">
              <a:extLst>
                <a:ext uri="{FF2B5EF4-FFF2-40B4-BE49-F238E27FC236}">
                  <a16:creationId xmlns:a16="http://schemas.microsoft.com/office/drawing/2014/main" id="{2A3D42CD-EEFC-4713-9E2D-5368F42F1A1D}"/>
                </a:ext>
              </a:extLst>
            </p:cNvPr>
            <p:cNvSpPr txBox="1"/>
            <p:nvPr/>
          </p:nvSpPr>
          <p:spPr>
            <a:xfrm>
              <a:off x="5713412" y="2602468"/>
              <a:ext cx="1853392" cy="338554"/>
            </a:xfrm>
            <a:prstGeom prst="rect">
              <a:avLst/>
            </a:prstGeom>
            <a:noFill/>
          </p:spPr>
          <p:txBody>
            <a:bodyPr wrap="none" rtlCol="0">
              <a:spAutoFit/>
            </a:bodyPr>
            <a:lstStyle/>
            <a:p>
              <a:r>
                <a:rPr lang="en-US" sz="1600" dirty="0"/>
                <a:t>Document Number</a:t>
              </a:r>
            </a:p>
          </p:txBody>
        </p:sp>
        <p:sp>
          <p:nvSpPr>
            <p:cNvPr id="46" name="Rectangle 45">
              <a:extLst>
                <a:ext uri="{FF2B5EF4-FFF2-40B4-BE49-F238E27FC236}">
                  <a16:creationId xmlns:a16="http://schemas.microsoft.com/office/drawing/2014/main" id="{D19DE863-8E98-410D-AED0-1AA767599BA4}"/>
                </a:ext>
              </a:extLst>
            </p:cNvPr>
            <p:cNvSpPr/>
            <p:nvPr/>
          </p:nvSpPr>
          <p:spPr>
            <a:xfrm>
              <a:off x="7618412" y="2671411"/>
              <a:ext cx="1061583"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dirty="0">
                  <a:ln>
                    <a:solidFill>
                      <a:schemeClr val="tx2"/>
                    </a:solidFill>
                  </a:ln>
                  <a:solidFill>
                    <a:schemeClr val="bg1">
                      <a:lumMod val="75000"/>
                    </a:schemeClr>
                  </a:solidFill>
                </a:rPr>
                <a:t>1XXXXXXX</a:t>
              </a:r>
            </a:p>
          </p:txBody>
        </p:sp>
        <p:sp>
          <p:nvSpPr>
            <p:cNvPr id="47" name="Rectangle 46">
              <a:extLst>
                <a:ext uri="{FF2B5EF4-FFF2-40B4-BE49-F238E27FC236}">
                  <a16:creationId xmlns:a16="http://schemas.microsoft.com/office/drawing/2014/main" id="{99A0A63E-EFE2-4606-A784-18881BA60E02}"/>
                </a:ext>
              </a:extLst>
            </p:cNvPr>
            <p:cNvSpPr/>
            <p:nvPr/>
          </p:nvSpPr>
          <p:spPr>
            <a:xfrm>
              <a:off x="7613195" y="2252561"/>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09/01/2018</a:t>
              </a:r>
            </a:p>
          </p:txBody>
        </p:sp>
        <p:cxnSp>
          <p:nvCxnSpPr>
            <p:cNvPr id="48" name="Straight Connector 47">
              <a:extLst>
                <a:ext uri="{FF2B5EF4-FFF2-40B4-BE49-F238E27FC236}">
                  <a16:creationId xmlns:a16="http://schemas.microsoft.com/office/drawing/2014/main" id="{90CCCD0B-CD9A-479F-AD5E-FEB9259CC0A1}"/>
                </a:ext>
              </a:extLst>
            </p:cNvPr>
            <p:cNvCxnSpPr/>
            <p:nvPr/>
          </p:nvCxnSpPr>
          <p:spPr>
            <a:xfrm>
              <a:off x="5865812" y="3352800"/>
              <a:ext cx="4800600" cy="0"/>
            </a:xfrm>
            <a:prstGeom prst="line">
              <a:avLst/>
            </a:prstGeom>
          </p:spPr>
          <p:style>
            <a:lnRef idx="1">
              <a:schemeClr val="accent4"/>
            </a:lnRef>
            <a:fillRef idx="0">
              <a:schemeClr val="accent4"/>
            </a:fillRef>
            <a:effectRef idx="0">
              <a:schemeClr val="accent4"/>
            </a:effectRef>
            <a:fontRef idx="minor">
              <a:schemeClr val="tx1"/>
            </a:fontRef>
          </p:style>
        </p:cxnSp>
        <p:sp>
          <p:nvSpPr>
            <p:cNvPr id="49" name="TextBox 48">
              <a:extLst>
                <a:ext uri="{FF2B5EF4-FFF2-40B4-BE49-F238E27FC236}">
                  <a16:creationId xmlns:a16="http://schemas.microsoft.com/office/drawing/2014/main" id="{73376C0F-71EA-4C50-BAA1-5B3B5F1AFBB7}"/>
                </a:ext>
              </a:extLst>
            </p:cNvPr>
            <p:cNvSpPr txBox="1"/>
            <p:nvPr/>
          </p:nvSpPr>
          <p:spPr>
            <a:xfrm>
              <a:off x="5789612" y="3006805"/>
              <a:ext cx="2553904" cy="338554"/>
            </a:xfrm>
            <a:prstGeom prst="rect">
              <a:avLst/>
            </a:prstGeom>
            <a:noFill/>
          </p:spPr>
          <p:txBody>
            <a:bodyPr wrap="none" rtlCol="0">
              <a:spAutoFit/>
            </a:bodyPr>
            <a:lstStyle/>
            <a:p>
              <a:r>
                <a:rPr lang="en-US" sz="1600" dirty="0"/>
                <a:t>Item in document currency</a:t>
              </a:r>
            </a:p>
          </p:txBody>
        </p:sp>
        <p:sp>
          <p:nvSpPr>
            <p:cNvPr id="50" name="TextBox 49">
              <a:extLst>
                <a:ext uri="{FF2B5EF4-FFF2-40B4-BE49-F238E27FC236}">
                  <a16:creationId xmlns:a16="http://schemas.microsoft.com/office/drawing/2014/main" id="{B078121D-A910-4DD3-A83C-B79F461B2527}"/>
                </a:ext>
              </a:extLst>
            </p:cNvPr>
            <p:cNvSpPr txBox="1"/>
            <p:nvPr/>
          </p:nvSpPr>
          <p:spPr>
            <a:xfrm>
              <a:off x="5789612" y="3387137"/>
              <a:ext cx="611065" cy="338554"/>
            </a:xfrm>
            <a:prstGeom prst="rect">
              <a:avLst/>
            </a:prstGeom>
            <a:noFill/>
          </p:spPr>
          <p:txBody>
            <a:bodyPr wrap="none" rtlCol="0">
              <a:spAutoFit/>
            </a:bodyPr>
            <a:lstStyle/>
            <a:p>
              <a:r>
                <a:rPr lang="en-US" sz="1600" dirty="0"/>
                <a:t>Line </a:t>
              </a:r>
            </a:p>
          </p:txBody>
        </p:sp>
        <p:sp>
          <p:nvSpPr>
            <p:cNvPr id="51" name="TextBox 50">
              <a:extLst>
                <a:ext uri="{FF2B5EF4-FFF2-40B4-BE49-F238E27FC236}">
                  <a16:creationId xmlns:a16="http://schemas.microsoft.com/office/drawing/2014/main" id="{07CA0F37-9A00-4499-8324-31F0488FC424}"/>
                </a:ext>
              </a:extLst>
            </p:cNvPr>
            <p:cNvSpPr txBox="1"/>
            <p:nvPr/>
          </p:nvSpPr>
          <p:spPr>
            <a:xfrm>
              <a:off x="6290453" y="3387137"/>
              <a:ext cx="476412" cy="338554"/>
            </a:xfrm>
            <a:prstGeom prst="rect">
              <a:avLst/>
            </a:prstGeom>
            <a:noFill/>
          </p:spPr>
          <p:txBody>
            <a:bodyPr wrap="none" rtlCol="0">
              <a:spAutoFit/>
            </a:bodyPr>
            <a:lstStyle/>
            <a:p>
              <a:r>
                <a:rPr lang="en-US" sz="1600" dirty="0"/>
                <a:t>PK </a:t>
              </a:r>
            </a:p>
          </p:txBody>
        </p:sp>
        <p:sp>
          <p:nvSpPr>
            <p:cNvPr id="52" name="TextBox 51">
              <a:extLst>
                <a:ext uri="{FF2B5EF4-FFF2-40B4-BE49-F238E27FC236}">
                  <a16:creationId xmlns:a16="http://schemas.microsoft.com/office/drawing/2014/main" id="{0348FB55-23AD-41C7-B9F7-E08F8AF542B0}"/>
                </a:ext>
              </a:extLst>
            </p:cNvPr>
            <p:cNvSpPr txBox="1"/>
            <p:nvPr/>
          </p:nvSpPr>
          <p:spPr>
            <a:xfrm>
              <a:off x="6686265" y="3395062"/>
              <a:ext cx="941283" cy="338554"/>
            </a:xfrm>
            <a:prstGeom prst="rect">
              <a:avLst/>
            </a:prstGeom>
            <a:noFill/>
          </p:spPr>
          <p:txBody>
            <a:bodyPr wrap="none" rtlCol="0">
              <a:spAutoFit/>
            </a:bodyPr>
            <a:lstStyle/>
            <a:p>
              <a:r>
                <a:rPr lang="en-US" sz="1600" dirty="0"/>
                <a:t>Account </a:t>
              </a:r>
            </a:p>
          </p:txBody>
        </p:sp>
        <p:sp>
          <p:nvSpPr>
            <p:cNvPr id="53" name="TextBox 52">
              <a:extLst>
                <a:ext uri="{FF2B5EF4-FFF2-40B4-BE49-F238E27FC236}">
                  <a16:creationId xmlns:a16="http://schemas.microsoft.com/office/drawing/2014/main" id="{51BF173F-387D-44D7-87E6-6DA6FDB43E5F}"/>
                </a:ext>
              </a:extLst>
            </p:cNvPr>
            <p:cNvSpPr txBox="1"/>
            <p:nvPr/>
          </p:nvSpPr>
          <p:spPr>
            <a:xfrm>
              <a:off x="9142412" y="3402504"/>
              <a:ext cx="934871" cy="338554"/>
            </a:xfrm>
            <a:prstGeom prst="rect">
              <a:avLst/>
            </a:prstGeom>
            <a:noFill/>
          </p:spPr>
          <p:txBody>
            <a:bodyPr wrap="none" rtlCol="0">
              <a:spAutoFit/>
            </a:bodyPr>
            <a:lstStyle/>
            <a:p>
              <a:r>
                <a:rPr lang="en-US" sz="1600" dirty="0"/>
                <a:t>Amount </a:t>
              </a:r>
            </a:p>
          </p:txBody>
        </p:sp>
        <p:sp>
          <p:nvSpPr>
            <p:cNvPr id="54" name="TextBox 53">
              <a:extLst>
                <a:ext uri="{FF2B5EF4-FFF2-40B4-BE49-F238E27FC236}">
                  <a16:creationId xmlns:a16="http://schemas.microsoft.com/office/drawing/2014/main" id="{E9D7C3B9-4203-4884-B9AF-388E0FC3F709}"/>
                </a:ext>
              </a:extLst>
            </p:cNvPr>
            <p:cNvSpPr txBox="1"/>
            <p:nvPr/>
          </p:nvSpPr>
          <p:spPr>
            <a:xfrm>
              <a:off x="8760617" y="1763953"/>
              <a:ext cx="1565621" cy="338554"/>
            </a:xfrm>
            <a:prstGeom prst="rect">
              <a:avLst/>
            </a:prstGeom>
            <a:noFill/>
          </p:spPr>
          <p:txBody>
            <a:bodyPr wrap="none" rtlCol="0">
              <a:spAutoFit/>
            </a:bodyPr>
            <a:lstStyle/>
            <a:p>
              <a:r>
                <a:rPr lang="en-US" sz="1600" dirty="0"/>
                <a:t>Company code: </a:t>
              </a:r>
            </a:p>
          </p:txBody>
        </p:sp>
        <p:sp>
          <p:nvSpPr>
            <p:cNvPr id="55" name="Rectangle 54">
              <a:extLst>
                <a:ext uri="{FF2B5EF4-FFF2-40B4-BE49-F238E27FC236}">
                  <a16:creationId xmlns:a16="http://schemas.microsoft.com/office/drawing/2014/main" id="{7C9CE0E2-30C7-4397-8C65-6A3651A640CE}"/>
                </a:ext>
              </a:extLst>
            </p:cNvPr>
            <p:cNvSpPr/>
            <p:nvPr/>
          </p:nvSpPr>
          <p:spPr>
            <a:xfrm>
              <a:off x="10484102" y="1821543"/>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US00</a:t>
              </a:r>
            </a:p>
          </p:txBody>
        </p:sp>
        <p:sp>
          <p:nvSpPr>
            <p:cNvPr id="56" name="TextBox 55">
              <a:extLst>
                <a:ext uri="{FF2B5EF4-FFF2-40B4-BE49-F238E27FC236}">
                  <a16:creationId xmlns:a16="http://schemas.microsoft.com/office/drawing/2014/main" id="{1CD8A6CC-E478-45FE-A59E-595D2D141549}"/>
                </a:ext>
              </a:extLst>
            </p:cNvPr>
            <p:cNvSpPr txBox="1"/>
            <p:nvPr/>
          </p:nvSpPr>
          <p:spPr>
            <a:xfrm>
              <a:off x="8760617" y="2206122"/>
              <a:ext cx="1085875" cy="338554"/>
            </a:xfrm>
            <a:prstGeom prst="rect">
              <a:avLst/>
            </a:prstGeom>
            <a:noFill/>
          </p:spPr>
          <p:txBody>
            <a:bodyPr wrap="none" rtlCol="0">
              <a:spAutoFit/>
            </a:bodyPr>
            <a:lstStyle/>
            <a:p>
              <a:r>
                <a:rPr lang="en-US" sz="1600" dirty="0"/>
                <a:t>Currency: </a:t>
              </a:r>
            </a:p>
          </p:txBody>
        </p:sp>
        <p:sp>
          <p:nvSpPr>
            <p:cNvPr id="57" name="Rectangle 56">
              <a:extLst>
                <a:ext uri="{FF2B5EF4-FFF2-40B4-BE49-F238E27FC236}">
                  <a16:creationId xmlns:a16="http://schemas.microsoft.com/office/drawing/2014/main" id="{0A51781E-D16C-46EF-9BD6-87F60E2BCC33}"/>
                </a:ext>
              </a:extLst>
            </p:cNvPr>
            <p:cNvSpPr/>
            <p:nvPr/>
          </p:nvSpPr>
          <p:spPr>
            <a:xfrm>
              <a:off x="10468677" y="2252561"/>
              <a:ext cx="70027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USD</a:t>
              </a:r>
            </a:p>
          </p:txBody>
        </p:sp>
        <p:sp>
          <p:nvSpPr>
            <p:cNvPr id="58" name="TextBox 57">
              <a:extLst>
                <a:ext uri="{FF2B5EF4-FFF2-40B4-BE49-F238E27FC236}">
                  <a16:creationId xmlns:a16="http://schemas.microsoft.com/office/drawing/2014/main" id="{D0D264E0-5AAD-41D7-BAC2-515054D44ADC}"/>
                </a:ext>
              </a:extLst>
            </p:cNvPr>
            <p:cNvSpPr txBox="1"/>
            <p:nvPr/>
          </p:nvSpPr>
          <p:spPr>
            <a:xfrm>
              <a:off x="8734392" y="2668251"/>
              <a:ext cx="1749710" cy="338554"/>
            </a:xfrm>
            <a:prstGeom prst="rect">
              <a:avLst/>
            </a:prstGeom>
            <a:noFill/>
          </p:spPr>
          <p:txBody>
            <a:bodyPr wrap="none" rtlCol="0">
              <a:spAutoFit/>
            </a:bodyPr>
            <a:lstStyle/>
            <a:p>
              <a:r>
                <a:rPr lang="en-US" sz="1600" dirty="0"/>
                <a:t>Transaction date: </a:t>
              </a:r>
            </a:p>
          </p:txBody>
        </p:sp>
        <p:sp>
          <p:nvSpPr>
            <p:cNvPr id="59" name="Rectangle 58">
              <a:extLst>
                <a:ext uri="{FF2B5EF4-FFF2-40B4-BE49-F238E27FC236}">
                  <a16:creationId xmlns:a16="http://schemas.microsoft.com/office/drawing/2014/main" id="{FDD87AA9-0E93-43FD-8595-7D80FD6A8FFF}"/>
                </a:ext>
              </a:extLst>
            </p:cNvPr>
            <p:cNvSpPr/>
            <p:nvPr/>
          </p:nvSpPr>
          <p:spPr>
            <a:xfrm>
              <a:off x="10486992" y="2737194"/>
              <a:ext cx="1066800" cy="293132"/>
            </a:xfrm>
            <a:prstGeom prst="rect">
              <a:avLst/>
            </a:prstGeom>
            <a:solidFill>
              <a:schemeClr val="bg1">
                <a:lumMod val="85000"/>
              </a:schemeClr>
            </a:solidFill>
            <a:ln>
              <a:solidFill>
                <a:schemeClr val="tx1">
                  <a:lumMod val="90000"/>
                  <a:lumOff val="1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100" dirty="0">
                  <a:ln>
                    <a:solidFill>
                      <a:schemeClr val="tx2"/>
                    </a:solidFill>
                  </a:ln>
                  <a:solidFill>
                    <a:schemeClr val="bg1">
                      <a:lumMod val="75000"/>
                    </a:schemeClr>
                  </a:solidFill>
                </a:rPr>
                <a:t>09/15/2018</a:t>
              </a:r>
            </a:p>
          </p:txBody>
        </p:sp>
        <p:sp>
          <p:nvSpPr>
            <p:cNvPr id="60" name="TextBox 59">
              <a:extLst>
                <a:ext uri="{FF2B5EF4-FFF2-40B4-BE49-F238E27FC236}">
                  <a16:creationId xmlns:a16="http://schemas.microsoft.com/office/drawing/2014/main" id="{2EE70C7D-BFC7-459E-8AC2-361A66D1EC98}"/>
                </a:ext>
              </a:extLst>
            </p:cNvPr>
            <p:cNvSpPr txBox="1"/>
            <p:nvPr/>
          </p:nvSpPr>
          <p:spPr>
            <a:xfrm>
              <a:off x="5798636" y="3700046"/>
              <a:ext cx="526106" cy="338554"/>
            </a:xfrm>
            <a:prstGeom prst="rect">
              <a:avLst/>
            </a:prstGeom>
            <a:noFill/>
          </p:spPr>
          <p:txBody>
            <a:bodyPr wrap="none" rtlCol="0">
              <a:spAutoFit/>
            </a:bodyPr>
            <a:lstStyle/>
            <a:p>
              <a:r>
                <a:rPr lang="en-US" sz="1600" dirty="0"/>
                <a:t>001</a:t>
              </a:r>
            </a:p>
          </p:txBody>
        </p:sp>
        <p:sp>
          <p:nvSpPr>
            <p:cNvPr id="61" name="TextBox 60">
              <a:extLst>
                <a:ext uri="{FF2B5EF4-FFF2-40B4-BE49-F238E27FC236}">
                  <a16:creationId xmlns:a16="http://schemas.microsoft.com/office/drawing/2014/main" id="{8FAE8246-B564-4D82-A3BE-EA07683D9382}"/>
                </a:ext>
              </a:extLst>
            </p:cNvPr>
            <p:cNvSpPr txBox="1"/>
            <p:nvPr/>
          </p:nvSpPr>
          <p:spPr>
            <a:xfrm>
              <a:off x="6268366" y="3700046"/>
              <a:ext cx="412292" cy="338554"/>
            </a:xfrm>
            <a:prstGeom prst="rect">
              <a:avLst/>
            </a:prstGeom>
            <a:noFill/>
          </p:spPr>
          <p:txBody>
            <a:bodyPr wrap="none" rtlCol="0">
              <a:spAutoFit/>
            </a:bodyPr>
            <a:lstStyle/>
            <a:p>
              <a:r>
                <a:rPr lang="en-US" sz="1600" dirty="0"/>
                <a:t>25</a:t>
              </a:r>
            </a:p>
          </p:txBody>
        </p:sp>
        <p:sp>
          <p:nvSpPr>
            <p:cNvPr id="62" name="TextBox 61">
              <a:extLst>
                <a:ext uri="{FF2B5EF4-FFF2-40B4-BE49-F238E27FC236}">
                  <a16:creationId xmlns:a16="http://schemas.microsoft.com/office/drawing/2014/main" id="{376412FA-F746-4631-8D57-E00B3FA8C52B}"/>
                </a:ext>
              </a:extLst>
            </p:cNvPr>
            <p:cNvSpPr txBox="1"/>
            <p:nvPr/>
          </p:nvSpPr>
          <p:spPr>
            <a:xfrm>
              <a:off x="6680658" y="3712535"/>
              <a:ext cx="1363258" cy="338554"/>
            </a:xfrm>
            <a:prstGeom prst="rect">
              <a:avLst/>
            </a:prstGeom>
            <a:noFill/>
          </p:spPr>
          <p:txBody>
            <a:bodyPr wrap="none" rtlCol="0">
              <a:spAutoFit/>
            </a:bodyPr>
            <a:lstStyle/>
            <a:p>
              <a:r>
                <a:rPr lang="en-US" sz="1600" dirty="0"/>
                <a:t>123 Vendor X</a:t>
              </a:r>
            </a:p>
          </p:txBody>
        </p:sp>
        <p:sp>
          <p:nvSpPr>
            <p:cNvPr id="63" name="TextBox 62">
              <a:extLst>
                <a:ext uri="{FF2B5EF4-FFF2-40B4-BE49-F238E27FC236}">
                  <a16:creationId xmlns:a16="http://schemas.microsoft.com/office/drawing/2014/main" id="{88C1B98B-A690-414A-A2C0-93E7B90BA1A6}"/>
                </a:ext>
              </a:extLst>
            </p:cNvPr>
            <p:cNvSpPr txBox="1"/>
            <p:nvPr/>
          </p:nvSpPr>
          <p:spPr>
            <a:xfrm>
              <a:off x="9077915" y="3725691"/>
              <a:ext cx="1055097" cy="338554"/>
            </a:xfrm>
            <a:prstGeom prst="rect">
              <a:avLst/>
            </a:prstGeom>
            <a:noFill/>
          </p:spPr>
          <p:txBody>
            <a:bodyPr wrap="none" rtlCol="0">
              <a:spAutoFit/>
            </a:bodyPr>
            <a:lstStyle/>
            <a:p>
              <a:r>
                <a:rPr lang="en-US" sz="1600" dirty="0"/>
                <a:t>$2,500.00</a:t>
              </a:r>
            </a:p>
          </p:txBody>
        </p:sp>
        <p:sp>
          <p:nvSpPr>
            <p:cNvPr id="64" name="TextBox 63">
              <a:extLst>
                <a:ext uri="{FF2B5EF4-FFF2-40B4-BE49-F238E27FC236}">
                  <a16:creationId xmlns:a16="http://schemas.microsoft.com/office/drawing/2014/main" id="{6F24222A-4BFA-4376-8B7F-1739C2B2AB90}"/>
                </a:ext>
              </a:extLst>
            </p:cNvPr>
            <p:cNvSpPr txBox="1"/>
            <p:nvPr/>
          </p:nvSpPr>
          <p:spPr>
            <a:xfrm>
              <a:off x="5789612" y="4055401"/>
              <a:ext cx="526106" cy="338554"/>
            </a:xfrm>
            <a:prstGeom prst="rect">
              <a:avLst/>
            </a:prstGeom>
            <a:noFill/>
          </p:spPr>
          <p:txBody>
            <a:bodyPr wrap="none" rtlCol="0">
              <a:spAutoFit/>
            </a:bodyPr>
            <a:lstStyle/>
            <a:p>
              <a:r>
                <a:rPr lang="en-US" sz="1600" dirty="0"/>
                <a:t>002</a:t>
              </a:r>
            </a:p>
          </p:txBody>
        </p:sp>
        <p:sp>
          <p:nvSpPr>
            <p:cNvPr id="65" name="TextBox 64">
              <a:extLst>
                <a:ext uri="{FF2B5EF4-FFF2-40B4-BE49-F238E27FC236}">
                  <a16:creationId xmlns:a16="http://schemas.microsoft.com/office/drawing/2014/main" id="{FA34A535-B0EA-451A-A327-17D7B3A934DE}"/>
                </a:ext>
              </a:extLst>
            </p:cNvPr>
            <p:cNvSpPr txBox="1"/>
            <p:nvPr/>
          </p:nvSpPr>
          <p:spPr>
            <a:xfrm>
              <a:off x="6259342" y="4055401"/>
              <a:ext cx="412292" cy="338554"/>
            </a:xfrm>
            <a:prstGeom prst="rect">
              <a:avLst/>
            </a:prstGeom>
            <a:noFill/>
          </p:spPr>
          <p:txBody>
            <a:bodyPr wrap="none" rtlCol="0">
              <a:spAutoFit/>
            </a:bodyPr>
            <a:lstStyle/>
            <a:p>
              <a:r>
                <a:rPr lang="en-US" sz="1600" dirty="0"/>
                <a:t>50</a:t>
              </a:r>
            </a:p>
          </p:txBody>
        </p:sp>
        <p:sp>
          <p:nvSpPr>
            <p:cNvPr id="66" name="TextBox 65">
              <a:extLst>
                <a:ext uri="{FF2B5EF4-FFF2-40B4-BE49-F238E27FC236}">
                  <a16:creationId xmlns:a16="http://schemas.microsoft.com/office/drawing/2014/main" id="{9F778B47-62A9-4A90-8328-3E3643E449A1}"/>
                </a:ext>
              </a:extLst>
            </p:cNvPr>
            <p:cNvSpPr txBox="1"/>
            <p:nvPr/>
          </p:nvSpPr>
          <p:spPr>
            <a:xfrm>
              <a:off x="6671634" y="4067890"/>
              <a:ext cx="1417376" cy="338554"/>
            </a:xfrm>
            <a:prstGeom prst="rect">
              <a:avLst/>
            </a:prstGeom>
            <a:noFill/>
          </p:spPr>
          <p:txBody>
            <a:bodyPr wrap="none" rtlCol="0">
              <a:spAutoFit/>
            </a:bodyPr>
            <a:lstStyle/>
            <a:p>
              <a:r>
                <a:rPr lang="en-US" sz="1600" dirty="0"/>
                <a:t> 10XXXX Bank</a:t>
              </a:r>
            </a:p>
          </p:txBody>
        </p:sp>
        <p:sp>
          <p:nvSpPr>
            <p:cNvPr id="67" name="TextBox 66">
              <a:extLst>
                <a:ext uri="{FF2B5EF4-FFF2-40B4-BE49-F238E27FC236}">
                  <a16:creationId xmlns:a16="http://schemas.microsoft.com/office/drawing/2014/main" id="{7CF1485C-6ABA-4545-8BB2-FED1514EA205}"/>
                </a:ext>
              </a:extLst>
            </p:cNvPr>
            <p:cNvSpPr txBox="1"/>
            <p:nvPr/>
          </p:nvSpPr>
          <p:spPr>
            <a:xfrm>
              <a:off x="9068891" y="4081046"/>
              <a:ext cx="1124026" cy="338554"/>
            </a:xfrm>
            <a:prstGeom prst="rect">
              <a:avLst/>
            </a:prstGeom>
            <a:noFill/>
          </p:spPr>
          <p:txBody>
            <a:bodyPr wrap="none" rtlCol="0">
              <a:spAutoFit/>
            </a:bodyPr>
            <a:lstStyle/>
            <a:p>
              <a:r>
                <a:rPr lang="en-US" sz="1600" dirty="0"/>
                <a:t>$2,500.00-</a:t>
              </a:r>
            </a:p>
          </p:txBody>
        </p:sp>
      </p:grpSp>
    </p:spTree>
    <p:extLst>
      <p:ext uri="{BB962C8B-B14F-4D97-AF65-F5344CB8AC3E}">
        <p14:creationId xmlns:p14="http://schemas.microsoft.com/office/powerpoint/2010/main" val="2977481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Account Payable and Receivable</a:t>
            </a:r>
            <a:br>
              <a:rPr lang="en-US" dirty="0"/>
            </a:br>
            <a:r>
              <a:rPr lang="en-US" dirty="0"/>
              <a:t>Reflection</a:t>
            </a:r>
          </a:p>
        </p:txBody>
      </p:sp>
      <p:sp>
        <p:nvSpPr>
          <p:cNvPr id="5" name="Content Placeholder 4"/>
          <p:cNvSpPr>
            <a:spLocks noGrp="1"/>
          </p:cNvSpPr>
          <p:nvPr>
            <p:ph idx="1"/>
          </p:nvPr>
        </p:nvSpPr>
        <p:spPr/>
        <p:txBody>
          <a:bodyPr>
            <a:normAutofit/>
          </a:bodyPr>
          <a:lstStyle/>
          <a:p>
            <a:r>
              <a:rPr lang="en-US" dirty="0"/>
              <a:t>What recommendations would you give to a new SAP implementation in regards the settings for vendor and customer master records?</a:t>
            </a:r>
          </a:p>
          <a:p>
            <a:r>
              <a:rPr lang="en-US" dirty="0"/>
              <a:t>What are the benefits of AP and AR </a:t>
            </a:r>
            <a:r>
              <a:rPr lang="en-US" dirty="0" err="1"/>
              <a:t>subledger</a:t>
            </a:r>
            <a:r>
              <a:rPr lang="en-US" dirty="0"/>
              <a:t>?</a:t>
            </a:r>
          </a:p>
          <a:p>
            <a:r>
              <a:rPr lang="en-US" dirty="0"/>
              <a:t>How do you link the AP and AR sub-ledger and the postings to FI?</a:t>
            </a:r>
          </a:p>
          <a:p>
            <a:r>
              <a:rPr lang="en-US" dirty="0"/>
              <a:t>What are the benefits of the open item management functionality in accounts payable and accounts receivable?</a:t>
            </a:r>
          </a:p>
          <a:p>
            <a:r>
              <a:rPr lang="en-US" dirty="0"/>
              <a:t>Why the multi-currency functionality of SAP is one of its greatest benefits?</a:t>
            </a:r>
          </a:p>
          <a:p>
            <a:endParaRPr lang="en-US" dirty="0"/>
          </a:p>
          <a:p>
            <a:endParaRPr lang="en-US" dirty="0"/>
          </a:p>
          <a:p>
            <a:endParaRPr lang="en-US" dirty="0"/>
          </a:p>
        </p:txBody>
      </p:sp>
      <p:pic>
        <p:nvPicPr>
          <p:cNvPr id="4" name="Picture 2" descr="Image result for thinking icon"/>
          <p:cNvPicPr>
            <a:picLocks noChangeAspect="1" noChangeArrowheads="1"/>
          </p:cNvPicPr>
          <p:nvPr/>
        </p:nvPicPr>
        <p:blipFill>
          <a:blip r:embed="rId2" cstate="print"/>
          <a:srcRect/>
          <a:stretch>
            <a:fillRect/>
          </a:stretch>
        </p:blipFill>
        <p:spPr bwMode="auto">
          <a:xfrm>
            <a:off x="10285412" y="152400"/>
            <a:ext cx="1371600" cy="1371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SAP Finance (FI) </a:t>
            </a:r>
            <a:br>
              <a:rPr lang="en-US" dirty="0"/>
            </a:br>
            <a:r>
              <a:rPr lang="en-US" dirty="0"/>
              <a:t>Reflection</a:t>
            </a:r>
          </a:p>
        </p:txBody>
      </p:sp>
      <p:sp>
        <p:nvSpPr>
          <p:cNvPr id="5" name="Content Placeholder 4"/>
          <p:cNvSpPr>
            <a:spLocks noGrp="1"/>
          </p:cNvSpPr>
          <p:nvPr>
            <p:ph idx="1"/>
          </p:nvPr>
        </p:nvSpPr>
        <p:spPr/>
        <p:txBody>
          <a:bodyPr/>
          <a:lstStyle/>
          <a:p>
            <a:r>
              <a:rPr lang="en-US" dirty="0"/>
              <a:t>It is month end at GBI and the accounting group is working on its month end close, what activities would you need to review in each of the areas below</a:t>
            </a:r>
          </a:p>
          <a:p>
            <a:pPr lvl="1"/>
            <a:r>
              <a:rPr lang="en-US" dirty="0"/>
              <a:t>Accounts Receivable</a:t>
            </a:r>
          </a:p>
          <a:p>
            <a:pPr lvl="1"/>
            <a:r>
              <a:rPr lang="en-US" dirty="0"/>
              <a:t>Accounts Payable</a:t>
            </a:r>
          </a:p>
          <a:p>
            <a:pPr lvl="1"/>
            <a:r>
              <a:rPr lang="en-US" dirty="0"/>
              <a:t>Asset Management</a:t>
            </a:r>
          </a:p>
          <a:p>
            <a:pPr lvl="1"/>
            <a:r>
              <a:rPr lang="en-US" dirty="0"/>
              <a:t>General Ledger</a:t>
            </a:r>
          </a:p>
          <a:p>
            <a:endParaRPr lang="en-US" dirty="0"/>
          </a:p>
          <a:p>
            <a:endParaRPr lang="en-US" dirty="0"/>
          </a:p>
          <a:p>
            <a:endParaRPr lang="en-US" dirty="0"/>
          </a:p>
          <a:p>
            <a:endParaRPr lang="en-US" dirty="0"/>
          </a:p>
        </p:txBody>
      </p:sp>
      <p:pic>
        <p:nvPicPr>
          <p:cNvPr id="4" name="Picture 2" descr="Image result for thinking icon"/>
          <p:cNvPicPr>
            <a:picLocks noChangeAspect="1" noChangeArrowheads="1"/>
          </p:cNvPicPr>
          <p:nvPr/>
        </p:nvPicPr>
        <p:blipFill>
          <a:blip r:embed="rId2" cstate="print"/>
          <a:srcRect/>
          <a:stretch>
            <a:fillRect/>
          </a:stretch>
        </p:blipFill>
        <p:spPr bwMode="auto">
          <a:xfrm>
            <a:off x="10285412" y="152400"/>
            <a:ext cx="1371600" cy="13716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6BD0A-9054-404E-AB83-5034EEF5252F}"/>
              </a:ext>
            </a:extLst>
          </p:cNvPr>
          <p:cNvSpPr>
            <a:spLocks noGrp="1"/>
          </p:cNvSpPr>
          <p:nvPr>
            <p:ph type="title"/>
          </p:nvPr>
        </p:nvSpPr>
        <p:spPr/>
        <p:txBody>
          <a:bodyPr/>
          <a:lstStyle/>
          <a:p>
            <a:r>
              <a:rPr lang="en-US" dirty="0"/>
              <a:t>Summary of Lecture</a:t>
            </a:r>
          </a:p>
        </p:txBody>
      </p:sp>
      <p:sp>
        <p:nvSpPr>
          <p:cNvPr id="3" name="Content Placeholder 2">
            <a:extLst>
              <a:ext uri="{FF2B5EF4-FFF2-40B4-BE49-F238E27FC236}">
                <a16:creationId xmlns:a16="http://schemas.microsoft.com/office/drawing/2014/main" id="{D0109BDA-3FC3-4423-A774-D443103ECBAC}"/>
              </a:ext>
            </a:extLst>
          </p:cNvPr>
          <p:cNvSpPr>
            <a:spLocks noGrp="1"/>
          </p:cNvSpPr>
          <p:nvPr>
            <p:ph idx="1"/>
          </p:nvPr>
        </p:nvSpPr>
        <p:spPr/>
        <p:txBody>
          <a:bodyPr>
            <a:normAutofit/>
          </a:bodyPr>
          <a:lstStyle/>
          <a:p>
            <a:pPr lvl="0">
              <a:defRPr/>
            </a:pPr>
            <a:r>
              <a:rPr lang="en-US" dirty="0"/>
              <a:t>Finance management topics</a:t>
            </a:r>
          </a:p>
          <a:p>
            <a:pPr lvl="1">
              <a:defRPr/>
            </a:pPr>
            <a:r>
              <a:rPr lang="en-US" dirty="0"/>
              <a:t>Financial Statements</a:t>
            </a:r>
          </a:p>
          <a:p>
            <a:pPr lvl="0">
              <a:defRPr/>
            </a:pPr>
            <a:r>
              <a:rPr lang="en-US" dirty="0"/>
              <a:t>Introduction to SAP Finance</a:t>
            </a:r>
          </a:p>
          <a:p>
            <a:pPr lvl="1"/>
            <a:r>
              <a:rPr lang="en-US" dirty="0"/>
              <a:t>Goal of SAP Finance</a:t>
            </a:r>
          </a:p>
          <a:p>
            <a:pPr lvl="1"/>
            <a:r>
              <a:rPr lang="en-US" dirty="0"/>
              <a:t>SAP FI Org structure</a:t>
            </a:r>
          </a:p>
          <a:p>
            <a:pPr lvl="1"/>
            <a:r>
              <a:rPr lang="en-US" dirty="0"/>
              <a:t>New General Ledger</a:t>
            </a:r>
          </a:p>
          <a:p>
            <a:pPr lvl="1"/>
            <a:r>
              <a:rPr lang="en-US" dirty="0"/>
              <a:t>Accounts Receivable</a:t>
            </a:r>
          </a:p>
          <a:p>
            <a:pPr lvl="1"/>
            <a:r>
              <a:rPr lang="en-US" dirty="0"/>
              <a:t>Accounts Payable</a:t>
            </a:r>
          </a:p>
          <a:p>
            <a:pPr lvl="1"/>
            <a:r>
              <a:rPr lang="en-US" dirty="0"/>
              <a:t>Asset Management</a:t>
            </a:r>
          </a:p>
        </p:txBody>
      </p:sp>
    </p:spTree>
    <p:extLst>
      <p:ext uri="{BB962C8B-B14F-4D97-AF65-F5344CB8AC3E}">
        <p14:creationId xmlns:p14="http://schemas.microsoft.com/office/powerpoint/2010/main" val="3848877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6A37A-4342-4560-8BE9-E1324DB2C5B8}"/>
              </a:ext>
            </a:extLst>
          </p:cNvPr>
          <p:cNvSpPr>
            <a:spLocks noGrp="1"/>
          </p:cNvSpPr>
          <p:nvPr>
            <p:ph type="title"/>
          </p:nvPr>
        </p:nvSpPr>
        <p:spPr/>
        <p:txBody>
          <a:bodyPr>
            <a:normAutofit fontScale="90000"/>
          </a:bodyPr>
          <a:lstStyle/>
          <a:p>
            <a:r>
              <a:rPr lang="en-US" dirty="0"/>
              <a:t>SAP Finance (FI)</a:t>
            </a:r>
            <a:br>
              <a:rPr lang="en-US" dirty="0"/>
            </a:br>
            <a:r>
              <a:rPr lang="en-US" dirty="0"/>
              <a:t>The case of Airbus</a:t>
            </a:r>
          </a:p>
        </p:txBody>
      </p:sp>
      <p:pic>
        <p:nvPicPr>
          <p:cNvPr id="11" name="Content Placeholder 10">
            <a:extLst>
              <a:ext uri="{FF2B5EF4-FFF2-40B4-BE49-F238E27FC236}">
                <a16:creationId xmlns:a16="http://schemas.microsoft.com/office/drawing/2014/main" id="{CD16DA78-49B6-4F44-AF80-698E6FA86DF8}"/>
              </a:ext>
            </a:extLst>
          </p:cNvPr>
          <p:cNvPicPr>
            <a:picLocks noGrp="1" noChangeAspect="1"/>
          </p:cNvPicPr>
          <p:nvPr>
            <p:ph sz="half" idx="2"/>
          </p:nvPr>
        </p:nvPicPr>
        <p:blipFill>
          <a:blip r:embed="rId2"/>
          <a:stretch>
            <a:fillRect/>
          </a:stretch>
        </p:blipFill>
        <p:spPr>
          <a:xfrm>
            <a:off x="2513012" y="2209800"/>
            <a:ext cx="8000428" cy="4102292"/>
          </a:xfrm>
          <a:prstGeom prst="rect">
            <a:avLst/>
          </a:prstGeom>
        </p:spPr>
      </p:pic>
      <p:sp>
        <p:nvSpPr>
          <p:cNvPr id="10" name="Rectangle 9">
            <a:extLst>
              <a:ext uri="{FF2B5EF4-FFF2-40B4-BE49-F238E27FC236}">
                <a16:creationId xmlns:a16="http://schemas.microsoft.com/office/drawing/2014/main" id="{6E157AE9-D1FF-4C80-9BD1-A6630563F15E}"/>
              </a:ext>
            </a:extLst>
          </p:cNvPr>
          <p:cNvSpPr/>
          <p:nvPr/>
        </p:nvSpPr>
        <p:spPr>
          <a:xfrm>
            <a:off x="3275012" y="6346195"/>
            <a:ext cx="7904617" cy="261610"/>
          </a:xfrm>
          <a:prstGeom prst="rect">
            <a:avLst/>
          </a:prstGeom>
        </p:spPr>
        <p:txBody>
          <a:bodyPr wrap="square">
            <a:spAutoFit/>
          </a:bodyPr>
          <a:lstStyle/>
          <a:p>
            <a:r>
              <a:rPr lang="en-US" sz="1100" dirty="0">
                <a:hlinkClick r:id="rId3"/>
              </a:rPr>
              <a:t>https://www.sap.com/products/financial-management.html#pdf-asset=4c7f01be-7a7c-0010-82c7-eda71af511fa&amp;page=1</a:t>
            </a:r>
            <a:endParaRPr lang="en-US" sz="1100" dirty="0"/>
          </a:p>
        </p:txBody>
      </p:sp>
      <p:sp>
        <p:nvSpPr>
          <p:cNvPr id="13" name="Content Placeholder 12">
            <a:extLst>
              <a:ext uri="{FF2B5EF4-FFF2-40B4-BE49-F238E27FC236}">
                <a16:creationId xmlns:a16="http://schemas.microsoft.com/office/drawing/2014/main" id="{9B9D1EC2-A7AA-4B03-9916-242EF182B082}"/>
              </a:ext>
            </a:extLst>
          </p:cNvPr>
          <p:cNvSpPr>
            <a:spLocks noGrp="1"/>
          </p:cNvSpPr>
          <p:nvPr>
            <p:ph sz="half" idx="1"/>
          </p:nvPr>
        </p:nvSpPr>
        <p:spPr>
          <a:xfrm>
            <a:off x="1491796" y="1489002"/>
            <a:ext cx="10165216" cy="720798"/>
          </a:xfrm>
        </p:spPr>
        <p:txBody>
          <a:bodyPr>
            <a:normAutofit/>
          </a:bodyPr>
          <a:lstStyle/>
          <a:p>
            <a:pPr marL="0" indent="0">
              <a:buNone/>
            </a:pPr>
            <a:r>
              <a:rPr lang="en-US" sz="2000" dirty="0"/>
              <a:t>A manufacturing company in a very competitive industry needs real-time visibility. How to improve the ecosystem and improve financial close cycle by 50%?</a:t>
            </a:r>
          </a:p>
        </p:txBody>
      </p:sp>
      <p:pic>
        <p:nvPicPr>
          <p:cNvPr id="1028" name="Picture 4" descr="Image result for airbus logo">
            <a:extLst>
              <a:ext uri="{FF2B5EF4-FFF2-40B4-BE49-F238E27FC236}">
                <a16:creationId xmlns:a16="http://schemas.microsoft.com/office/drawing/2014/main" id="{5B9B2BDD-AA0B-493D-9A60-679462A5ECC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03537" y="569099"/>
            <a:ext cx="3048000" cy="5791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404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SAP Finance</a:t>
            </a:r>
            <a:br>
              <a:rPr lang="en-US" dirty="0"/>
            </a:br>
            <a:r>
              <a:rPr lang="en-US" dirty="0"/>
              <a:t>Practice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75638196"/>
              </p:ext>
            </p:extLst>
          </p:nvPr>
        </p:nvGraphicFramePr>
        <p:xfrm>
          <a:off x="1827212" y="1676400"/>
          <a:ext cx="9829800" cy="4492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Image result for global bike logo"/>
          <p:cNvPicPr>
            <a:picLocks noChangeAspect="1" noChangeArrowheads="1"/>
          </p:cNvPicPr>
          <p:nvPr/>
        </p:nvPicPr>
        <p:blipFill>
          <a:blip r:embed="rId7" cstate="print"/>
          <a:srcRect/>
          <a:stretch>
            <a:fillRect/>
          </a:stretch>
        </p:blipFill>
        <p:spPr bwMode="auto">
          <a:xfrm>
            <a:off x="9294812" y="447801"/>
            <a:ext cx="2362200" cy="999999"/>
          </a:xfrm>
          <a:prstGeom prst="rect">
            <a:avLst/>
          </a:prstGeom>
          <a:noFill/>
        </p:spPr>
      </p:pic>
      <p:grpSp>
        <p:nvGrpSpPr>
          <p:cNvPr id="12" name="Group 11"/>
          <p:cNvGrpSpPr/>
          <p:nvPr/>
        </p:nvGrpSpPr>
        <p:grpSpPr>
          <a:xfrm>
            <a:off x="3785064" y="6172200"/>
            <a:ext cx="5410200" cy="381000"/>
            <a:chOff x="3785064" y="6172200"/>
            <a:chExt cx="5410200" cy="381000"/>
          </a:xfrm>
        </p:grpSpPr>
        <p:sp>
          <p:nvSpPr>
            <p:cNvPr id="6" name="Oval 5"/>
            <p:cNvSpPr/>
            <p:nvPr/>
          </p:nvSpPr>
          <p:spPr>
            <a:xfrm>
              <a:off x="7976064" y="6236732"/>
              <a:ext cx="228600" cy="228600"/>
            </a:xfrm>
            <a:prstGeom prst="ellipse">
              <a:avLst/>
            </a:prstGeom>
            <a:solidFill>
              <a:schemeClr val="accent4">
                <a:lumMod val="7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8228012" y="6172200"/>
              <a:ext cx="967252" cy="369332"/>
            </a:xfrm>
            <a:prstGeom prst="rect">
              <a:avLst/>
            </a:prstGeom>
            <a:noFill/>
          </p:spPr>
          <p:txBody>
            <a:bodyPr wrap="none" rtlCol="0">
              <a:spAutoFit/>
            </a:bodyPr>
            <a:lstStyle/>
            <a:p>
              <a:r>
                <a:rPr lang="en-US" dirty="0"/>
                <a:t>Display </a:t>
              </a:r>
            </a:p>
          </p:txBody>
        </p:sp>
        <p:sp>
          <p:nvSpPr>
            <p:cNvPr id="8" name="Oval 7"/>
            <p:cNvSpPr/>
            <p:nvPr/>
          </p:nvSpPr>
          <p:spPr>
            <a:xfrm>
              <a:off x="3785064" y="6235950"/>
              <a:ext cx="228600" cy="228600"/>
            </a:xfrm>
            <a:prstGeom prst="ellipse">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037012" y="6183086"/>
              <a:ext cx="1402500" cy="369332"/>
            </a:xfrm>
            <a:prstGeom prst="rect">
              <a:avLst/>
            </a:prstGeom>
            <a:noFill/>
          </p:spPr>
          <p:txBody>
            <a:bodyPr wrap="none" rtlCol="0">
              <a:spAutoFit/>
            </a:bodyPr>
            <a:lstStyle/>
            <a:p>
              <a:r>
                <a:rPr lang="en-US" dirty="0"/>
                <a:t>Master data </a:t>
              </a:r>
            </a:p>
          </p:txBody>
        </p:sp>
        <p:sp>
          <p:nvSpPr>
            <p:cNvPr id="10" name="Oval 9"/>
            <p:cNvSpPr/>
            <p:nvPr/>
          </p:nvSpPr>
          <p:spPr>
            <a:xfrm>
              <a:off x="5561012" y="6236732"/>
              <a:ext cx="228600" cy="228600"/>
            </a:xfrm>
            <a:prstGeom prst="ellipse">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812960" y="6183868"/>
              <a:ext cx="2059538" cy="369332"/>
            </a:xfrm>
            <a:prstGeom prst="rect">
              <a:avLst/>
            </a:prstGeom>
            <a:noFill/>
          </p:spPr>
          <p:txBody>
            <a:bodyPr wrap="none" rtlCol="0">
              <a:spAutoFit/>
            </a:bodyPr>
            <a:lstStyle/>
            <a:p>
              <a:r>
                <a:rPr lang="en-US" dirty="0"/>
                <a:t>Transactional data </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Elbow Connector 34"/>
          <p:cNvCxnSpPr/>
          <p:nvPr/>
        </p:nvCxnSpPr>
        <p:spPr>
          <a:xfrm>
            <a:off x="4037012" y="3352800"/>
            <a:ext cx="1066800" cy="838200"/>
          </a:xfrm>
          <a:prstGeom prst="bentConnector3">
            <a:avLst>
              <a:gd name="adj1" fmla="val 50000"/>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rmAutofit fontScale="90000"/>
          </a:bodyPr>
          <a:lstStyle/>
          <a:p>
            <a:r>
              <a:rPr lang="en-US" dirty="0"/>
              <a:t>SAP Finance</a:t>
            </a:r>
            <a:br>
              <a:rPr lang="en-US" dirty="0"/>
            </a:br>
            <a:r>
              <a:rPr lang="en-US" dirty="0"/>
              <a:t>Practice: Data relationship</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56379009"/>
              </p:ext>
            </p:extLst>
          </p:nvPr>
        </p:nvGraphicFramePr>
        <p:xfrm>
          <a:off x="1674812" y="1603375"/>
          <a:ext cx="9829800" cy="4492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4" name="Picture 23" descr="Image result for global bike logo"/>
          <p:cNvPicPr>
            <a:picLocks noChangeAspect="1" noChangeArrowheads="1"/>
          </p:cNvPicPr>
          <p:nvPr/>
        </p:nvPicPr>
        <p:blipFill>
          <a:blip r:embed="rId7" cstate="print"/>
          <a:srcRect/>
          <a:stretch>
            <a:fillRect/>
          </a:stretch>
        </p:blipFill>
        <p:spPr bwMode="auto">
          <a:xfrm>
            <a:off x="9294812" y="447801"/>
            <a:ext cx="2362200" cy="999999"/>
          </a:xfrm>
          <a:prstGeom prst="rect">
            <a:avLst/>
          </a:prstGeom>
          <a:noFill/>
        </p:spPr>
      </p:pic>
      <p:cxnSp>
        <p:nvCxnSpPr>
          <p:cNvPr id="31" name="Straight Connector 30"/>
          <p:cNvCxnSpPr/>
          <p:nvPr/>
        </p:nvCxnSpPr>
        <p:spPr>
          <a:xfrm>
            <a:off x="6551612" y="2286000"/>
            <a:ext cx="0" cy="60960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3785064" y="6172200"/>
            <a:ext cx="5410200" cy="381000"/>
            <a:chOff x="3785064" y="6172200"/>
            <a:chExt cx="5410200" cy="381000"/>
          </a:xfrm>
        </p:grpSpPr>
        <p:sp>
          <p:nvSpPr>
            <p:cNvPr id="8" name="Oval 7"/>
            <p:cNvSpPr/>
            <p:nvPr/>
          </p:nvSpPr>
          <p:spPr>
            <a:xfrm>
              <a:off x="7976064" y="6236732"/>
              <a:ext cx="228600" cy="228600"/>
            </a:xfrm>
            <a:prstGeom prst="ellipse">
              <a:avLst/>
            </a:prstGeom>
            <a:solidFill>
              <a:schemeClr val="accent4">
                <a:lumMod val="7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8228012" y="6172200"/>
              <a:ext cx="967252" cy="369332"/>
            </a:xfrm>
            <a:prstGeom prst="rect">
              <a:avLst/>
            </a:prstGeom>
            <a:noFill/>
          </p:spPr>
          <p:txBody>
            <a:bodyPr wrap="none" rtlCol="0">
              <a:spAutoFit/>
            </a:bodyPr>
            <a:lstStyle/>
            <a:p>
              <a:r>
                <a:rPr lang="en-US" dirty="0"/>
                <a:t>Display </a:t>
              </a:r>
            </a:p>
          </p:txBody>
        </p:sp>
        <p:sp>
          <p:nvSpPr>
            <p:cNvPr id="10" name="Oval 9"/>
            <p:cNvSpPr/>
            <p:nvPr/>
          </p:nvSpPr>
          <p:spPr>
            <a:xfrm>
              <a:off x="3785064" y="6235950"/>
              <a:ext cx="228600" cy="228600"/>
            </a:xfrm>
            <a:prstGeom prst="ellipse">
              <a:avLst/>
            </a:prstGeom>
            <a:solidFill>
              <a:srgbClr val="0070C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037012" y="6183086"/>
              <a:ext cx="1402500" cy="369332"/>
            </a:xfrm>
            <a:prstGeom prst="rect">
              <a:avLst/>
            </a:prstGeom>
            <a:noFill/>
          </p:spPr>
          <p:txBody>
            <a:bodyPr wrap="none" rtlCol="0">
              <a:spAutoFit/>
            </a:bodyPr>
            <a:lstStyle/>
            <a:p>
              <a:r>
                <a:rPr lang="en-US" dirty="0"/>
                <a:t>Master data </a:t>
              </a:r>
            </a:p>
          </p:txBody>
        </p:sp>
        <p:sp>
          <p:nvSpPr>
            <p:cNvPr id="12" name="Oval 11"/>
            <p:cNvSpPr/>
            <p:nvPr/>
          </p:nvSpPr>
          <p:spPr>
            <a:xfrm>
              <a:off x="5561012" y="6236732"/>
              <a:ext cx="228600" cy="228600"/>
            </a:xfrm>
            <a:prstGeom prst="ellipse">
              <a:avLst/>
            </a:prstGeom>
            <a:solidFill>
              <a:schemeClr val="accent3"/>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5812960" y="6183868"/>
              <a:ext cx="2059538" cy="369332"/>
            </a:xfrm>
            <a:prstGeom prst="rect">
              <a:avLst/>
            </a:prstGeom>
            <a:noFill/>
          </p:spPr>
          <p:txBody>
            <a:bodyPr wrap="none" rtlCol="0">
              <a:spAutoFit/>
            </a:bodyPr>
            <a:lstStyle/>
            <a:p>
              <a:r>
                <a:rPr lang="en-US" dirty="0"/>
                <a:t>Transactional data </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SAP Finance</a:t>
            </a:r>
            <a:br>
              <a:rPr lang="en-US" dirty="0"/>
            </a:br>
            <a:r>
              <a:rPr lang="en-US" dirty="0"/>
              <a:t>User Logon Screen</a:t>
            </a:r>
          </a:p>
        </p:txBody>
      </p:sp>
      <p:sp>
        <p:nvSpPr>
          <p:cNvPr id="13" name="Content Placeholder 12"/>
          <p:cNvSpPr>
            <a:spLocks noGrp="1"/>
          </p:cNvSpPr>
          <p:nvPr>
            <p:ph sz="half" idx="2"/>
          </p:nvPr>
        </p:nvSpPr>
        <p:spPr>
          <a:xfrm>
            <a:off x="7389812" y="2590800"/>
            <a:ext cx="3962401" cy="2514600"/>
          </a:xfrm>
        </p:spPr>
        <p:txBody>
          <a:bodyPr>
            <a:normAutofit fontScale="92500" lnSpcReduction="20000"/>
          </a:bodyPr>
          <a:lstStyle/>
          <a:p>
            <a:pPr marL="457200" indent="-457200">
              <a:lnSpc>
                <a:spcPct val="100000"/>
              </a:lnSpc>
              <a:spcBef>
                <a:spcPts val="0"/>
              </a:spcBef>
              <a:buClrTx/>
              <a:buSzTx/>
              <a:buNone/>
              <a:defRPr/>
            </a:pPr>
            <a:r>
              <a:rPr lang="en-US" dirty="0"/>
              <a:t>Click on the icon         in your desktop. </a:t>
            </a:r>
          </a:p>
          <a:p>
            <a:pPr marL="457200" marR="0" lvl="0" indent="-457200" defTabSz="914400" eaLnBrk="1" fontAlgn="auto" latinLnBrk="0" hangingPunct="1">
              <a:lnSpc>
                <a:spcPct val="100000"/>
              </a:lnSpc>
              <a:spcBef>
                <a:spcPts val="0"/>
              </a:spcBef>
              <a:spcAft>
                <a:spcPts val="0"/>
              </a:spcAft>
              <a:buClrTx/>
              <a:buSzTx/>
              <a:buFont typeface="+mj-lt"/>
              <a:buNone/>
              <a:tabLst/>
              <a:defRPr/>
            </a:pPr>
            <a:endParaRPr lang="en-US" dirty="0"/>
          </a:p>
          <a:p>
            <a:pPr marL="457200" marR="0" lvl="0" indent="-457200" defTabSz="914400" eaLnBrk="1" fontAlgn="auto" latinLnBrk="0" hangingPunct="1">
              <a:lnSpc>
                <a:spcPct val="100000"/>
              </a:lnSpc>
              <a:spcBef>
                <a:spcPts val="0"/>
              </a:spcBef>
              <a:spcAft>
                <a:spcPts val="0"/>
              </a:spcAft>
              <a:buClrTx/>
              <a:buSzTx/>
              <a:buFont typeface="+mj-lt"/>
              <a:buNone/>
              <a:tabLst/>
              <a:defRPr/>
            </a:pPr>
            <a:r>
              <a:rPr lang="en-US" dirty="0"/>
              <a:t>Enter the following information:</a:t>
            </a:r>
          </a:p>
          <a:p>
            <a:pPr>
              <a:lnSpc>
                <a:spcPct val="100000"/>
              </a:lnSpc>
              <a:spcBef>
                <a:spcPts val="0"/>
              </a:spcBef>
              <a:buClrTx/>
              <a:buSzTx/>
            </a:pPr>
            <a:r>
              <a:rPr lang="en-US" dirty="0"/>
              <a:t>System ID: Eagle</a:t>
            </a:r>
          </a:p>
          <a:p>
            <a:pPr>
              <a:lnSpc>
                <a:spcPct val="100000"/>
              </a:lnSpc>
              <a:spcBef>
                <a:spcPts val="0"/>
              </a:spcBef>
              <a:buClrTx/>
              <a:buSzTx/>
            </a:pPr>
            <a:r>
              <a:rPr lang="en-US" dirty="0"/>
              <a:t>Client: 118</a:t>
            </a:r>
          </a:p>
          <a:p>
            <a:pPr>
              <a:lnSpc>
                <a:spcPct val="100000"/>
              </a:lnSpc>
              <a:spcBef>
                <a:spcPts val="0"/>
              </a:spcBef>
              <a:buClrTx/>
              <a:buSzTx/>
            </a:pPr>
            <a:r>
              <a:rPr lang="en-US" dirty="0"/>
              <a:t>User ID: LEARN-XXX</a:t>
            </a:r>
          </a:p>
          <a:p>
            <a:pPr>
              <a:lnSpc>
                <a:spcPct val="100000"/>
              </a:lnSpc>
              <a:spcBef>
                <a:spcPts val="0"/>
              </a:spcBef>
              <a:buClrTx/>
              <a:buSzTx/>
            </a:pPr>
            <a:r>
              <a:rPr lang="en-US" dirty="0"/>
              <a:t>Enter your password</a:t>
            </a:r>
          </a:p>
        </p:txBody>
      </p:sp>
      <p:pic>
        <p:nvPicPr>
          <p:cNvPr id="12" name="Bild 68"/>
          <p:cNvPicPr>
            <a:picLocks noGrp="1"/>
          </p:cNvPicPr>
          <p:nvPr>
            <p:ph sz="half" idx="1"/>
          </p:nvPr>
        </p:nvPicPr>
        <p:blipFill>
          <a:blip r:embed="rId3" cstate="print"/>
          <a:srcRect/>
          <a:stretch>
            <a:fillRect/>
          </a:stretch>
        </p:blipFill>
        <p:spPr bwMode="auto">
          <a:xfrm>
            <a:off x="1979612" y="4038600"/>
            <a:ext cx="5189646" cy="1905000"/>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2284412" y="1828800"/>
            <a:ext cx="4769708" cy="1828800"/>
          </a:xfrm>
          <a:prstGeom prst="rect">
            <a:avLst/>
          </a:prstGeom>
          <a:noFill/>
          <a:ln w="9525">
            <a:noFill/>
            <a:miter lim="800000"/>
            <a:headEnd/>
            <a:tailEnd/>
          </a:ln>
        </p:spPr>
      </p:pic>
      <p:pic>
        <p:nvPicPr>
          <p:cNvPr id="10" name="Bild 379"/>
          <p:cNvPicPr/>
          <p:nvPr/>
        </p:nvPicPr>
        <p:blipFill>
          <a:blip r:embed="rId5" cstate="print"/>
          <a:srcRect/>
          <a:stretch>
            <a:fillRect/>
          </a:stretch>
        </p:blipFill>
        <p:spPr bwMode="auto">
          <a:xfrm>
            <a:off x="9447212" y="2575560"/>
            <a:ext cx="427355" cy="472440"/>
          </a:xfrm>
          <a:prstGeom prst="rect">
            <a:avLst/>
          </a:prstGeom>
          <a:noFill/>
          <a:ln w="9525">
            <a:noFill/>
            <a:miter lim="800000"/>
            <a:headEnd/>
            <a:tailEnd/>
          </a:ln>
        </p:spPr>
      </p:pic>
      <p:pic>
        <p:nvPicPr>
          <p:cNvPr id="7" name="Picture 6" descr="Image result for global bike logo"/>
          <p:cNvPicPr>
            <a:picLocks noChangeAspect="1" noChangeArrowheads="1"/>
          </p:cNvPicPr>
          <p:nvPr/>
        </p:nvPicPr>
        <p:blipFill>
          <a:blip r:embed="rId6" cstate="print"/>
          <a:srcRect/>
          <a:stretch>
            <a:fillRect/>
          </a:stretch>
        </p:blipFill>
        <p:spPr bwMode="auto">
          <a:xfrm>
            <a:off x="9294812" y="447801"/>
            <a:ext cx="2362200" cy="999999"/>
          </a:xfrm>
          <a:prstGeom prst="rect">
            <a:avLst/>
          </a:prstGeom>
          <a:noFill/>
        </p:spPr>
      </p:pic>
    </p:spTree>
    <p:extLst>
      <p:ext uri="{BB962C8B-B14F-4D97-AF65-F5344CB8AC3E}">
        <p14:creationId xmlns:p14="http://schemas.microsoft.com/office/powerpoint/2010/main" val="2654266174"/>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ARTICULATE_PRESENTER_VERSION" val="6"/>
  <p:tag name="ARTICULATE_PROJECT_OPEN" val="0"/>
</p:tagLst>
</file>

<file path=ppt/theme/theme1.xml><?xml version="1.0" encoding="utf-8"?>
<a:theme xmlns:a="http://schemas.openxmlformats.org/drawingml/2006/main" name="TS102895262">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Currency Symbols">
      <a:dk1>
        <a:srgbClr val="303030"/>
      </a:dk1>
      <a:lt1>
        <a:sysClr val="window" lastClr="FFFFFF"/>
      </a:lt1>
      <a:dk2>
        <a:srgbClr val="000000"/>
      </a:dk2>
      <a:lt2>
        <a:srgbClr val="E8DEC9"/>
      </a:lt2>
      <a:accent1>
        <a:srgbClr val="F7C547"/>
      </a:accent1>
      <a:accent2>
        <a:srgbClr val="AB3C33"/>
      </a:accent2>
      <a:accent3>
        <a:srgbClr val="506084"/>
      </a:accent3>
      <a:accent4>
        <a:srgbClr val="599EA5"/>
      </a:accent4>
      <a:accent5>
        <a:srgbClr val="758F21"/>
      </a:accent5>
      <a:accent6>
        <a:srgbClr val="894A27"/>
      </a:accent6>
      <a:hlink>
        <a:srgbClr val="506084"/>
      </a:hlink>
      <a:folHlink>
        <a:srgbClr val="828282"/>
      </a:folHlink>
    </a:clrScheme>
    <a:fontScheme name="Currency Symbols">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59CF527E-FFB0-4DB9-A7A4-39065878ED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5371</Words>
  <Application>Microsoft Office PowerPoint</Application>
  <PresentationFormat>Custom</PresentationFormat>
  <Paragraphs>1160</Paragraphs>
  <Slides>81</Slides>
  <Notes>4</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81</vt:i4>
      </vt:variant>
    </vt:vector>
  </HeadingPairs>
  <TitlesOfParts>
    <vt:vector size="85" baseType="lpstr">
      <vt:lpstr>Arial</vt:lpstr>
      <vt:lpstr>Arial Narrow</vt:lpstr>
      <vt:lpstr>Cambria</vt:lpstr>
      <vt:lpstr>TS102895262</vt:lpstr>
      <vt:lpstr>Lecture 2 Introduction to SAP Finance (FI)</vt:lpstr>
      <vt:lpstr>Learning Objectives</vt:lpstr>
      <vt:lpstr>Financial Review</vt:lpstr>
      <vt:lpstr>Finance Review Financial Statements</vt:lpstr>
      <vt:lpstr>Finance Review Balance Sheet</vt:lpstr>
      <vt:lpstr>Finance Review Working Capital and Liquidity</vt:lpstr>
      <vt:lpstr>Finance Review Debt vs. Equity</vt:lpstr>
      <vt:lpstr>Finance Review Income Statement</vt:lpstr>
      <vt:lpstr>Finance Review Market versus Book Value </vt:lpstr>
      <vt:lpstr> Finance Review Difference between Accounting Income and Cash Flow</vt:lpstr>
      <vt:lpstr>Finance Review Statement of Cash Flow</vt:lpstr>
      <vt:lpstr>Introduction</vt:lpstr>
      <vt:lpstr>SAP Finance Goal</vt:lpstr>
      <vt:lpstr>SAP Finance Business process: Record to Report</vt:lpstr>
      <vt:lpstr>SAP Finance S/4 Finance</vt:lpstr>
      <vt:lpstr>SAP Finance S/4 Finance: Financial Planning and Analysis</vt:lpstr>
      <vt:lpstr>SAP Finance S/4 Finance: Accounting and Financial Close</vt:lpstr>
      <vt:lpstr>SAP Finance S/4 Finance: Treasury and Financial Risk Management</vt:lpstr>
      <vt:lpstr>SAP Finance S/4 Finance: Finance Operations</vt:lpstr>
      <vt:lpstr>SAP Finance The case of Airbus</vt:lpstr>
      <vt:lpstr>SAP Finance Operations (FI) Organizational Structure</vt:lpstr>
      <vt:lpstr>SAP Finance Operations (FI) Organizational Structure (Cont)</vt:lpstr>
      <vt:lpstr>SAP Finance Operations (FI) Global Bike Finance Structure</vt:lpstr>
      <vt:lpstr>SAP Finance Operations (FI) Sub-modules</vt:lpstr>
      <vt:lpstr>SAP Finance Operations (FI) Data Types</vt:lpstr>
      <vt:lpstr>SAP Finance Operations (FI) Master data extension</vt:lpstr>
      <vt:lpstr>SAP Finance Operations (FI) Master data copy</vt:lpstr>
      <vt:lpstr>SAP Finance Operations (FI) Reflection</vt:lpstr>
      <vt:lpstr>General Ledger (GL) Part of Universal Journal</vt:lpstr>
      <vt:lpstr> Universal Journal Introduction</vt:lpstr>
      <vt:lpstr> General Ledger Introduction</vt:lpstr>
      <vt:lpstr>General Ledger Benefits</vt:lpstr>
      <vt:lpstr>General Ledger Ledgers &amp; Currencies</vt:lpstr>
      <vt:lpstr>General Ledger Parallel Accounting</vt:lpstr>
      <vt:lpstr> General Ledger Document splitting</vt:lpstr>
      <vt:lpstr>General Ledger Document Principle</vt:lpstr>
      <vt:lpstr> General Ledger Transactions</vt:lpstr>
      <vt:lpstr> General Ledger Master Data: GL Account (FS00)</vt:lpstr>
      <vt:lpstr>General Ledger Global Bike Chart of Accounts</vt:lpstr>
      <vt:lpstr>General Ledger Master data: Account Group</vt:lpstr>
      <vt:lpstr>General Ledger Master Data: Reconciliation account</vt:lpstr>
      <vt:lpstr> General Ledger Master Data: Primarily Cost Element (KA01)</vt:lpstr>
      <vt:lpstr>General Ledger GL account link with Primary Cost Element</vt:lpstr>
      <vt:lpstr>General Ledger Document entry: Document type</vt:lpstr>
      <vt:lpstr>General Ledger Document entry: Posting Key</vt:lpstr>
      <vt:lpstr>General Ledger Document entry: Simulate, Parking, Post</vt:lpstr>
      <vt:lpstr> General Ledger Document entry: Financial impact</vt:lpstr>
      <vt:lpstr>General Ledger Run Financials: Financial Statement Version</vt:lpstr>
      <vt:lpstr>General Ledger Reflection</vt:lpstr>
      <vt:lpstr>Asset Management (AM) Part of Universal Journal</vt:lpstr>
      <vt:lpstr> Asset Management Introduction</vt:lpstr>
      <vt:lpstr> Asset Management  Transactions</vt:lpstr>
      <vt:lpstr> Asset Management  Master Data: Asset Master</vt:lpstr>
      <vt:lpstr>Asset Management  Master data: Asset Class</vt:lpstr>
      <vt:lpstr>Asset Management  Master data: Account Determination</vt:lpstr>
      <vt:lpstr>Asset Management  Master data: Dep. areas and dep. keys</vt:lpstr>
      <vt:lpstr> Asset Management  Depreciation run (AFAB)</vt:lpstr>
      <vt:lpstr> Asset Management  Asset Explorer</vt:lpstr>
      <vt:lpstr>Asset Management Reflection</vt:lpstr>
      <vt:lpstr>Accounts Receivable (AR)</vt:lpstr>
      <vt:lpstr> Accounts Receivable Introduction</vt:lpstr>
      <vt:lpstr> Accounts Receivable Transactions</vt:lpstr>
      <vt:lpstr> Accounts Receivable  Master Data: Customer Master</vt:lpstr>
      <vt:lpstr>Accounts Receivable  Sub-ledger and Open Item Management</vt:lpstr>
      <vt:lpstr>Accounts Receivable  Credit Management</vt:lpstr>
      <vt:lpstr> Accounts Receivable Invoice entry: Financial impact</vt:lpstr>
      <vt:lpstr> Accounts Receivable Incoming Payments: Financial impact</vt:lpstr>
      <vt:lpstr>Accounts Payable (AP)</vt:lpstr>
      <vt:lpstr> Accounts Receivable Introduction</vt:lpstr>
      <vt:lpstr> Accounts Payable  Transactions</vt:lpstr>
      <vt:lpstr>  Accounts Payable  Master Data: Vendor Master</vt:lpstr>
      <vt:lpstr>Accounts Payable Sub-ledger and Open Item Management</vt:lpstr>
      <vt:lpstr> Accounts Payable Invoice entry: Financial impact</vt:lpstr>
      <vt:lpstr> Accounts Payable Outgoing payments: Financial impact</vt:lpstr>
      <vt:lpstr>Account Payable and Receivable Reflection</vt:lpstr>
      <vt:lpstr>SAP Finance (FI)  Reflection</vt:lpstr>
      <vt:lpstr>Summary of Lecture</vt:lpstr>
      <vt:lpstr>SAP Finance (FI) The case of Airbus</vt:lpstr>
      <vt:lpstr>SAP Finance Practice</vt:lpstr>
      <vt:lpstr>SAP Finance Practice: Data relationship</vt:lpstr>
      <vt:lpstr>SAP Finance User Logon Screen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 Introduction to SAP Finance (FI)</dc:title>
  <dc:creator/>
  <cp:lastModifiedBy/>
  <cp:revision>52</cp:revision>
  <dcterms:created xsi:type="dcterms:W3CDTF">2013-01-28T00:34:09Z</dcterms:created>
  <dcterms:modified xsi:type="dcterms:W3CDTF">2020-02-10T15:33:11Z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TC028952629991</vt:lpwstr>
  </property>
</Properties>
</file>